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handoutMasterIdLst>
    <p:handoutMasterId r:id="rId34"/>
  </p:handoutMasterIdLst>
  <p:sldIdLst>
    <p:sldId id="257" r:id="rId2"/>
    <p:sldId id="258" r:id="rId3"/>
    <p:sldId id="259" r:id="rId4"/>
    <p:sldId id="289" r:id="rId5"/>
    <p:sldId id="322" r:id="rId6"/>
    <p:sldId id="260" r:id="rId7"/>
    <p:sldId id="261" r:id="rId8"/>
    <p:sldId id="320" r:id="rId9"/>
    <p:sldId id="264" r:id="rId10"/>
    <p:sldId id="323" r:id="rId11"/>
    <p:sldId id="268" r:id="rId12"/>
    <p:sldId id="269" r:id="rId13"/>
    <p:sldId id="319" r:id="rId14"/>
    <p:sldId id="272" r:id="rId15"/>
    <p:sldId id="273" r:id="rId16"/>
    <p:sldId id="274" r:id="rId17"/>
    <p:sldId id="275" r:id="rId18"/>
    <p:sldId id="276" r:id="rId19"/>
    <p:sldId id="321" r:id="rId20"/>
    <p:sldId id="278" r:id="rId21"/>
    <p:sldId id="279" r:id="rId22"/>
    <p:sldId id="280" r:id="rId23"/>
    <p:sldId id="281" r:id="rId24"/>
    <p:sldId id="294" r:id="rId25"/>
    <p:sldId id="283" r:id="rId26"/>
    <p:sldId id="327" r:id="rId27"/>
    <p:sldId id="326" r:id="rId28"/>
    <p:sldId id="284" r:id="rId29"/>
    <p:sldId id="285" r:id="rId30"/>
    <p:sldId id="328" r:id="rId31"/>
    <p:sldId id="286" r:id="rId32"/>
    <p:sldId id="296" r:id="rId33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BCC03-108E-4E15-8E63-1F00AAE687E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AE177-B255-4376-8F03-F448851896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412B6-627D-400B-85E6-42F292DE93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46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9D484-75DD-4562-8E95-C038A1F201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5011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A080E1-1F97-4F39-857A-C3E73C1725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3835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56614A-8ACA-417D-A7B9-43D2614B71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732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CE677-4DC9-4EED-A25A-0B296C7146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290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FC3E21-E8BA-492C-9ED3-D94DE8CF86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590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27568-7031-470F-A9B6-18C78BBD0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700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168958-E1B1-4B57-A198-48AE37A588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7794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AC3B4C-3556-4F6D-ACFD-67B6379649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8292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A699DC-5A41-4EC5-B1D6-856D4808BB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1391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A01A02-0289-4EAF-A4E5-9DB334DFAC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3914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C9AAF75B-1848-41E1-8ED3-4FD039883AC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2"/>
        <a:buChar char="p"/>
        <a:defRPr sz="28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2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p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CHAPTER 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INTRODUCTION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POPULATION VERSUS SAMPLE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238" y="1535113"/>
            <a:ext cx="8564562" cy="1741487"/>
          </a:xfrm>
        </p:spPr>
        <p:txBody>
          <a:bodyPr/>
          <a:lstStyle/>
          <a:p>
            <a:pPr algn="just" eaLnBrk="1" hangingPunct="1">
              <a:buFont typeface="Wingdings" charset="2"/>
              <a:buChar char=" "/>
            </a:pPr>
            <a:r>
              <a:rPr lang="en-GB" dirty="0" smtClean="0">
                <a:solidFill>
                  <a:schemeClr val="folHlink"/>
                </a:solidFill>
              </a:rPr>
              <a:t>Definition</a:t>
            </a:r>
          </a:p>
          <a:p>
            <a:pPr algn="just" eaLnBrk="1" hangingPunct="1">
              <a:buFont typeface="Wingdings" charset="2"/>
              <a:buChar char=" "/>
            </a:pPr>
            <a:r>
              <a:rPr lang="en-GB" dirty="0" smtClean="0"/>
              <a:t>A sample that represents the characteristics of the population as closely as possible is called a </a:t>
            </a:r>
            <a:r>
              <a:rPr lang="en-GB" b="1" i="1" u="sng" dirty="0" smtClean="0">
                <a:solidFill>
                  <a:srgbClr val="FF0000"/>
                </a:solidFill>
              </a:rPr>
              <a:t>representative sample</a:t>
            </a:r>
            <a:r>
              <a:rPr lang="en-GB" dirty="0" smtClean="0"/>
              <a:t>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91543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BASIC TERMS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563" y="1600200"/>
            <a:ext cx="8402637" cy="1905000"/>
          </a:xfrm>
        </p:spPr>
        <p:txBody>
          <a:bodyPr/>
          <a:lstStyle/>
          <a:p>
            <a:pPr algn="just" eaLnBrk="1" hangingPunct="1">
              <a:buFont typeface="Wingdings" charset="2"/>
              <a:buChar char=" "/>
            </a:pPr>
            <a:r>
              <a:rPr lang="en-GB" dirty="0" smtClean="0">
                <a:solidFill>
                  <a:schemeClr val="folHlink"/>
                </a:solidFill>
              </a:rPr>
              <a:t>Definition</a:t>
            </a:r>
            <a:r>
              <a:rPr lang="en-GB" dirty="0" smtClean="0"/>
              <a:t> </a:t>
            </a:r>
          </a:p>
          <a:p>
            <a:pPr algn="just" eaLnBrk="1" hangingPunct="1">
              <a:buFont typeface="Wingdings" charset="2"/>
              <a:buChar char=" "/>
            </a:pPr>
            <a:r>
              <a:rPr lang="en-GB" dirty="0" smtClean="0"/>
              <a:t>An </a:t>
            </a:r>
            <a:r>
              <a:rPr lang="en-GB" b="1" i="1" u="sng" dirty="0" smtClean="0">
                <a:solidFill>
                  <a:schemeClr val="hlink"/>
                </a:solidFill>
              </a:rPr>
              <a:t>element</a:t>
            </a:r>
            <a:r>
              <a:rPr lang="en-GB" dirty="0" smtClean="0"/>
              <a:t> or </a:t>
            </a:r>
            <a:r>
              <a:rPr lang="en-GB" b="1" i="1" u="sng" dirty="0" smtClean="0">
                <a:solidFill>
                  <a:schemeClr val="hlink"/>
                </a:solidFill>
              </a:rPr>
              <a:t>member</a:t>
            </a:r>
            <a:r>
              <a:rPr lang="en-GB" dirty="0" smtClean="0"/>
              <a:t> of a sample or population is a specific subject or object (for example, a person, firm, item, state, or country) about which the information is collected.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687" r="2687"/>
          <a:stretch/>
        </p:blipFill>
        <p:spPr>
          <a:xfrm>
            <a:off x="0" y="685800"/>
            <a:ext cx="9144000" cy="6859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BASIC TERMS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063" y="1524000"/>
            <a:ext cx="8491537" cy="1447800"/>
          </a:xfrm>
        </p:spPr>
        <p:txBody>
          <a:bodyPr/>
          <a:lstStyle/>
          <a:p>
            <a:pPr eaLnBrk="1" hangingPunct="1">
              <a:buFont typeface="Wingdings" charset="2"/>
              <a:buChar char=" "/>
            </a:pPr>
            <a:r>
              <a:rPr lang="en-GB" sz="2000" dirty="0" smtClean="0">
                <a:solidFill>
                  <a:schemeClr val="folHlink"/>
                </a:solidFill>
              </a:rPr>
              <a:t>Definition</a:t>
            </a:r>
            <a:r>
              <a:rPr lang="en-GB" sz="2000" dirty="0" smtClean="0"/>
              <a:t> </a:t>
            </a:r>
          </a:p>
          <a:p>
            <a:pPr eaLnBrk="1" hangingPunct="1">
              <a:buFont typeface="Wingdings" charset="2"/>
              <a:buChar char=" "/>
            </a:pPr>
            <a:r>
              <a:rPr lang="en-GB" dirty="0" smtClean="0"/>
              <a:t>A </a:t>
            </a:r>
            <a:r>
              <a:rPr lang="en-GB" b="1" i="1" u="sng" dirty="0" smtClean="0">
                <a:solidFill>
                  <a:schemeClr val="hlink"/>
                </a:solidFill>
              </a:rPr>
              <a:t>variable</a:t>
            </a:r>
            <a:r>
              <a:rPr lang="en-GB" dirty="0" smtClean="0"/>
              <a:t> is a characteristic under study that assumes different values for different elements.  </a:t>
            </a:r>
            <a:endParaRPr lang="en-US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457200" y="3429000"/>
            <a:ext cx="7848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charset="2"/>
              <a:buChar char=" "/>
            </a:pPr>
            <a:r>
              <a:rPr lang="en-GB" sz="2800" dirty="0" smtClean="0"/>
              <a:t>The value of a variable for an element is called an </a:t>
            </a:r>
            <a:r>
              <a:rPr lang="en-GB" sz="2800" b="1" i="1" u="sng" dirty="0" smtClean="0">
                <a:solidFill>
                  <a:schemeClr val="hlink"/>
                </a:solidFill>
              </a:rPr>
              <a:t>observation</a:t>
            </a:r>
            <a:r>
              <a:rPr lang="en-GB" sz="2800" dirty="0" smtClean="0"/>
              <a:t> or </a:t>
            </a:r>
            <a:r>
              <a:rPr lang="en-GB" sz="2800" b="1" i="1" u="sng" dirty="0" smtClean="0">
                <a:solidFill>
                  <a:schemeClr val="hlink"/>
                </a:solidFill>
              </a:rPr>
              <a:t>measurement</a:t>
            </a:r>
            <a:r>
              <a:rPr lang="en-GB" sz="2800" dirty="0" smtClean="0"/>
              <a:t>.</a:t>
            </a:r>
          </a:p>
          <a:p>
            <a:pPr eaLnBrk="1" hangingPunct="1">
              <a:buFont typeface="Wingdings" charset="2"/>
              <a:buChar char=" "/>
            </a:pPr>
            <a:endParaRPr lang="en-GB" sz="2800" dirty="0" smtClean="0"/>
          </a:p>
          <a:p>
            <a:pPr eaLnBrk="1" hangingPunct="1">
              <a:buFont typeface="Wingdings" charset="2"/>
              <a:buChar char=" "/>
            </a:pPr>
            <a:r>
              <a:rPr lang="en-GB" sz="2800" dirty="0" smtClean="0"/>
              <a:t>A </a:t>
            </a:r>
            <a:r>
              <a:rPr lang="en-GB" sz="2800" b="1" i="1" u="sng" dirty="0" smtClean="0">
                <a:solidFill>
                  <a:schemeClr val="hlink"/>
                </a:solidFill>
              </a:rPr>
              <a:t>data set</a:t>
            </a:r>
            <a:r>
              <a:rPr lang="en-GB" sz="2800" dirty="0" smtClean="0"/>
              <a:t> is a collection of observations on one or more variables.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Table 1.1 Total Revenues for 2010 of Six Companies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556486"/>
            <a:ext cx="8915400" cy="37201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TYPES OF VARIABLES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524000"/>
            <a:ext cx="8012112" cy="21336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Quantitative Variables</a:t>
            </a:r>
          </a:p>
          <a:p>
            <a:pPr lvl="1" eaLnBrk="1" hangingPunct="1"/>
            <a:r>
              <a:rPr lang="en-US" sz="2000" dirty="0" smtClean="0"/>
              <a:t>Discrete Variables</a:t>
            </a:r>
          </a:p>
          <a:p>
            <a:pPr lvl="1" eaLnBrk="1" hangingPunct="1"/>
            <a:r>
              <a:rPr lang="en-US" sz="2000" dirty="0" smtClean="0"/>
              <a:t>Continuous Variables</a:t>
            </a:r>
          </a:p>
          <a:p>
            <a:pPr lvl="1" eaLnBrk="1" hangingPunct="1">
              <a:buFont typeface="Wingdings" charset="2"/>
              <a:buNone/>
            </a:pPr>
            <a:endParaRPr lang="en-US" sz="2000" dirty="0" smtClean="0"/>
          </a:p>
          <a:p>
            <a:pPr eaLnBrk="1" hangingPunct="1"/>
            <a:r>
              <a:rPr lang="en-US" sz="2000" dirty="0" smtClean="0"/>
              <a:t>Qualitative or Categorical Variables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687" r="2687"/>
          <a:stretch/>
        </p:blipFill>
        <p:spPr>
          <a:xfrm>
            <a:off x="0" y="685800"/>
            <a:ext cx="9144000" cy="68598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Quantitative Variables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738" y="1524000"/>
            <a:ext cx="8272462" cy="1600200"/>
          </a:xfrm>
        </p:spPr>
        <p:txBody>
          <a:bodyPr/>
          <a:lstStyle/>
          <a:p>
            <a:pPr eaLnBrk="1" hangingPunct="1">
              <a:buFont typeface="Wingdings" charset="2"/>
              <a:buChar char=" "/>
            </a:pPr>
            <a:r>
              <a:rPr lang="en-GB" sz="2000" dirty="0" smtClean="0">
                <a:solidFill>
                  <a:schemeClr val="folHlink"/>
                </a:solidFill>
              </a:rPr>
              <a:t>Definition</a:t>
            </a:r>
          </a:p>
          <a:p>
            <a:pPr eaLnBrk="1" hangingPunct="1">
              <a:buFont typeface="Wingdings" charset="2"/>
              <a:buChar char=" "/>
            </a:pPr>
            <a:r>
              <a:rPr lang="en-GB" sz="2000" dirty="0" smtClean="0"/>
              <a:t>A variable that can be measured numerically is called a </a:t>
            </a:r>
            <a:r>
              <a:rPr lang="en-GB" sz="2000" b="1" i="1" u="sng" dirty="0" smtClean="0">
                <a:solidFill>
                  <a:schemeClr val="hlink"/>
                </a:solidFill>
              </a:rPr>
              <a:t>quantitative variable</a:t>
            </a:r>
            <a:r>
              <a:rPr lang="en-GB" sz="2000" dirty="0" smtClean="0"/>
              <a:t>. The data collected on a quantitative variable are called </a:t>
            </a:r>
            <a:r>
              <a:rPr lang="en-GB" sz="2000" b="1" i="1" u="sng" dirty="0" smtClean="0">
                <a:solidFill>
                  <a:schemeClr val="hlink"/>
                </a:solidFill>
              </a:rPr>
              <a:t>quantitative data</a:t>
            </a:r>
            <a:r>
              <a:rPr lang="en-GB" sz="2000" dirty="0" smtClean="0"/>
              <a:t>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Quantitative Variables: Discrete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12888"/>
            <a:ext cx="8382000" cy="1535112"/>
          </a:xfrm>
        </p:spPr>
        <p:txBody>
          <a:bodyPr/>
          <a:lstStyle/>
          <a:p>
            <a:pPr eaLnBrk="1" hangingPunct="1">
              <a:buFont typeface="Wingdings" charset="2"/>
              <a:buChar char=" "/>
            </a:pPr>
            <a:r>
              <a:rPr lang="en-GB" sz="2000" dirty="0" smtClean="0">
                <a:solidFill>
                  <a:schemeClr val="folHlink"/>
                </a:solidFill>
              </a:rPr>
              <a:t>Definition</a:t>
            </a:r>
          </a:p>
          <a:p>
            <a:pPr eaLnBrk="1" hangingPunct="1">
              <a:buFont typeface="Wingdings" charset="2"/>
              <a:buChar char=" "/>
            </a:pPr>
            <a:r>
              <a:rPr lang="en-GB" sz="2000" dirty="0" smtClean="0"/>
              <a:t>A variable whose values are countable is called a </a:t>
            </a:r>
            <a:r>
              <a:rPr lang="en-GB" sz="2000" b="1" i="1" u="sng" dirty="0" smtClean="0">
                <a:solidFill>
                  <a:schemeClr val="hlink"/>
                </a:solidFill>
              </a:rPr>
              <a:t>discrete variable</a:t>
            </a:r>
            <a:r>
              <a:rPr lang="en-GB" sz="2000" dirty="0" smtClean="0"/>
              <a:t>. In other words, a discrete variable can assume only certain values with no intermediate values.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Quantitative Variables: Continuous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026400" cy="1524000"/>
          </a:xfrm>
        </p:spPr>
        <p:txBody>
          <a:bodyPr/>
          <a:lstStyle/>
          <a:p>
            <a:pPr eaLnBrk="1" hangingPunct="1">
              <a:buFont typeface="Wingdings" charset="2"/>
              <a:buChar char=" "/>
            </a:pPr>
            <a:r>
              <a:rPr lang="en-GB" sz="2000" dirty="0" smtClean="0">
                <a:solidFill>
                  <a:schemeClr val="folHlink"/>
                </a:solidFill>
              </a:rPr>
              <a:t>Definition</a:t>
            </a:r>
          </a:p>
          <a:p>
            <a:pPr eaLnBrk="1" hangingPunct="1">
              <a:buFont typeface="Wingdings" charset="2"/>
              <a:buChar char=" "/>
            </a:pPr>
            <a:r>
              <a:rPr lang="en-GB" sz="2000" dirty="0" smtClean="0"/>
              <a:t>A variable that can assume any numerical value over a certain interval or intervals is called a </a:t>
            </a:r>
            <a:r>
              <a:rPr lang="en-GB" sz="2000" b="1" i="1" u="sng" dirty="0" smtClean="0">
                <a:solidFill>
                  <a:schemeClr val="hlink"/>
                </a:solidFill>
              </a:rPr>
              <a:t>continuous variable</a:t>
            </a:r>
            <a:r>
              <a:rPr lang="en-GB" sz="2000" dirty="0" smtClean="0"/>
              <a:t>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Qualitative or Categorical Variables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00" y="1524000"/>
            <a:ext cx="8483600" cy="1905000"/>
          </a:xfrm>
        </p:spPr>
        <p:txBody>
          <a:bodyPr/>
          <a:lstStyle/>
          <a:p>
            <a:pPr eaLnBrk="1" hangingPunct="1">
              <a:buFont typeface="Wingdings" charset="2"/>
              <a:buChar char=" "/>
            </a:pPr>
            <a:r>
              <a:rPr lang="en-GB" sz="2000" dirty="0" smtClean="0">
                <a:solidFill>
                  <a:schemeClr val="folHlink"/>
                </a:solidFill>
              </a:rPr>
              <a:t>Definition</a:t>
            </a:r>
          </a:p>
          <a:p>
            <a:pPr eaLnBrk="1" hangingPunct="1">
              <a:buFont typeface="Wingdings" charset="2"/>
              <a:buChar char=" "/>
            </a:pPr>
            <a:r>
              <a:rPr lang="en-GB" sz="2000" dirty="0" smtClean="0"/>
              <a:t>A variable that cannot assume a numerical value but can be classified into two or more nonnumeric categories is called a </a:t>
            </a:r>
            <a:r>
              <a:rPr lang="en-GB" sz="2000" b="1" i="1" u="sng" dirty="0" smtClean="0">
                <a:solidFill>
                  <a:schemeClr val="hlink"/>
                </a:solidFill>
              </a:rPr>
              <a:t>qualitative</a:t>
            </a:r>
            <a:r>
              <a:rPr lang="en-GB" sz="2000" dirty="0" smtClean="0"/>
              <a:t> or </a:t>
            </a:r>
            <a:r>
              <a:rPr lang="en-GB" sz="2000" b="1" i="1" u="sng" dirty="0" smtClean="0">
                <a:solidFill>
                  <a:schemeClr val="hlink"/>
                </a:solidFill>
              </a:rPr>
              <a:t>categorical variable</a:t>
            </a:r>
            <a:r>
              <a:rPr lang="en-GB" sz="2000" dirty="0" smtClean="0"/>
              <a:t>. The data collected on such a variable are called </a:t>
            </a:r>
            <a:r>
              <a:rPr lang="en-GB" sz="2000" b="1" i="1" u="sng" dirty="0" smtClean="0">
                <a:solidFill>
                  <a:schemeClr val="hlink"/>
                </a:solidFill>
              </a:rPr>
              <a:t>qualitative data</a:t>
            </a:r>
            <a:r>
              <a:rPr lang="en-GB" sz="2000" dirty="0" smtClean="0"/>
              <a:t>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Figure 1.2 Types of Variables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934" y="1618699"/>
            <a:ext cx="8888066" cy="39439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WHAT IS STATISTICS?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1905000"/>
            <a:ext cx="9296400" cy="3048000"/>
          </a:xfrm>
        </p:spPr>
        <p:txBody>
          <a:bodyPr/>
          <a:lstStyle/>
          <a:p>
            <a:pPr eaLnBrk="1" hangingPunct="1">
              <a:buFont typeface="Wingdings" charset="2"/>
              <a:buChar char=" "/>
            </a:pPr>
            <a:r>
              <a:rPr lang="en-GB" dirty="0" smtClean="0">
                <a:solidFill>
                  <a:schemeClr val="folHlink"/>
                </a:solidFill>
              </a:rPr>
              <a:t>Definition</a:t>
            </a:r>
          </a:p>
          <a:p>
            <a:pPr eaLnBrk="1" hangingPunct="1">
              <a:buFont typeface="Wingdings" charset="2"/>
              <a:buChar char=" "/>
            </a:pPr>
            <a:r>
              <a:rPr lang="en-GB" b="1" i="1" u="sng" dirty="0" smtClean="0">
                <a:solidFill>
                  <a:schemeClr val="hlink"/>
                </a:solidFill>
              </a:rPr>
              <a:t>Statistics</a:t>
            </a:r>
            <a:r>
              <a:rPr lang="en-GB" dirty="0" smtClean="0"/>
              <a:t> is the science of collecting, analyzing, presenting, and interpreting data, as well as of making decisions based on such analyses.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0359"/>
          <a:stretch/>
        </p:blipFill>
        <p:spPr>
          <a:xfrm>
            <a:off x="228600" y="533400"/>
            <a:ext cx="8915400" cy="8319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34400" cy="1139825"/>
          </a:xfrm>
        </p:spPr>
        <p:txBody>
          <a:bodyPr/>
          <a:lstStyle/>
          <a:p>
            <a:pPr eaLnBrk="1" hangingPunct="1"/>
            <a:r>
              <a:rPr lang="en-GB" sz="3200" dirty="0" smtClean="0"/>
              <a:t>CROSS-SECTION VS. TIME-SERIES DATA</a:t>
            </a:r>
            <a:endParaRPr lang="en-US" sz="32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24001"/>
            <a:ext cx="8066087" cy="17526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Cross-Section Data</a:t>
            </a:r>
          </a:p>
          <a:p>
            <a:pPr eaLnBrk="1" hangingPunct="1"/>
            <a:r>
              <a:rPr lang="en-US" sz="2000" dirty="0" smtClean="0"/>
              <a:t>Time-Series Data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239" r="2239"/>
          <a:stretch/>
        </p:blipFill>
        <p:spPr>
          <a:xfrm>
            <a:off x="0" y="685800"/>
            <a:ext cx="9144000" cy="68598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Cross-Section Data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534400" cy="1524000"/>
          </a:xfrm>
        </p:spPr>
        <p:txBody>
          <a:bodyPr/>
          <a:lstStyle/>
          <a:p>
            <a:pPr eaLnBrk="1" hangingPunct="1">
              <a:buFont typeface="Wingdings" charset="2"/>
              <a:buChar char=" "/>
            </a:pPr>
            <a:r>
              <a:rPr lang="en-GB" sz="2000" dirty="0" smtClean="0">
                <a:solidFill>
                  <a:schemeClr val="folHlink"/>
                </a:solidFill>
              </a:rPr>
              <a:t>Definition</a:t>
            </a:r>
          </a:p>
          <a:p>
            <a:pPr eaLnBrk="1" hangingPunct="1">
              <a:buFont typeface="Wingdings" charset="2"/>
              <a:buChar char=" "/>
            </a:pPr>
            <a:r>
              <a:rPr lang="en-GB" sz="2000" dirty="0" smtClean="0"/>
              <a:t>Data collected on different elements at the same point in time or for the same period of time are called </a:t>
            </a:r>
            <a:r>
              <a:rPr lang="en-GB" sz="2000" b="1" i="1" u="sng" dirty="0" smtClean="0">
                <a:solidFill>
                  <a:schemeClr val="hlink"/>
                </a:solidFill>
              </a:rPr>
              <a:t>cross-section data</a:t>
            </a:r>
            <a:r>
              <a:rPr lang="en-GB" sz="2000" dirty="0" smtClean="0"/>
              <a:t>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Table 1.2 Total Revenues for 2010 of Six Companies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5000" y="1752366"/>
            <a:ext cx="5410106" cy="37340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Time-Series Data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382000" cy="1600200"/>
          </a:xfrm>
        </p:spPr>
        <p:txBody>
          <a:bodyPr/>
          <a:lstStyle/>
          <a:p>
            <a:pPr eaLnBrk="1" hangingPunct="1">
              <a:buFont typeface="Wingdings" charset="2"/>
              <a:buChar char=" "/>
            </a:pPr>
            <a:r>
              <a:rPr lang="en-GB" sz="2000" dirty="0" smtClean="0">
                <a:solidFill>
                  <a:schemeClr val="folHlink"/>
                </a:solidFill>
              </a:rPr>
              <a:t>Definition</a:t>
            </a:r>
          </a:p>
          <a:p>
            <a:pPr eaLnBrk="1" hangingPunct="1">
              <a:buFont typeface="Wingdings" charset="2"/>
              <a:buChar char=" "/>
            </a:pPr>
            <a:r>
              <a:rPr lang="en-GB" sz="2000" dirty="0" smtClean="0"/>
              <a:t>Data collected on the same element for the same variable at different points in time or for different periods of time are called </a:t>
            </a:r>
            <a:r>
              <a:rPr lang="en-GB" sz="2000" b="1" i="1" u="sng" dirty="0" smtClean="0">
                <a:solidFill>
                  <a:schemeClr val="hlink"/>
                </a:solidFill>
              </a:rPr>
              <a:t>time-series data</a:t>
            </a:r>
            <a:r>
              <a:rPr lang="en-GB" sz="2000" dirty="0" smtClean="0"/>
              <a:t>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Table 1.3 Money Recovered from Health Care Fraud Judgments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7811" y="1752058"/>
            <a:ext cx="6205989" cy="3729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SOURCES OF DATA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92250"/>
            <a:ext cx="8066087" cy="1860550"/>
          </a:xfrm>
        </p:spPr>
        <p:txBody>
          <a:bodyPr/>
          <a:lstStyle/>
          <a:p>
            <a:pPr eaLnBrk="1" hangingPunct="1"/>
            <a:r>
              <a:rPr lang="en-GB" sz="2000" dirty="0" smtClean="0"/>
              <a:t>Data may be obtained from </a:t>
            </a:r>
          </a:p>
          <a:p>
            <a:pPr lvl="1" eaLnBrk="1" hangingPunct="1"/>
            <a:r>
              <a:rPr lang="en-GB" sz="2000" dirty="0" smtClean="0"/>
              <a:t>Internal Sources</a:t>
            </a:r>
          </a:p>
          <a:p>
            <a:pPr lvl="1" eaLnBrk="1" hangingPunct="1"/>
            <a:r>
              <a:rPr lang="en-GB" sz="2000" dirty="0" smtClean="0"/>
              <a:t>External Sources</a:t>
            </a:r>
          </a:p>
          <a:p>
            <a:pPr lvl="1" eaLnBrk="1" hangingPunct="1"/>
            <a:r>
              <a:rPr lang="en-GB" sz="2000" dirty="0" smtClean="0"/>
              <a:t>Surveys and Experiments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687" r="2687"/>
          <a:stretch/>
        </p:blipFill>
        <p:spPr>
          <a:xfrm>
            <a:off x="0" y="685800"/>
            <a:ext cx="9144000" cy="665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SUMMATION NOTATION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9687" y="1524001"/>
            <a:ext cx="8345487" cy="4191000"/>
          </a:xfrm>
        </p:spPr>
        <p:txBody>
          <a:bodyPr/>
          <a:lstStyle/>
          <a:p>
            <a:pPr marL="609600" indent="-609600" eaLnBrk="1" hangingPunct="1">
              <a:buFont typeface="Wingdings" charset="2"/>
              <a:buChar char=" "/>
            </a:pPr>
            <a:r>
              <a:rPr lang="en-GB" sz="2000" dirty="0" smtClean="0"/>
              <a:t>Suppose a sample consists of five books, and the prices of these five books are</a:t>
            </a:r>
          </a:p>
          <a:p>
            <a:pPr marL="609600" indent="-609600" eaLnBrk="1" hangingPunct="1">
              <a:buFont typeface="Wingdings" charset="2"/>
              <a:buChar char=" "/>
            </a:pPr>
            <a:r>
              <a:rPr lang="en-GB" sz="2000" dirty="0" smtClean="0"/>
              <a:t>               $175, $80, $165, $97, and $88</a:t>
            </a:r>
          </a:p>
          <a:p>
            <a:pPr marL="609600" indent="-609600" eaLnBrk="1" hangingPunct="1">
              <a:buFont typeface="Wingdings" charset="2"/>
              <a:buChar char=" "/>
            </a:pPr>
            <a:endParaRPr lang="en-GB" sz="2000" dirty="0" smtClean="0"/>
          </a:p>
          <a:p>
            <a:pPr marL="609600" indent="-609600" eaLnBrk="1" hangingPunct="1">
              <a:buFont typeface="Wingdings" charset="2"/>
              <a:buChar char=" "/>
            </a:pPr>
            <a:r>
              <a:rPr lang="en-GB" sz="2000" dirty="0" smtClean="0"/>
              <a:t>The variable </a:t>
            </a:r>
            <a:r>
              <a:rPr lang="en-GB" sz="2000" i="1" dirty="0" smtClean="0">
                <a:solidFill>
                  <a:schemeClr val="tx2"/>
                </a:solidFill>
              </a:rPr>
              <a:t>price of a book</a:t>
            </a:r>
            <a:r>
              <a:rPr lang="en-GB" sz="2000" dirty="0" smtClean="0"/>
              <a:t>: x</a:t>
            </a:r>
          </a:p>
          <a:p>
            <a:pPr marL="609600" indent="-609600" eaLnBrk="1" hangingPunct="1">
              <a:buFont typeface="Wingdings" charset="2"/>
              <a:buChar char=" "/>
            </a:pPr>
            <a:endParaRPr lang="en-GB" sz="2000" dirty="0" smtClean="0"/>
          </a:p>
          <a:p>
            <a:pPr marL="609600" indent="-609600" eaLnBrk="1" hangingPunct="1">
              <a:buFont typeface="Wingdings" charset="2"/>
              <a:buChar char=" "/>
            </a:pPr>
            <a:r>
              <a:rPr lang="en-GB" sz="2000" dirty="0" smtClean="0"/>
              <a:t>Price of the first book = x</a:t>
            </a:r>
            <a:r>
              <a:rPr lang="en-GB" sz="2000" baseline="-25000" dirty="0" smtClean="0"/>
              <a:t>1</a:t>
            </a:r>
            <a:r>
              <a:rPr lang="en-GB" sz="2000" dirty="0" smtClean="0"/>
              <a:t> = $175</a:t>
            </a:r>
          </a:p>
          <a:p>
            <a:pPr marL="609600" indent="-609600" eaLnBrk="1" hangingPunct="1">
              <a:buFont typeface="Wingdings" charset="2"/>
              <a:buChar char=" "/>
            </a:pPr>
            <a:r>
              <a:rPr lang="en-GB" sz="2000" dirty="0" smtClean="0"/>
              <a:t>Price of the second book = x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 = $80</a:t>
            </a:r>
          </a:p>
          <a:p>
            <a:pPr marL="609600" indent="-609600" eaLnBrk="1" hangingPunct="1">
              <a:buFont typeface="Wingdings" charset="2"/>
              <a:buChar char=" "/>
            </a:pPr>
            <a:r>
              <a:rPr lang="en-GB" sz="2000" dirty="0"/>
              <a:t>Price of the </a:t>
            </a:r>
            <a:r>
              <a:rPr lang="en-GB" sz="2000" dirty="0" smtClean="0"/>
              <a:t>third book </a:t>
            </a:r>
            <a:r>
              <a:rPr lang="en-GB" sz="2000" dirty="0"/>
              <a:t>= </a:t>
            </a:r>
            <a:r>
              <a:rPr lang="en-GB" sz="2000" dirty="0" smtClean="0"/>
              <a:t>x</a:t>
            </a:r>
            <a:r>
              <a:rPr lang="en-GB" sz="2000" baseline="-25000" dirty="0" smtClean="0"/>
              <a:t>3</a:t>
            </a:r>
            <a:r>
              <a:rPr lang="en-GB" sz="2000" dirty="0" smtClean="0"/>
              <a:t> </a:t>
            </a:r>
            <a:r>
              <a:rPr lang="en-GB" sz="2000" dirty="0"/>
              <a:t>= </a:t>
            </a:r>
            <a:r>
              <a:rPr lang="en-GB" sz="2000" dirty="0" smtClean="0"/>
              <a:t>$165</a:t>
            </a:r>
            <a:endParaRPr lang="en-GB" sz="2000" dirty="0"/>
          </a:p>
          <a:p>
            <a:pPr marL="609600" indent="-609600" eaLnBrk="1" hangingPunct="1">
              <a:buFont typeface="Wingdings" charset="2"/>
              <a:buChar char=" "/>
            </a:pPr>
            <a:r>
              <a:rPr lang="en-GB" sz="2000" dirty="0"/>
              <a:t>Price of the </a:t>
            </a:r>
            <a:r>
              <a:rPr lang="en-GB" sz="2000" dirty="0" smtClean="0"/>
              <a:t>fourth </a:t>
            </a:r>
            <a:r>
              <a:rPr lang="en-GB" sz="2000" dirty="0"/>
              <a:t>book = </a:t>
            </a:r>
            <a:r>
              <a:rPr lang="en-GB" sz="2000" dirty="0" smtClean="0"/>
              <a:t>x</a:t>
            </a:r>
            <a:r>
              <a:rPr lang="en-GB" sz="2000" baseline="-25000" dirty="0" smtClean="0"/>
              <a:t>4</a:t>
            </a:r>
            <a:r>
              <a:rPr lang="en-GB" sz="2000" dirty="0" smtClean="0"/>
              <a:t> </a:t>
            </a:r>
            <a:r>
              <a:rPr lang="en-GB" sz="2000" dirty="0"/>
              <a:t>= </a:t>
            </a:r>
            <a:r>
              <a:rPr lang="en-GB" sz="2000" dirty="0" smtClean="0"/>
              <a:t>$97</a:t>
            </a:r>
            <a:endParaRPr lang="en-GB" sz="2000" dirty="0"/>
          </a:p>
          <a:p>
            <a:pPr marL="609600" indent="-609600" eaLnBrk="1" hangingPunct="1">
              <a:buFont typeface="Wingdings" charset="2"/>
              <a:buChar char=" "/>
            </a:pPr>
            <a:r>
              <a:rPr lang="en-GB" sz="2000" dirty="0"/>
              <a:t>Price of the </a:t>
            </a:r>
            <a:r>
              <a:rPr lang="en-GB" sz="2000" dirty="0" smtClean="0"/>
              <a:t>fifth </a:t>
            </a:r>
            <a:r>
              <a:rPr lang="en-GB" sz="2000" dirty="0"/>
              <a:t>book = </a:t>
            </a:r>
            <a:r>
              <a:rPr lang="en-GB" sz="2000" dirty="0" smtClean="0"/>
              <a:t>x</a:t>
            </a:r>
            <a:r>
              <a:rPr lang="en-GB" sz="2000" baseline="-25000" dirty="0" smtClean="0"/>
              <a:t>5</a:t>
            </a:r>
            <a:r>
              <a:rPr lang="en-GB" sz="2000" dirty="0" smtClean="0"/>
              <a:t> </a:t>
            </a:r>
            <a:r>
              <a:rPr lang="en-GB" sz="2000" dirty="0"/>
              <a:t>= $</a:t>
            </a:r>
            <a:r>
              <a:rPr lang="en-GB" sz="2000" dirty="0" smtClean="0"/>
              <a:t>88</a:t>
            </a:r>
            <a:endParaRPr lang="en-GB" sz="2000" dirty="0"/>
          </a:p>
          <a:p>
            <a:pPr marL="0" indent="0" eaLnBrk="1" hangingPunct="1">
              <a:buNone/>
            </a:pPr>
            <a:endParaRPr lang="en-GB" sz="2000" dirty="0" smtClean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537" r="2537"/>
          <a:stretch/>
        </p:blipFill>
        <p:spPr>
          <a:xfrm>
            <a:off x="0" y="685800"/>
            <a:ext cx="9144000" cy="708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17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SUMMATION NOTATION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1676401"/>
            <a:ext cx="7431087" cy="2514599"/>
          </a:xfrm>
        </p:spPr>
        <p:txBody>
          <a:bodyPr/>
          <a:lstStyle/>
          <a:p>
            <a:pPr marL="609600" indent="-609600" eaLnBrk="1" hangingPunct="1">
              <a:buFont typeface="Wingdings" charset="2"/>
              <a:buChar char=" "/>
            </a:pPr>
            <a:r>
              <a:rPr lang="en-GB" sz="2000" dirty="0" smtClean="0"/>
              <a:t>Adding the prices of all five books gives</a:t>
            </a:r>
          </a:p>
          <a:p>
            <a:pPr marL="609600" indent="-609600" eaLnBrk="1" hangingPunct="1">
              <a:buFont typeface="Wingdings" charset="2"/>
              <a:buChar char=" "/>
            </a:pPr>
            <a:endParaRPr lang="en-GB" sz="2000" dirty="0" smtClean="0"/>
          </a:p>
          <a:p>
            <a:pPr marL="609600" indent="-609600" eaLnBrk="1" hangingPunct="1">
              <a:buFont typeface="Wingdings" charset="2"/>
              <a:buChar char=" "/>
            </a:pPr>
            <a:r>
              <a:rPr lang="en-GB" sz="2000" dirty="0" smtClean="0"/>
              <a:t>x</a:t>
            </a:r>
            <a:r>
              <a:rPr lang="en-GB" sz="2000" baseline="-25000" dirty="0" smtClean="0"/>
              <a:t>1</a:t>
            </a:r>
            <a:r>
              <a:rPr lang="en-GB" sz="2000" dirty="0" smtClean="0"/>
              <a:t>+x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+x</a:t>
            </a:r>
            <a:r>
              <a:rPr lang="en-GB" sz="2000" baseline="-25000" dirty="0" smtClean="0"/>
              <a:t>3</a:t>
            </a:r>
            <a:r>
              <a:rPr lang="en-GB" sz="2000" dirty="0" smtClean="0"/>
              <a:t>+x</a:t>
            </a:r>
            <a:r>
              <a:rPr lang="en-GB" sz="2000" baseline="-25000" dirty="0" smtClean="0"/>
              <a:t>4</a:t>
            </a:r>
            <a:r>
              <a:rPr lang="en-GB" sz="2000" dirty="0" smtClean="0"/>
              <a:t>+x</a:t>
            </a:r>
            <a:r>
              <a:rPr lang="en-GB" sz="2000" baseline="-25000" dirty="0" smtClean="0"/>
              <a:t>5 </a:t>
            </a:r>
            <a:r>
              <a:rPr lang="en-GB" sz="2000" dirty="0"/>
              <a:t>= 175+80+165+97+88 </a:t>
            </a:r>
            <a:r>
              <a:rPr lang="en-GB" sz="2000" dirty="0" smtClean="0"/>
              <a:t>= 605 </a:t>
            </a:r>
          </a:p>
          <a:p>
            <a:pPr marL="609600" indent="-609600" eaLnBrk="1" hangingPunct="1">
              <a:buFont typeface="Wingdings" charset="2"/>
              <a:buChar char=" "/>
            </a:pPr>
            <a:endParaRPr lang="en-GB" sz="2000" dirty="0"/>
          </a:p>
          <a:p>
            <a:pPr marL="609600" indent="-609600" eaLnBrk="1" hangingPunct="1">
              <a:buFont typeface="Wingdings" charset="2"/>
              <a:buChar char=" "/>
            </a:pPr>
            <a:r>
              <a:rPr lang="en-GB" sz="2000" dirty="0" err="1" smtClean="0"/>
              <a:t>Σx</a:t>
            </a:r>
            <a:r>
              <a:rPr lang="en-GB" sz="2000" dirty="0" smtClean="0"/>
              <a:t> = x</a:t>
            </a:r>
            <a:r>
              <a:rPr lang="en-GB" sz="2000" baseline="-25000" dirty="0" smtClean="0"/>
              <a:t>1</a:t>
            </a:r>
            <a:r>
              <a:rPr lang="en-GB" sz="2000" dirty="0" smtClean="0"/>
              <a:t>+x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+x</a:t>
            </a:r>
            <a:r>
              <a:rPr lang="en-GB" sz="2000" baseline="-25000" dirty="0" smtClean="0"/>
              <a:t>3</a:t>
            </a:r>
            <a:r>
              <a:rPr lang="en-GB" sz="2000" dirty="0" smtClean="0"/>
              <a:t>+x</a:t>
            </a:r>
            <a:r>
              <a:rPr lang="en-GB" sz="2000" baseline="-25000" dirty="0" smtClean="0"/>
              <a:t>4</a:t>
            </a:r>
            <a:r>
              <a:rPr lang="en-GB" sz="2000" dirty="0" smtClean="0"/>
              <a:t>+x</a:t>
            </a:r>
            <a:r>
              <a:rPr lang="en-GB" sz="2000" baseline="-25000" dirty="0" smtClean="0"/>
              <a:t>5 </a:t>
            </a:r>
            <a:r>
              <a:rPr lang="en-GB" sz="2000" dirty="0"/>
              <a:t>= </a:t>
            </a:r>
            <a:r>
              <a:rPr lang="en-GB" sz="2000" dirty="0" smtClean="0"/>
              <a:t>605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04978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Example 1-1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2400" y="1524000"/>
            <a:ext cx="8686800" cy="1371600"/>
          </a:xfrm>
        </p:spPr>
        <p:txBody>
          <a:bodyPr/>
          <a:lstStyle/>
          <a:p>
            <a:pPr marL="609600" indent="-609600" eaLnBrk="1" hangingPunct="1">
              <a:buFont typeface="Wingdings" charset="2"/>
              <a:buChar char=" "/>
            </a:pPr>
            <a:r>
              <a:rPr lang="en-GB" sz="2000" dirty="0" smtClean="0"/>
              <a:t>Annual salaries (in thousands of dollars) of four workers are 75, 90, 125, and 61, respectively. Find </a:t>
            </a:r>
          </a:p>
          <a:p>
            <a:pPr marL="1371600" lvl="2" indent="-457200" eaLnBrk="1" hangingPunct="1">
              <a:buSzPct val="80000"/>
              <a:buFont typeface="Wingdings" charset="2"/>
              <a:buNone/>
            </a:pPr>
            <a:r>
              <a:rPr lang="en-GB" dirty="0" smtClean="0"/>
              <a:t>(a)  ∑x        (b) </a:t>
            </a:r>
            <a:r>
              <a:rPr lang="en-US" dirty="0" smtClean="0"/>
              <a:t> (∑x)²      (c)  ∑x²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Example 1-1: Solution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1524000"/>
            <a:ext cx="8207375" cy="4435475"/>
          </a:xfrm>
        </p:spPr>
        <p:txBody>
          <a:bodyPr/>
          <a:lstStyle/>
          <a:p>
            <a:pPr marL="609600" indent="-609600" eaLnBrk="1" hangingPunct="1">
              <a:buSzPct val="80000"/>
              <a:buFont typeface="Wingdings" charset="2"/>
              <a:buNone/>
            </a:pPr>
            <a:r>
              <a:rPr lang="en-GB" sz="2000" dirty="0" smtClean="0"/>
              <a:t>(a) ∑x = x</a:t>
            </a:r>
            <a:r>
              <a:rPr lang="en-GB" sz="2000" baseline="-25000" dirty="0" smtClean="0"/>
              <a:t>1</a:t>
            </a:r>
            <a:r>
              <a:rPr lang="en-GB" sz="2000" dirty="0" smtClean="0"/>
              <a:t> + x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 + x</a:t>
            </a:r>
            <a:r>
              <a:rPr lang="en-GB" sz="2000" baseline="-25000" dirty="0" smtClean="0"/>
              <a:t>3</a:t>
            </a:r>
            <a:r>
              <a:rPr lang="en-GB" sz="2000" dirty="0" smtClean="0"/>
              <a:t> + x</a:t>
            </a:r>
            <a:r>
              <a:rPr lang="en-GB" sz="2000" baseline="-25000" dirty="0" smtClean="0"/>
              <a:t>4</a:t>
            </a:r>
            <a:r>
              <a:rPr lang="en-GB" sz="2000" dirty="0" smtClean="0"/>
              <a:t> </a:t>
            </a:r>
          </a:p>
          <a:p>
            <a:pPr marL="609600" indent="-609600" eaLnBrk="1" hangingPunct="1">
              <a:buSzPct val="80000"/>
              <a:buFont typeface="Wingdings" charset="2"/>
              <a:buNone/>
            </a:pPr>
            <a:r>
              <a:rPr lang="en-GB" sz="2000" dirty="0" smtClean="0"/>
              <a:t>	    = 75 + 90 + 125 + 61 </a:t>
            </a:r>
          </a:p>
          <a:p>
            <a:pPr marL="609600" indent="-609600" eaLnBrk="1" hangingPunct="1">
              <a:buSzPct val="80000"/>
              <a:buFont typeface="Wingdings" charset="2"/>
              <a:buNone/>
            </a:pPr>
            <a:r>
              <a:rPr lang="en-GB" sz="2000" dirty="0" smtClean="0"/>
              <a:t>           = 351 = </a:t>
            </a:r>
            <a:r>
              <a:rPr lang="en-GB" sz="2000" b="1" dirty="0" smtClean="0"/>
              <a:t>$351,000</a:t>
            </a:r>
          </a:p>
          <a:p>
            <a:pPr marL="609600" indent="-609600" eaLnBrk="1" hangingPunct="1">
              <a:buSzPct val="80000"/>
              <a:buNone/>
            </a:pPr>
            <a:endParaRPr lang="en-GB" sz="2000" dirty="0" smtClean="0"/>
          </a:p>
          <a:p>
            <a:pPr marL="609600" indent="-609600" eaLnBrk="1" hangingPunct="1">
              <a:buSzPct val="80000"/>
              <a:buNone/>
            </a:pPr>
            <a:r>
              <a:rPr lang="en-GB" sz="2000" dirty="0" smtClean="0"/>
              <a:t>(b) </a:t>
            </a:r>
            <a:r>
              <a:rPr lang="en-GB" sz="2000" dirty="0"/>
              <a:t>Note that (∑x)² </a:t>
            </a:r>
            <a:r>
              <a:rPr lang="en-GB" sz="2000" dirty="0" smtClean="0"/>
              <a:t>is the square of the sum of all x values. </a:t>
            </a:r>
          </a:p>
          <a:p>
            <a:pPr marL="609600" indent="-609600" eaLnBrk="1" hangingPunct="1">
              <a:buSzPct val="80000"/>
              <a:buNone/>
            </a:pPr>
            <a:r>
              <a:rPr lang="en-GB" sz="2000" dirty="0"/>
              <a:t> </a:t>
            </a:r>
            <a:r>
              <a:rPr lang="en-GB" sz="2000" dirty="0" smtClean="0"/>
              <a:t>     Thus,</a:t>
            </a:r>
          </a:p>
          <a:p>
            <a:pPr marL="609600" indent="-609600" eaLnBrk="1" hangingPunct="1">
              <a:buSzPct val="80000"/>
              <a:buNone/>
            </a:pPr>
            <a:r>
              <a:rPr lang="en-GB" sz="2000" dirty="0"/>
              <a:t> </a:t>
            </a:r>
            <a:r>
              <a:rPr lang="en-GB" sz="2000" dirty="0" smtClean="0"/>
              <a:t>    (∑x)² = (351)</a:t>
            </a:r>
            <a:r>
              <a:rPr lang="en-US" sz="2000" dirty="0" smtClean="0"/>
              <a:t>² = </a:t>
            </a:r>
            <a:r>
              <a:rPr lang="en-US" sz="2000" b="1" dirty="0" smtClean="0"/>
              <a:t>123,201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TYPES OF STATISTICS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353550" cy="1676400"/>
          </a:xfrm>
        </p:spPr>
        <p:txBody>
          <a:bodyPr/>
          <a:lstStyle/>
          <a:p>
            <a:pPr eaLnBrk="1" hangingPunct="1">
              <a:buFont typeface="Wingdings" charset="2"/>
              <a:buChar char=" "/>
            </a:pPr>
            <a:r>
              <a:rPr lang="en-GB" dirty="0" smtClean="0">
                <a:solidFill>
                  <a:schemeClr val="folHlink"/>
                </a:solidFill>
              </a:rPr>
              <a:t>Definition</a:t>
            </a:r>
          </a:p>
          <a:p>
            <a:pPr eaLnBrk="1" hangingPunct="1">
              <a:buFont typeface="Wingdings" charset="2"/>
              <a:buChar char=" "/>
            </a:pPr>
            <a:r>
              <a:rPr lang="en-GB" b="1" i="1" u="sng" dirty="0" smtClean="0">
                <a:solidFill>
                  <a:schemeClr val="hlink"/>
                </a:solidFill>
              </a:rPr>
              <a:t>Descriptive Statistics</a:t>
            </a:r>
            <a:r>
              <a:rPr lang="en-GB" dirty="0" smtClean="0"/>
              <a:t> consists of methods for organizing, displaying, and describing data by using tables, graphs, and summary measures.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Example 1-1: Solution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1524000"/>
            <a:ext cx="8207375" cy="4435475"/>
          </a:xfrm>
        </p:spPr>
        <p:txBody>
          <a:bodyPr/>
          <a:lstStyle/>
          <a:p>
            <a:pPr marL="609600" indent="-609600" eaLnBrk="1" hangingPunct="1">
              <a:buSzPct val="80000"/>
              <a:buNone/>
            </a:pPr>
            <a:r>
              <a:rPr lang="en-US" sz="2000" dirty="0" smtClean="0"/>
              <a:t>(c) </a:t>
            </a:r>
            <a:r>
              <a:rPr lang="en-US" sz="2000" dirty="0"/>
              <a:t>The expression ∑x² </a:t>
            </a:r>
            <a:r>
              <a:rPr lang="en-US" sz="2000" dirty="0" smtClean="0"/>
              <a:t>is the sum of the squares of x values.   </a:t>
            </a:r>
          </a:p>
          <a:p>
            <a:pPr marL="609600" indent="-609600" eaLnBrk="1" hangingPunct="1">
              <a:buSzPct val="80000"/>
              <a:buNone/>
            </a:pPr>
            <a:r>
              <a:rPr lang="en-US" sz="2000" dirty="0"/>
              <a:t> </a:t>
            </a:r>
            <a:r>
              <a:rPr lang="en-US" sz="2000" dirty="0" smtClean="0"/>
              <a:t>    To calculate </a:t>
            </a:r>
            <a:r>
              <a:rPr lang="en-US" sz="2000" dirty="0"/>
              <a:t>∑x² </a:t>
            </a:r>
            <a:r>
              <a:rPr lang="en-US" sz="2000" dirty="0" smtClean="0"/>
              <a:t>, we first square each of the x values and </a:t>
            </a:r>
          </a:p>
          <a:p>
            <a:pPr marL="609600" indent="-609600" eaLnBrk="1" hangingPunct="1">
              <a:buSzPct val="80000"/>
              <a:buNone/>
            </a:pPr>
            <a:r>
              <a:rPr lang="en-US" sz="2000" dirty="0"/>
              <a:t> </a:t>
            </a:r>
            <a:r>
              <a:rPr lang="en-US" sz="2000" dirty="0" smtClean="0"/>
              <a:t>    then sum these squared values. Thus, </a:t>
            </a:r>
          </a:p>
          <a:p>
            <a:pPr marL="609600" indent="-609600" eaLnBrk="1" hangingPunct="1">
              <a:buSzPct val="80000"/>
              <a:buNone/>
            </a:pPr>
            <a:endParaRPr lang="en-US" sz="2000" dirty="0"/>
          </a:p>
          <a:p>
            <a:pPr marL="609600" indent="-609600" eaLnBrk="1" hangingPunct="1">
              <a:buSzPct val="80000"/>
              <a:buNone/>
            </a:pPr>
            <a:r>
              <a:rPr lang="en-US" sz="2000" dirty="0" smtClean="0"/>
              <a:t>       ∑x² = (75)² + (90)² + (125)² + (61)²</a:t>
            </a:r>
          </a:p>
          <a:p>
            <a:pPr marL="609600" indent="-609600" eaLnBrk="1" hangingPunct="1">
              <a:buSzPct val="80000"/>
              <a:buFont typeface="Wingdings" charset="2"/>
              <a:buNone/>
            </a:pPr>
            <a:r>
              <a:rPr lang="en-US" sz="2000" dirty="0" smtClean="0"/>
              <a:t>  	       = 5,625 + 8,100 + 15,625 + 3,721</a:t>
            </a:r>
          </a:p>
          <a:p>
            <a:pPr marL="609600" indent="-609600" eaLnBrk="1" hangingPunct="1">
              <a:buSzPct val="80000"/>
              <a:buFont typeface="Wingdings" charset="2"/>
              <a:buNone/>
            </a:pPr>
            <a:r>
              <a:rPr lang="en-US" sz="2000" dirty="0" smtClean="0"/>
              <a:t>	       = </a:t>
            </a:r>
            <a:r>
              <a:rPr lang="en-US" sz="2000" b="1" dirty="0" smtClean="0"/>
              <a:t>33,071</a:t>
            </a:r>
            <a:endParaRPr lang="en-GB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21984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Example 1-2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24000"/>
            <a:ext cx="8066087" cy="4114800"/>
          </a:xfrm>
        </p:spPr>
        <p:txBody>
          <a:bodyPr/>
          <a:lstStyle/>
          <a:p>
            <a:pPr marL="609600" indent="-609600" eaLnBrk="1" hangingPunct="1">
              <a:buFont typeface="Wingdings" charset="2"/>
              <a:buNone/>
            </a:pPr>
            <a:r>
              <a:rPr lang="en-GB" sz="2000" dirty="0" smtClean="0"/>
              <a:t>The following table lists four pairs of </a:t>
            </a:r>
            <a:r>
              <a:rPr lang="en-GB" sz="2000" i="1" dirty="0" smtClean="0">
                <a:latin typeface="Times New Roman" charset="0"/>
              </a:rPr>
              <a:t>m</a:t>
            </a:r>
            <a:r>
              <a:rPr lang="en-GB" sz="2000" dirty="0" smtClean="0"/>
              <a:t> and  </a:t>
            </a:r>
            <a:r>
              <a:rPr lang="en-GB" sz="2000" i="1" dirty="0" smtClean="0">
                <a:latin typeface="Times New Roman" charset="0"/>
              </a:rPr>
              <a:t>f</a:t>
            </a:r>
            <a:r>
              <a:rPr lang="en-GB" sz="2000" dirty="0" smtClean="0"/>
              <a:t> values:</a:t>
            </a:r>
          </a:p>
          <a:p>
            <a:pPr marL="609600" indent="-609600" eaLnBrk="1" hangingPunct="1">
              <a:buFont typeface="Wingdings" charset="2"/>
              <a:buNone/>
            </a:pPr>
            <a:endParaRPr lang="en-GB" sz="2000" dirty="0" smtClean="0"/>
          </a:p>
          <a:p>
            <a:pPr marL="609600" indent="-609600" eaLnBrk="1" hangingPunct="1">
              <a:buFont typeface="Wingdings" charset="2"/>
              <a:buNone/>
            </a:pPr>
            <a:endParaRPr lang="en-GB" sz="2000" dirty="0" smtClean="0"/>
          </a:p>
          <a:p>
            <a:pPr marL="609600" indent="-609600" eaLnBrk="1" hangingPunct="1">
              <a:buFont typeface="Wingdings" charset="2"/>
              <a:buNone/>
            </a:pPr>
            <a:endParaRPr lang="en-GB" sz="2000" dirty="0" smtClean="0"/>
          </a:p>
          <a:p>
            <a:pPr marL="609600" indent="-609600" eaLnBrk="1" hangingPunct="1">
              <a:buFont typeface="Wingdings" charset="2"/>
              <a:buNone/>
            </a:pPr>
            <a:endParaRPr lang="en-GB" sz="2000" dirty="0" smtClean="0"/>
          </a:p>
          <a:p>
            <a:pPr marL="609600" indent="-609600" eaLnBrk="1" hangingPunct="1">
              <a:buFont typeface="Wingdings" charset="2"/>
              <a:buNone/>
            </a:pPr>
            <a:r>
              <a:rPr lang="en-GB" sz="2000" dirty="0" smtClean="0"/>
              <a:t>Compute the following:</a:t>
            </a:r>
          </a:p>
          <a:p>
            <a:pPr marL="609600" indent="-609600" eaLnBrk="1" hangingPunct="1">
              <a:buFont typeface="Wingdings" charset="2"/>
              <a:buNone/>
            </a:pPr>
            <a:r>
              <a:rPr lang="en-GB" sz="2000" dirty="0" smtClean="0">
                <a:cs typeface="Times New Roman" charset="0"/>
              </a:rPr>
              <a:t> (a) </a:t>
            </a:r>
            <a:r>
              <a:rPr lang="el-GR" sz="2000" dirty="0" smtClean="0">
                <a:cs typeface="Times New Roman" charset="0"/>
              </a:rPr>
              <a:t>Σ</a:t>
            </a:r>
            <a:r>
              <a:rPr lang="en-US" sz="2000" i="1" dirty="0" smtClean="0">
                <a:cs typeface="Times New Roman" charset="0"/>
              </a:rPr>
              <a:t>m</a:t>
            </a:r>
            <a:r>
              <a:rPr lang="en-US" sz="2000" dirty="0" smtClean="0">
                <a:cs typeface="Times New Roman" charset="0"/>
              </a:rPr>
              <a:t>  </a:t>
            </a:r>
            <a:r>
              <a:rPr lang="en-GB" sz="2000" dirty="0" smtClean="0">
                <a:cs typeface="Times New Roman" charset="0"/>
              </a:rPr>
              <a:t> (b) </a:t>
            </a:r>
            <a:r>
              <a:rPr lang="el-GR" sz="2000" dirty="0" smtClean="0">
                <a:cs typeface="Times New Roman" charset="0"/>
              </a:rPr>
              <a:t>Σ</a:t>
            </a:r>
            <a:r>
              <a:rPr lang="en-US" sz="2000" i="1" dirty="0" smtClean="0">
                <a:cs typeface="Times New Roman" charset="0"/>
              </a:rPr>
              <a:t>f²</a:t>
            </a:r>
            <a:r>
              <a:rPr lang="en-US" sz="2000" dirty="0" smtClean="0">
                <a:cs typeface="Times New Roman" charset="0"/>
              </a:rPr>
              <a:t>    </a:t>
            </a:r>
            <a:r>
              <a:rPr lang="en-GB" sz="2000" dirty="0" smtClean="0">
                <a:cs typeface="Times New Roman" charset="0"/>
              </a:rPr>
              <a:t>(c) </a:t>
            </a:r>
            <a:r>
              <a:rPr lang="el-GR" sz="2000" dirty="0" smtClean="0">
                <a:cs typeface="Times New Roman" charset="0"/>
              </a:rPr>
              <a:t>Σ</a:t>
            </a:r>
            <a:r>
              <a:rPr lang="en-US" sz="2000" i="1" dirty="0" smtClean="0">
                <a:cs typeface="Times New Roman" charset="0"/>
              </a:rPr>
              <a:t>mf</a:t>
            </a:r>
            <a:r>
              <a:rPr lang="en-US" sz="2000" dirty="0" smtClean="0">
                <a:cs typeface="Times New Roman" charset="0"/>
              </a:rPr>
              <a:t>   </a:t>
            </a:r>
            <a:r>
              <a:rPr lang="en-GB" sz="2000" dirty="0" smtClean="0">
                <a:cs typeface="Times New Roman" charset="0"/>
              </a:rPr>
              <a:t> (d) </a:t>
            </a:r>
            <a:r>
              <a:rPr lang="el-GR" sz="2000" dirty="0" smtClean="0">
                <a:cs typeface="Times New Roman" charset="0"/>
              </a:rPr>
              <a:t>Σ</a:t>
            </a:r>
            <a:r>
              <a:rPr lang="en-US" sz="2000" i="1" dirty="0" smtClean="0">
                <a:cs typeface="Times New Roman" charset="0"/>
              </a:rPr>
              <a:t>m²f</a:t>
            </a:r>
            <a:endParaRPr lang="en-GB" sz="2000" dirty="0" smtClean="0"/>
          </a:p>
        </p:txBody>
      </p:sp>
      <p:pic>
        <p:nvPicPr>
          <p:cNvPr id="35845" name="Picture 25" descr="tableun_01_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0438" y="2133600"/>
            <a:ext cx="39624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Example 1-2: Solution</a:t>
            </a:r>
          </a:p>
        </p:txBody>
      </p:sp>
      <p:sp>
        <p:nvSpPr>
          <p:cNvPr id="36867" name="Text Box 29"/>
          <p:cNvSpPr txBox="1">
            <a:spLocks noChangeArrowheads="1"/>
          </p:cNvSpPr>
          <p:nvPr/>
        </p:nvSpPr>
        <p:spPr bwMode="auto">
          <a:xfrm>
            <a:off x="609600" y="1524000"/>
            <a:ext cx="8001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 can write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m</a:t>
            </a:r>
            <a:r>
              <a:rPr lang="en-GB" sz="20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 </a:t>
            </a: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12      m</a:t>
            </a:r>
            <a:r>
              <a:rPr lang="en-GB" sz="20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 </a:t>
            </a: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15       m</a:t>
            </a:r>
            <a:r>
              <a:rPr lang="en-GB" sz="20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 </a:t>
            </a: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20      m</a:t>
            </a:r>
            <a:r>
              <a:rPr lang="en-GB" sz="20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 </a:t>
            </a: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30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f</a:t>
            </a:r>
            <a:r>
              <a:rPr lang="en-GB" sz="20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 </a:t>
            </a: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5          f</a:t>
            </a:r>
            <a:r>
              <a:rPr lang="en-GB" sz="20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 </a:t>
            </a: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9           f</a:t>
            </a:r>
            <a:r>
              <a:rPr lang="en-GB" sz="20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 </a:t>
            </a: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10        f</a:t>
            </a:r>
            <a:r>
              <a:rPr lang="en-GB" sz="20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 </a:t>
            </a: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16</a:t>
            </a:r>
            <a:endParaRPr lang="en-GB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869" name="Text Box 33"/>
          <p:cNvSpPr txBox="1">
            <a:spLocks noChangeArrowheads="1"/>
          </p:cNvSpPr>
          <p:nvPr/>
        </p:nvSpPr>
        <p:spPr bwMode="auto">
          <a:xfrm>
            <a:off x="381000" y="5562600"/>
            <a:ext cx="8534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/>
              <a:t>  (a)                   </a:t>
            </a:r>
            <a:r>
              <a:rPr lang="en-US" sz="2000" dirty="0" smtClean="0"/>
              <a:t>      </a:t>
            </a:r>
            <a:r>
              <a:rPr lang="en-US" sz="2000" dirty="0"/>
              <a:t>(b)            </a:t>
            </a:r>
            <a:r>
              <a:rPr lang="en-US" sz="2000" dirty="0" smtClean="0"/>
              <a:t>       </a:t>
            </a:r>
            <a:r>
              <a:rPr lang="en-US" sz="2000" dirty="0"/>
              <a:t>(c)           </a:t>
            </a:r>
            <a:r>
              <a:rPr lang="en-US" sz="2000" dirty="0" smtClean="0"/>
              <a:t>         </a:t>
            </a:r>
            <a:r>
              <a:rPr lang="en-US" sz="2000" dirty="0"/>
              <a:t>(d)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700" y="3087593"/>
            <a:ext cx="8877300" cy="2442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Case Study 1-1 How Much </a:t>
            </a:r>
            <a:r>
              <a:rPr lang="en-GB" sz="2800" dirty="0"/>
              <a:t>D</a:t>
            </a:r>
            <a:r>
              <a:rPr lang="en-GB" sz="2800" dirty="0" smtClean="0"/>
              <a:t>id Companies </a:t>
            </a:r>
            <a:r>
              <a:rPr lang="en-GB" sz="2800" dirty="0"/>
              <a:t>S</a:t>
            </a:r>
            <a:r>
              <a:rPr lang="en-GB" sz="2800" dirty="0" smtClean="0"/>
              <a:t>pend on Ads in 2011?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0520" y="1532877"/>
            <a:ext cx="7582959" cy="46393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Case Study 1-2 How Women Rate Their Lives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75890" y="1694878"/>
            <a:ext cx="6837478" cy="424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206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TYPES OF STATISTICS</a:t>
            </a:r>
            <a:endParaRPr lang="en-US" sz="28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" y="1524000"/>
            <a:ext cx="8410575" cy="1676400"/>
          </a:xfrm>
        </p:spPr>
        <p:txBody>
          <a:bodyPr/>
          <a:lstStyle/>
          <a:p>
            <a:pPr eaLnBrk="1" hangingPunct="1">
              <a:buFont typeface="Wingdings" charset="2"/>
              <a:buChar char=" "/>
            </a:pPr>
            <a:r>
              <a:rPr lang="en-GB" dirty="0" smtClean="0">
                <a:solidFill>
                  <a:schemeClr val="folHlink"/>
                </a:solidFill>
              </a:rPr>
              <a:t>Definition</a:t>
            </a:r>
          </a:p>
          <a:p>
            <a:pPr eaLnBrk="1" hangingPunct="1">
              <a:buFont typeface="Wingdings" charset="2"/>
              <a:buChar char=" "/>
            </a:pPr>
            <a:r>
              <a:rPr lang="en-GB" b="1" i="1" u="sng" dirty="0" smtClean="0">
                <a:solidFill>
                  <a:schemeClr val="hlink"/>
                </a:solidFill>
              </a:rPr>
              <a:t>Inferential Statistics</a:t>
            </a:r>
            <a:r>
              <a:rPr lang="en-GB" dirty="0" smtClean="0"/>
              <a:t> consists of methods that use sample results to help make decisions or predictions about a population.</a:t>
            </a:r>
            <a:endParaRPr lang="en-US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7975"/>
            <a:ext cx="8229600" cy="1139825"/>
          </a:xfrm>
        </p:spPr>
        <p:txBody>
          <a:bodyPr/>
          <a:lstStyle/>
          <a:p>
            <a:pPr eaLnBrk="1" hangingPunct="1"/>
            <a:r>
              <a:rPr lang="en-GB" sz="3200" dirty="0" smtClean="0"/>
              <a:t>POPULATION VERSUS SAMPLE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175" y="1524000"/>
            <a:ext cx="9013825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Char char=" "/>
            </a:pPr>
            <a:r>
              <a:rPr lang="en-GB" dirty="0" smtClean="0">
                <a:solidFill>
                  <a:schemeClr val="folHlink"/>
                </a:solidFill>
              </a:rPr>
              <a:t>Definition</a:t>
            </a:r>
            <a:r>
              <a:rPr lang="en-GB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 "/>
            </a:pPr>
            <a:r>
              <a:rPr lang="en-GB" dirty="0" smtClean="0"/>
              <a:t>A </a:t>
            </a:r>
            <a:r>
              <a:rPr lang="en-GB" b="1" i="1" u="sng" dirty="0" smtClean="0">
                <a:solidFill>
                  <a:schemeClr val="hlink"/>
                </a:solidFill>
              </a:rPr>
              <a:t>population</a:t>
            </a:r>
            <a:r>
              <a:rPr lang="en-GB" dirty="0" smtClean="0"/>
              <a:t> consists of all elements – individuals, items, or objects – whose characteristics are being studied. The population that is being studied is also called the </a:t>
            </a:r>
            <a:r>
              <a:rPr lang="en-GB" b="1" i="1" u="sng" dirty="0" smtClean="0">
                <a:solidFill>
                  <a:schemeClr val="hlink"/>
                </a:solidFill>
              </a:rPr>
              <a:t>target population</a:t>
            </a:r>
            <a:r>
              <a:rPr lang="en-GB" dirty="0" smtClean="0"/>
              <a:t>. 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 "/>
            </a:pPr>
            <a:endParaRPr lang="en-GB" dirty="0" smtClean="0"/>
          </a:p>
          <a:p>
            <a:pPr eaLnBrk="1" hangingPunct="1">
              <a:lnSpc>
                <a:spcPct val="90000"/>
              </a:lnSpc>
              <a:buFont typeface="Wingdings" charset="2"/>
              <a:buChar char=" "/>
            </a:pPr>
            <a:r>
              <a:rPr lang="en-GB" dirty="0" smtClean="0"/>
              <a:t>A portion of the population selected for study is referred to as a </a:t>
            </a:r>
            <a:r>
              <a:rPr lang="en-GB" b="1" i="1" u="sng" dirty="0" smtClean="0">
                <a:solidFill>
                  <a:schemeClr val="hlink"/>
                </a:solidFill>
              </a:rPr>
              <a:t>sample</a:t>
            </a:r>
            <a:r>
              <a:rPr lang="en-GB" dirty="0" smtClean="0"/>
              <a:t>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985" r="2985"/>
          <a:stretch/>
        </p:blipFill>
        <p:spPr>
          <a:xfrm>
            <a:off x="0" y="762000"/>
            <a:ext cx="9144000" cy="733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Figure 1.1 Population and Sample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730" y="1580562"/>
            <a:ext cx="8516539" cy="4210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POPULATION VERSUS SAMPLE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077200" cy="2209800"/>
          </a:xfrm>
        </p:spPr>
        <p:txBody>
          <a:bodyPr/>
          <a:lstStyle/>
          <a:p>
            <a:pPr algn="just" eaLnBrk="1" hangingPunct="1">
              <a:buFont typeface="Wingdings" charset="2"/>
              <a:buChar char=" "/>
            </a:pPr>
            <a:r>
              <a:rPr lang="en-GB" dirty="0" smtClean="0">
                <a:solidFill>
                  <a:schemeClr val="folHlink"/>
                </a:solidFill>
              </a:rPr>
              <a:t>Definition</a:t>
            </a:r>
            <a:r>
              <a:rPr lang="en-GB" dirty="0" smtClean="0"/>
              <a:t> </a:t>
            </a:r>
          </a:p>
          <a:p>
            <a:pPr algn="just" eaLnBrk="1" hangingPunct="1">
              <a:buFont typeface="Wingdings" charset="2"/>
              <a:buChar char=" "/>
            </a:pPr>
            <a:r>
              <a:rPr lang="en-GB" dirty="0" smtClean="0"/>
              <a:t>A survey that includes every member of the population is called a </a:t>
            </a:r>
            <a:r>
              <a:rPr lang="en-GB" b="1" i="1" u="sng" dirty="0" smtClean="0">
                <a:solidFill>
                  <a:schemeClr val="hlink"/>
                </a:solidFill>
              </a:rPr>
              <a:t>census</a:t>
            </a:r>
            <a:r>
              <a:rPr lang="en-GB" dirty="0" smtClean="0"/>
              <a:t>. The technique of collecting information from a portion of the population is called a </a:t>
            </a:r>
            <a:r>
              <a:rPr lang="en-GB" b="1" i="1" u="sng" dirty="0" smtClean="0">
                <a:solidFill>
                  <a:schemeClr val="hlink"/>
                </a:solidFill>
              </a:rPr>
              <a:t>sample survey</a:t>
            </a:r>
            <a:r>
              <a:rPr lang="en-GB" dirty="0" smtClean="0"/>
              <a:t>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395</TotalTime>
  <Words>1519</Words>
  <Application>Microsoft Office PowerPoint</Application>
  <PresentationFormat>On-screen Show (4:3)</PresentationFormat>
  <Paragraphs>151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Level</vt:lpstr>
      <vt:lpstr>CHAPTER 1</vt:lpstr>
      <vt:lpstr>WHAT IS STATISTICS?</vt:lpstr>
      <vt:lpstr>TYPES OF STATISTICS</vt:lpstr>
      <vt:lpstr>Case Study 1-1 How Much Did Companies Spend on Ads in 2011?</vt:lpstr>
      <vt:lpstr>Case Study 1-2 How Women Rate Their Lives</vt:lpstr>
      <vt:lpstr>TYPES OF STATISTICS</vt:lpstr>
      <vt:lpstr>POPULATION VERSUS SAMPLE</vt:lpstr>
      <vt:lpstr>Figure 1.1 Population and Sample</vt:lpstr>
      <vt:lpstr>POPULATION VERSUS SAMPLE</vt:lpstr>
      <vt:lpstr>POPULATION VERSUS SAMPLE</vt:lpstr>
      <vt:lpstr>BASIC TERMS</vt:lpstr>
      <vt:lpstr>BASIC TERMS</vt:lpstr>
      <vt:lpstr>Table 1.1 Total Revenues for 2010 of Six Companies</vt:lpstr>
      <vt:lpstr>TYPES OF VARIABLES</vt:lpstr>
      <vt:lpstr>Quantitative Variables</vt:lpstr>
      <vt:lpstr>Quantitative Variables: Discrete</vt:lpstr>
      <vt:lpstr>Quantitative Variables: Continuous</vt:lpstr>
      <vt:lpstr>Qualitative or Categorical Variables</vt:lpstr>
      <vt:lpstr>Figure 1.2 Types of Variables</vt:lpstr>
      <vt:lpstr>CROSS-SECTION VS. TIME-SERIES DATA</vt:lpstr>
      <vt:lpstr>Cross-Section Data</vt:lpstr>
      <vt:lpstr>Table 1.2 Total Revenues for 2010 of Six Companies</vt:lpstr>
      <vt:lpstr>Time-Series Data</vt:lpstr>
      <vt:lpstr>Table 1.3 Money Recovered from Health Care Fraud Judgments</vt:lpstr>
      <vt:lpstr>SOURCES OF DATA</vt:lpstr>
      <vt:lpstr>SUMMATION NOTATION</vt:lpstr>
      <vt:lpstr>SUMMATION NOTATION</vt:lpstr>
      <vt:lpstr>Example 1-1</vt:lpstr>
      <vt:lpstr>Example 1-1: Solution</vt:lpstr>
      <vt:lpstr>Example 1-1: Solution</vt:lpstr>
      <vt:lpstr>Example 1-2</vt:lpstr>
      <vt:lpstr>Example 1-2: Solution</vt:lpstr>
    </vt:vector>
  </TitlesOfParts>
  <Company>Cal Poly Pomona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</dc:title>
  <dc:creator>hoonkim</dc:creator>
  <cp:lastModifiedBy>Durber</cp:lastModifiedBy>
  <cp:revision>79</cp:revision>
  <dcterms:created xsi:type="dcterms:W3CDTF">2009-12-08T23:08:17Z</dcterms:created>
  <dcterms:modified xsi:type="dcterms:W3CDTF">2016-05-09T06:34:52Z</dcterms:modified>
</cp:coreProperties>
</file>