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5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365" r:id="rId16"/>
    <p:sldId id="271" r:id="rId17"/>
    <p:sldId id="332" r:id="rId18"/>
    <p:sldId id="272" r:id="rId19"/>
    <p:sldId id="273" r:id="rId20"/>
    <p:sldId id="274" r:id="rId21"/>
    <p:sldId id="275"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400" r:id="rId56"/>
    <p:sldId id="401"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6" d="100"/>
          <a:sy n="76" d="100"/>
        </p:scale>
        <p:origin x="-12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356492-020D-49D6-A3F1-5BF7CF5C0789}" type="datetimeFigureOut">
              <a:rPr lang="en-US" smtClean="0"/>
              <a:pPr/>
              <a:t>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3E88D-660A-4D2D-8898-243B136BFFE7}" type="slidenum">
              <a:rPr lang="en-US" smtClean="0"/>
              <a:pPr/>
              <a:t>‹#›</a:t>
            </a:fld>
            <a:endParaRPr lang="en-US"/>
          </a:p>
        </p:txBody>
      </p:sp>
    </p:spTree>
    <p:extLst>
      <p:ext uri="{BB962C8B-B14F-4D97-AF65-F5344CB8AC3E}">
        <p14:creationId xmlns:p14="http://schemas.microsoft.com/office/powerpoint/2010/main" val="2142052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endParaRPr lang="en-US"/>
            </a:p>
          </p:txBody>
        </p:sp>
      </p:grpSp>
      <p:sp>
        <p:nvSpPr>
          <p:cNvPr id="99330"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99331" name="Rectangle 3"/>
          <p:cNvSpPr>
            <a:spLocks noGrp="1" noChangeArrowheads="1"/>
          </p:cNvSpPr>
          <p:nvPr>
            <p:ph type="subTitle" idx="1"/>
          </p:nvPr>
        </p:nvSpPr>
        <p:spPr>
          <a:xfrm>
            <a:off x="1371600" y="3270250"/>
            <a:ext cx="6400800" cy="2209800"/>
          </a:xfrm>
        </p:spPr>
        <p:txBody>
          <a:bodyPr/>
          <a:lstStyle>
            <a:lvl1pPr marL="0" indent="0" algn="ctr">
              <a:buFont typeface="Wingdings"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endParaRPr lang="en-US"/>
          </a:p>
        </p:txBody>
      </p:sp>
      <p:sp>
        <p:nvSpPr>
          <p:cNvPr id="9" name="Rectangle 5"/>
          <p:cNvSpPr>
            <a:spLocks noGrp="1" noChangeArrowheads="1"/>
          </p:cNvSpPr>
          <p:nvPr>
            <p:ph type="ftr" sz="quarter" idx="11"/>
          </p:nvPr>
        </p:nvSpPr>
        <p:spPr/>
        <p:txBody>
          <a:bodyPr/>
          <a:lstStyle>
            <a:lvl1pPr>
              <a:defRPr/>
            </a:lvl1pPr>
          </a:lstStyle>
          <a:p>
            <a:endParaRPr lang="en-US"/>
          </a:p>
        </p:txBody>
      </p:sp>
      <p:sp>
        <p:nvSpPr>
          <p:cNvPr id="10" name="Rectangle 6"/>
          <p:cNvSpPr>
            <a:spLocks noGrp="1" noChangeArrowheads="1"/>
          </p:cNvSpPr>
          <p:nvPr>
            <p:ph type="sldNum" sz="quarter" idx="12"/>
          </p:nvPr>
        </p:nvSpPr>
        <p:spPr/>
        <p:txBody>
          <a:bodyPr/>
          <a:lstStyle>
            <a:lvl1pPr>
              <a:defRPr/>
            </a:lvl1pPr>
          </a:lstStyle>
          <a:p>
            <a:fld id="{9FCB3C23-860C-4D12-A55C-AEE8FCBAA833}" type="slidenum">
              <a:rPr lang="en-US"/>
              <a:pPr/>
              <a:t>‹#›</a:t>
            </a:fld>
            <a:endParaRPr lang="en-US"/>
          </a:p>
        </p:txBody>
      </p:sp>
    </p:spTree>
    <p:extLst>
      <p:ext uri="{BB962C8B-B14F-4D97-AF65-F5344CB8AC3E}">
        <p14:creationId xmlns:p14="http://schemas.microsoft.com/office/powerpoint/2010/main" val="383414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8C03184-249F-467C-AC8D-C1522E0D7C0F}" type="slidenum">
              <a:rPr lang="en-US"/>
              <a:pPr/>
              <a:t>‹#›</a:t>
            </a:fld>
            <a:endParaRPr lang="en-US"/>
          </a:p>
        </p:txBody>
      </p:sp>
    </p:spTree>
    <p:extLst>
      <p:ext uri="{BB962C8B-B14F-4D97-AF65-F5344CB8AC3E}">
        <p14:creationId xmlns:p14="http://schemas.microsoft.com/office/powerpoint/2010/main" val="6360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6B961F-DF27-4AA5-9D53-2BD1CB8B47CF}" type="slidenum">
              <a:rPr lang="en-US"/>
              <a:pPr/>
              <a:t>‹#›</a:t>
            </a:fld>
            <a:endParaRPr lang="en-US"/>
          </a:p>
        </p:txBody>
      </p:sp>
    </p:spTree>
    <p:extLst>
      <p:ext uri="{BB962C8B-B14F-4D97-AF65-F5344CB8AC3E}">
        <p14:creationId xmlns:p14="http://schemas.microsoft.com/office/powerpoint/2010/main" val="2053016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BEDAA35-574B-405D-A7A1-8BB2E2B0F154}" type="slidenum">
              <a:rPr lang="en-US"/>
              <a:pPr/>
              <a:t>‹#›</a:t>
            </a:fld>
            <a:endParaRPr lang="en-US"/>
          </a:p>
        </p:txBody>
      </p:sp>
    </p:spTree>
    <p:extLst>
      <p:ext uri="{BB962C8B-B14F-4D97-AF65-F5344CB8AC3E}">
        <p14:creationId xmlns:p14="http://schemas.microsoft.com/office/powerpoint/2010/main" val="72891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3201BE0-3E34-4124-ABED-F564464143B2}" type="slidenum">
              <a:rPr lang="en-US"/>
              <a:pPr/>
              <a:t>‹#›</a:t>
            </a:fld>
            <a:endParaRPr lang="en-US"/>
          </a:p>
        </p:txBody>
      </p:sp>
    </p:spTree>
    <p:extLst>
      <p:ext uri="{BB962C8B-B14F-4D97-AF65-F5344CB8AC3E}">
        <p14:creationId xmlns:p14="http://schemas.microsoft.com/office/powerpoint/2010/main" val="102211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6707E25-7681-4061-B8B6-4E1D9CE00FE6}" type="slidenum">
              <a:rPr lang="en-US"/>
              <a:pPr/>
              <a:t>‹#›</a:t>
            </a:fld>
            <a:endParaRPr lang="en-US"/>
          </a:p>
        </p:txBody>
      </p:sp>
    </p:spTree>
    <p:extLst>
      <p:ext uri="{BB962C8B-B14F-4D97-AF65-F5344CB8AC3E}">
        <p14:creationId xmlns:p14="http://schemas.microsoft.com/office/powerpoint/2010/main" val="133453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D44265B-1CFD-42FE-A1D4-D98B52641595}" type="slidenum">
              <a:rPr lang="en-US"/>
              <a:pPr/>
              <a:t>‹#›</a:t>
            </a:fld>
            <a:endParaRPr lang="en-US"/>
          </a:p>
        </p:txBody>
      </p:sp>
    </p:spTree>
    <p:extLst>
      <p:ext uri="{BB962C8B-B14F-4D97-AF65-F5344CB8AC3E}">
        <p14:creationId xmlns:p14="http://schemas.microsoft.com/office/powerpoint/2010/main" val="349662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AA26FC9-4553-4C6C-AE1C-0426A7386A91}" type="slidenum">
              <a:rPr lang="en-US"/>
              <a:pPr/>
              <a:t>‹#›</a:t>
            </a:fld>
            <a:endParaRPr lang="en-US"/>
          </a:p>
        </p:txBody>
      </p:sp>
    </p:spTree>
    <p:extLst>
      <p:ext uri="{BB962C8B-B14F-4D97-AF65-F5344CB8AC3E}">
        <p14:creationId xmlns:p14="http://schemas.microsoft.com/office/powerpoint/2010/main" val="10249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AFBD371-D61E-4F53-AA09-F6AC7D8144FD}" type="slidenum">
              <a:rPr lang="en-US"/>
              <a:pPr/>
              <a:t>‹#›</a:t>
            </a:fld>
            <a:endParaRPr lang="en-US"/>
          </a:p>
        </p:txBody>
      </p:sp>
    </p:spTree>
    <p:extLst>
      <p:ext uri="{BB962C8B-B14F-4D97-AF65-F5344CB8AC3E}">
        <p14:creationId xmlns:p14="http://schemas.microsoft.com/office/powerpoint/2010/main" val="73455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C3F9A740-146B-4737-8CBE-D76DB63186C9}" type="slidenum">
              <a:rPr lang="en-US"/>
              <a:pPr/>
              <a:t>‹#›</a:t>
            </a:fld>
            <a:endParaRPr lang="en-US"/>
          </a:p>
        </p:txBody>
      </p:sp>
    </p:spTree>
    <p:extLst>
      <p:ext uri="{BB962C8B-B14F-4D97-AF65-F5344CB8AC3E}">
        <p14:creationId xmlns:p14="http://schemas.microsoft.com/office/powerpoint/2010/main" val="419713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14DDD6-5A5D-4AC9-9D12-924509CC3706}" type="slidenum">
              <a:rPr lang="en-US"/>
              <a:pPr/>
              <a:t>‹#›</a:t>
            </a:fld>
            <a:endParaRPr lang="en-US"/>
          </a:p>
        </p:txBody>
      </p:sp>
    </p:spTree>
    <p:extLst>
      <p:ext uri="{BB962C8B-B14F-4D97-AF65-F5344CB8AC3E}">
        <p14:creationId xmlns:p14="http://schemas.microsoft.com/office/powerpoint/2010/main" val="289660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554D37B-55D1-4E86-B455-26FC1584DDA0}" type="slidenum">
              <a:rPr lang="en-US"/>
              <a:pPr/>
              <a:t>‹#›</a:t>
            </a:fld>
            <a:endParaRPr lang="en-US"/>
          </a:p>
        </p:txBody>
      </p:sp>
    </p:spTree>
    <p:extLst>
      <p:ext uri="{BB962C8B-B14F-4D97-AF65-F5344CB8AC3E}">
        <p14:creationId xmlns:p14="http://schemas.microsoft.com/office/powerpoint/2010/main" val="282566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0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Verdana" charset="0"/>
              </a:defRPr>
            </a:lvl1pPr>
          </a:lstStyle>
          <a:p>
            <a:endParaRPr lang="en-US"/>
          </a:p>
        </p:txBody>
      </p:sp>
      <p:sp>
        <p:nvSpPr>
          <p:cNvPr id="983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Verdana" charset="0"/>
              </a:defRPr>
            </a:lvl1pPr>
          </a:lstStyle>
          <a:p>
            <a:endParaRPr lang="en-US"/>
          </a:p>
        </p:txBody>
      </p:sp>
      <p:sp>
        <p:nvSpPr>
          <p:cNvPr id="9831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Verdana" charset="0"/>
              </a:defRPr>
            </a:lvl1pPr>
          </a:lstStyle>
          <a:p>
            <a:fld id="{D9BC4172-B8D1-48D7-80FF-60FFD7E83B04}" type="slidenum">
              <a:rPr lang="en-US"/>
              <a:pPr/>
              <a:t>‹#›</a:t>
            </a:fld>
            <a:endParaRPr lang="en-US"/>
          </a:p>
        </p:txBody>
      </p:sp>
      <p:sp>
        <p:nvSpPr>
          <p:cNvPr id="98311"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endParaRPr lang="en-US" sz="2400">
              <a:latin typeface="Times New Roman" charset="0"/>
            </a:endParaRPr>
          </a:p>
        </p:txBody>
      </p:sp>
      <p:sp>
        <p:nvSpPr>
          <p:cNvPr id="98312"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n-US">
              <a:ea typeface="+mn-ea"/>
            </a:endParaRPr>
          </a:p>
        </p:txBody>
      </p:sp>
      <p:sp>
        <p:nvSpPr>
          <p:cNvPr id="98313"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endParaRPr lang="en-US" sz="2400">
              <a:latin typeface="Times New Roman" charset="0"/>
            </a:endParaRPr>
          </a:p>
        </p:txBody>
      </p:sp>
      <p:sp>
        <p:nvSpPr>
          <p:cNvPr id="98314"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endParaRPr lang="en-US" sz="2400">
              <a:latin typeface="Times New Roman" charset="0"/>
            </a:endParaRPr>
          </a:p>
        </p:txBody>
      </p:sp>
    </p:spTree>
  </p:cSld>
  <p:clrMap bg1="lt1" tx1="dk1" bg2="lt2" tx2="dk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ＭＳ Ｐゴシック" charset="-128"/>
          <a:cs typeface="+mj-cs"/>
        </a:defRPr>
      </a:lvl1pPr>
      <a:lvl2pPr algn="l" rtl="0" eaLnBrk="0" fontAlgn="base" hangingPunct="0">
        <a:spcBef>
          <a:spcPct val="0"/>
        </a:spcBef>
        <a:spcAft>
          <a:spcPct val="0"/>
        </a:spcAft>
        <a:defRPr sz="4400">
          <a:solidFill>
            <a:schemeClr val="tx2"/>
          </a:solidFill>
          <a:latin typeface="Garamond" charset="0"/>
          <a:ea typeface="ＭＳ Ｐゴシック" charset="-128"/>
        </a:defRPr>
      </a:lvl2pPr>
      <a:lvl3pPr algn="l" rtl="0" eaLnBrk="0" fontAlgn="base" hangingPunct="0">
        <a:spcBef>
          <a:spcPct val="0"/>
        </a:spcBef>
        <a:spcAft>
          <a:spcPct val="0"/>
        </a:spcAft>
        <a:defRPr sz="4400">
          <a:solidFill>
            <a:schemeClr val="tx2"/>
          </a:solidFill>
          <a:latin typeface="Garamond" charset="0"/>
          <a:ea typeface="ＭＳ Ｐゴシック" charset="-128"/>
        </a:defRPr>
      </a:lvl3pPr>
      <a:lvl4pPr algn="l" rtl="0" eaLnBrk="0" fontAlgn="base" hangingPunct="0">
        <a:spcBef>
          <a:spcPct val="0"/>
        </a:spcBef>
        <a:spcAft>
          <a:spcPct val="0"/>
        </a:spcAft>
        <a:defRPr sz="4400">
          <a:solidFill>
            <a:schemeClr val="tx2"/>
          </a:solidFill>
          <a:latin typeface="Garamond" charset="0"/>
          <a:ea typeface="ＭＳ Ｐゴシック" charset="-128"/>
        </a:defRPr>
      </a:lvl4pPr>
      <a:lvl5pPr algn="l" rtl="0" eaLnBrk="0" fontAlgn="base" hangingPunct="0">
        <a:spcBef>
          <a:spcPct val="0"/>
        </a:spcBef>
        <a:spcAft>
          <a:spcPct val="0"/>
        </a:spcAft>
        <a:defRPr sz="4400">
          <a:solidFill>
            <a:schemeClr val="tx2"/>
          </a:solidFill>
          <a:latin typeface="Garamond" charset="0"/>
          <a:ea typeface="ＭＳ Ｐゴシック"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p:titleStyle>
    <p:bodyStyle>
      <a:lvl1pPr marL="342900" indent="-342900" algn="l" rtl="0" eaLnBrk="0" fontAlgn="base" hangingPunct="0">
        <a:spcBef>
          <a:spcPct val="20000"/>
        </a:spcBef>
        <a:spcAft>
          <a:spcPct val="0"/>
        </a:spcAft>
        <a:buClr>
          <a:schemeClr val="bg2"/>
        </a:buClr>
        <a:buSzPct val="75000"/>
        <a:buFont typeface="Wingdings" charset="2"/>
        <a:buChar char="p"/>
        <a:defRPr sz="28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lr>
          <a:schemeClr val="tx2"/>
        </a:buClr>
        <a:buSzPct val="75000"/>
        <a:buFont typeface="Wingdings" charset="2"/>
        <a:buChar char="n"/>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2"/>
        <a:buChar char="p"/>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bg2"/>
        </a:buClr>
        <a:buFont typeface="Wingdings" charset="2"/>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5pPr>
      <a:lvl6pPr marL="25146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r>
              <a:rPr lang="en-GB" dirty="0" smtClean="0"/>
              <a:t>CHAPTER 2</a:t>
            </a:r>
            <a:r>
              <a:rPr lang="bn-BD" dirty="0" smtClean="0"/>
              <a:t> (PART A)</a:t>
            </a:r>
            <a:endParaRPr lang="en-GB" dirty="0" smtClean="0"/>
          </a:p>
        </p:txBody>
      </p:sp>
      <p:sp>
        <p:nvSpPr>
          <p:cNvPr id="10243" name="Rectangle 3"/>
          <p:cNvSpPr>
            <a:spLocks noGrp="1" noChangeArrowheads="1"/>
          </p:cNvSpPr>
          <p:nvPr>
            <p:ph type="subTitle" idx="1"/>
          </p:nvPr>
        </p:nvSpPr>
        <p:spPr>
          <a:xfrm>
            <a:off x="685800" y="3270250"/>
            <a:ext cx="7924800" cy="2209800"/>
          </a:xfrm>
        </p:spPr>
        <p:txBody>
          <a:bodyPr/>
          <a:lstStyle/>
          <a:p>
            <a:pPr eaLnBrk="1" hangingPunct="1"/>
            <a:r>
              <a:rPr lang="en-GB" sz="3200" b="1" dirty="0" smtClean="0"/>
              <a:t>O</a:t>
            </a:r>
            <a:r>
              <a:rPr lang="bn-BD" sz="3200" b="1" dirty="0" smtClean="0"/>
              <a:t>rganizing and Graphing </a:t>
            </a:r>
            <a:r>
              <a:rPr lang="bn-BD" sz="3200" b="1" dirty="0" smtClean="0"/>
              <a:t>Qualitative</a:t>
            </a:r>
            <a:r>
              <a:rPr lang="en-US" sz="3200" b="1" dirty="0" smtClean="0"/>
              <a:t> &amp; Quantitative</a:t>
            </a:r>
            <a:r>
              <a:rPr lang="bn-BD" sz="3200" b="1" dirty="0" smtClean="0"/>
              <a:t> </a:t>
            </a:r>
            <a:r>
              <a:rPr lang="bn-BD" sz="3200" b="1" dirty="0" smtClean="0"/>
              <a:t>Data</a:t>
            </a:r>
            <a:endParaRPr lang="en-GB" sz="3200" b="1" dirty="0" smtClean="0"/>
          </a:p>
        </p:txBody>
      </p:sp>
      <p:sp>
        <p:nvSpPr>
          <p:cNvPr id="5"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1"/>
            <a:ext cx="8458200" cy="1265238"/>
          </a:xfrm>
        </p:spPr>
        <p:txBody>
          <a:bodyPr/>
          <a:lstStyle/>
          <a:p>
            <a:pPr eaLnBrk="1" hangingPunct="1"/>
            <a:r>
              <a:rPr lang="en-GB" sz="2800" dirty="0" smtClean="0"/>
              <a:t>Example 2-1: Solution</a:t>
            </a:r>
            <a:br>
              <a:rPr lang="en-GB" sz="2800" dirty="0" smtClean="0"/>
            </a:br>
            <a:r>
              <a:rPr lang="en-GB" sz="2800" dirty="0" smtClean="0"/>
              <a:t>Table 2.4 Frequency Distribution of </a:t>
            </a:r>
            <a:r>
              <a:rPr lang="en-GB" sz="2800" dirty="0" err="1" smtClean="0"/>
              <a:t>Favorite</a:t>
            </a:r>
            <a:r>
              <a:rPr lang="en-GB" sz="2800" dirty="0" smtClean="0"/>
              <a:t> Donut Variety</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26" t="11448" r="426" b="-11448"/>
          <a:stretch/>
        </p:blipFill>
        <p:spPr>
          <a:xfrm>
            <a:off x="899599" y="1809215"/>
            <a:ext cx="7344801" cy="38295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GB" sz="2800" dirty="0" smtClean="0"/>
              <a:t>Relative Frequency and Percentage Distributions</a:t>
            </a:r>
          </a:p>
        </p:txBody>
      </p:sp>
      <p:sp>
        <p:nvSpPr>
          <p:cNvPr id="1028" name="Rectangle 3"/>
          <p:cNvSpPr>
            <a:spLocks noGrp="1" noChangeArrowheads="1"/>
          </p:cNvSpPr>
          <p:nvPr>
            <p:ph type="body" idx="1"/>
          </p:nvPr>
        </p:nvSpPr>
        <p:spPr>
          <a:xfrm>
            <a:off x="76200" y="1524000"/>
            <a:ext cx="8415337" cy="609600"/>
          </a:xfrm>
        </p:spPr>
        <p:txBody>
          <a:bodyPr/>
          <a:lstStyle/>
          <a:p>
            <a:pPr eaLnBrk="1" hangingPunct="1">
              <a:buFont typeface="Wingdings" charset="2"/>
              <a:buChar char=" "/>
            </a:pPr>
            <a:r>
              <a:rPr lang="en-GB" sz="2000" dirty="0" smtClean="0">
                <a:solidFill>
                  <a:schemeClr val="hlink"/>
                </a:solidFill>
              </a:rPr>
              <a:t>Calculating Relative Frequency of a Category</a:t>
            </a:r>
          </a:p>
        </p:txBody>
      </p:sp>
      <p:graphicFrame>
        <p:nvGraphicFramePr>
          <p:cNvPr id="1026" name="Object 2"/>
          <p:cNvGraphicFramePr>
            <a:graphicFrameLocks noChangeAspect="1"/>
          </p:cNvGraphicFramePr>
          <p:nvPr>
            <p:extLst>
              <p:ext uri="{D42A27DB-BD31-4B8C-83A1-F6EECF244321}">
                <p14:modId xmlns:p14="http://schemas.microsoft.com/office/powerpoint/2010/main" val="1630371865"/>
              </p:ext>
            </p:extLst>
          </p:nvPr>
        </p:nvGraphicFramePr>
        <p:xfrm>
          <a:off x="838200" y="2362200"/>
          <a:ext cx="6881812" cy="764646"/>
        </p:xfrm>
        <a:graphic>
          <a:graphicData uri="http://schemas.openxmlformats.org/presentationml/2006/ole">
            <mc:AlternateContent xmlns:mc="http://schemas.openxmlformats.org/markup-compatibility/2006">
              <mc:Choice xmlns:v="urn:schemas-microsoft-com:vml" Requires="v">
                <p:oleObj spid="_x0000_s1047" name="Equation" r:id="rId3" imgW="3848100" imgH="419100" progId="">
                  <p:embed/>
                </p:oleObj>
              </mc:Choice>
              <mc:Fallback>
                <p:oleObj name="Equation" r:id="rId3" imgW="3848100" imgH="419100" progId="">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362200"/>
                        <a:ext cx="6881812" cy="7646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z="2800" dirty="0" smtClean="0"/>
              <a:t>Relative Frequency and Percentage Distributions</a:t>
            </a:r>
          </a:p>
        </p:txBody>
      </p:sp>
      <p:sp>
        <p:nvSpPr>
          <p:cNvPr id="21507" name="Rectangle 3"/>
          <p:cNvSpPr>
            <a:spLocks noGrp="1" noChangeArrowheads="1"/>
          </p:cNvSpPr>
          <p:nvPr>
            <p:ph type="body" idx="1"/>
          </p:nvPr>
        </p:nvSpPr>
        <p:spPr>
          <a:xfrm>
            <a:off x="76200" y="1524000"/>
            <a:ext cx="7467600" cy="990600"/>
          </a:xfrm>
        </p:spPr>
        <p:txBody>
          <a:bodyPr/>
          <a:lstStyle/>
          <a:p>
            <a:pPr eaLnBrk="1" hangingPunct="1">
              <a:buFont typeface="Wingdings" charset="2"/>
              <a:buChar char=" "/>
            </a:pPr>
            <a:r>
              <a:rPr lang="en-GB" sz="2000" dirty="0" smtClean="0">
                <a:solidFill>
                  <a:schemeClr val="hlink"/>
                </a:solidFill>
              </a:rPr>
              <a:t>Calculating Percentage</a:t>
            </a:r>
          </a:p>
          <a:p>
            <a:pPr eaLnBrk="1" hangingPunct="1">
              <a:buFont typeface="Wingdings" charset="2"/>
              <a:buNone/>
            </a:pPr>
            <a:r>
              <a:rPr lang="en-GB" sz="2000" dirty="0" smtClean="0"/>
              <a:t>     Percentage = (Relative frequency) </a:t>
            </a:r>
            <a:r>
              <a:rPr lang="el-GR" sz="2000" dirty="0" smtClean="0"/>
              <a:t>·</a:t>
            </a:r>
            <a:r>
              <a:rPr lang="en-GB" sz="2000" dirty="0" smtClean="0"/>
              <a:t> 100%</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sz="2800" dirty="0" smtClean="0"/>
              <a:t>Example 2-2</a:t>
            </a:r>
          </a:p>
        </p:txBody>
      </p:sp>
      <p:sp>
        <p:nvSpPr>
          <p:cNvPr id="22531" name="Rectangle 3"/>
          <p:cNvSpPr>
            <a:spLocks noGrp="1" noChangeArrowheads="1"/>
          </p:cNvSpPr>
          <p:nvPr>
            <p:ph type="body" idx="1"/>
          </p:nvPr>
        </p:nvSpPr>
        <p:spPr>
          <a:xfrm>
            <a:off x="131763" y="1506538"/>
            <a:ext cx="8021637" cy="855662"/>
          </a:xfrm>
        </p:spPr>
        <p:txBody>
          <a:bodyPr/>
          <a:lstStyle/>
          <a:p>
            <a:pPr eaLnBrk="1" hangingPunct="1">
              <a:buFont typeface="Wingdings" charset="2"/>
              <a:buChar char=" "/>
            </a:pPr>
            <a:r>
              <a:rPr lang="en-GB" sz="2000" dirty="0" smtClean="0"/>
              <a:t>Determine the relative frequency and percentage for the data in Table 2.4.</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3"/>
            <a:ext cx="8362950" cy="1139825"/>
          </a:xfrm>
        </p:spPr>
        <p:txBody>
          <a:bodyPr/>
          <a:lstStyle/>
          <a:p>
            <a:pPr eaLnBrk="1" hangingPunct="1"/>
            <a:r>
              <a:rPr lang="en-GB" sz="2800" dirty="0" smtClean="0"/>
              <a:t>Example 2-2: Solution</a:t>
            </a:r>
            <a:br>
              <a:rPr lang="en-GB" sz="2800" dirty="0" smtClean="0"/>
            </a:br>
            <a:r>
              <a:rPr lang="en-GB" sz="2800" dirty="0" smtClean="0"/>
              <a:t>Table 2.5 Relative Frequency and Percentage Distributions of </a:t>
            </a:r>
            <a:r>
              <a:rPr lang="en-GB" sz="2800" dirty="0" err="1" smtClean="0"/>
              <a:t>Favorite</a:t>
            </a:r>
            <a:r>
              <a:rPr lang="en-GB" sz="2800" dirty="0" smtClean="0"/>
              <a:t> Donut Variety</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573" y="1871445"/>
            <a:ext cx="7544854" cy="31151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sz="2800" dirty="0" smtClean="0"/>
              <a:t>Case Study 2-1 Will Today’s Children Be Better Off Than Their Parents?</a:t>
            </a:r>
            <a:endParaRPr lang="en-GB" sz="2800" b="1" dirty="0" smtClean="0">
              <a:solidFill>
                <a:schemeClr val="hlink"/>
              </a:solidFill>
            </a:endParaRP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172" y="1516416"/>
            <a:ext cx="7565828" cy="4731984"/>
          </a:xfrm>
          <a:prstGeom prst="rect">
            <a:avLst/>
          </a:prstGeom>
        </p:spPr>
      </p:pic>
    </p:spTree>
    <p:extLst>
      <p:ext uri="{BB962C8B-B14F-4D97-AF65-F5344CB8AC3E}">
        <p14:creationId xmlns:p14="http://schemas.microsoft.com/office/powerpoint/2010/main" val="2736055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z="2800" dirty="0" smtClean="0"/>
              <a:t>Graphical Presentation of Qualitative Data	</a:t>
            </a:r>
          </a:p>
        </p:txBody>
      </p:sp>
      <p:sp>
        <p:nvSpPr>
          <p:cNvPr id="24579" name="Rectangle 3"/>
          <p:cNvSpPr>
            <a:spLocks noGrp="1" noChangeArrowheads="1"/>
          </p:cNvSpPr>
          <p:nvPr>
            <p:ph type="body" idx="1"/>
          </p:nvPr>
        </p:nvSpPr>
        <p:spPr>
          <a:xfrm>
            <a:off x="162719" y="1524000"/>
            <a:ext cx="8371681" cy="1177925"/>
          </a:xfrm>
        </p:spPr>
        <p:txBody>
          <a:bodyPr/>
          <a:lstStyle/>
          <a:p>
            <a:pPr eaLnBrk="1" hangingPunct="1">
              <a:buFont typeface="Wingdings" charset="2"/>
              <a:buChar char=" "/>
            </a:pPr>
            <a:r>
              <a:rPr lang="en-GB" sz="2000" dirty="0" smtClean="0">
                <a:solidFill>
                  <a:schemeClr val="folHlink"/>
                </a:solidFill>
              </a:rPr>
              <a:t>Definition</a:t>
            </a:r>
          </a:p>
          <a:p>
            <a:pPr eaLnBrk="1" hangingPunct="1">
              <a:buFont typeface="Wingdings" charset="2"/>
              <a:buChar char=" "/>
            </a:pPr>
            <a:r>
              <a:rPr lang="en-GB" sz="2000" dirty="0" smtClean="0"/>
              <a:t>A graph made of bars whose heights represent the frequencies of respective categories is called a </a:t>
            </a:r>
            <a:r>
              <a:rPr lang="en-GB" sz="2000" b="1" i="1" u="sng" dirty="0" smtClean="0">
                <a:solidFill>
                  <a:schemeClr val="hlink"/>
                </a:solidFill>
              </a:rPr>
              <a:t>bar graph</a:t>
            </a:r>
            <a:r>
              <a:rPr lang="en-GB" sz="2000" dirty="0" smtClean="0"/>
              <a:t>.</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z="2800" dirty="0" smtClean="0"/>
              <a:t>Figure 2.1 Bar graph for the frequency distribution of Table 2.4</a:t>
            </a:r>
            <a:endParaRPr lang="en-GB" sz="2800" dirty="0" smtClean="0">
              <a:solidFill>
                <a:schemeClr val="hlink"/>
              </a:solidFill>
            </a:endParaRP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969" y="1732983"/>
            <a:ext cx="5268061" cy="405821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sz="2800" dirty="0" smtClean="0"/>
              <a:t>Case Study 2-2 Employees’ Overall Financial Stress Levels</a:t>
            </a:r>
            <a:endParaRPr lang="en-GB" sz="2800" dirty="0" smtClean="0">
              <a:solidFill>
                <a:schemeClr val="hlink"/>
              </a:solidFill>
            </a:endParaRP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309" y="1562423"/>
            <a:ext cx="7477691" cy="460977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sz="2800" dirty="0" smtClean="0"/>
              <a:t>Graphical Presentation of Qualitative Data </a:t>
            </a:r>
          </a:p>
        </p:txBody>
      </p:sp>
      <p:sp>
        <p:nvSpPr>
          <p:cNvPr id="27651" name="Rectangle 3"/>
          <p:cNvSpPr>
            <a:spLocks noGrp="1" noChangeArrowheads="1"/>
          </p:cNvSpPr>
          <p:nvPr>
            <p:ph type="body" idx="1"/>
          </p:nvPr>
        </p:nvSpPr>
        <p:spPr>
          <a:xfrm>
            <a:off x="152400" y="1524000"/>
            <a:ext cx="8034337" cy="1617662"/>
          </a:xfrm>
        </p:spPr>
        <p:txBody>
          <a:bodyPr/>
          <a:lstStyle/>
          <a:p>
            <a:pPr eaLnBrk="1" hangingPunct="1">
              <a:buFont typeface="Wingdings" charset="2"/>
              <a:buChar char=" "/>
            </a:pPr>
            <a:r>
              <a:rPr lang="en-GB" sz="2000" dirty="0" smtClean="0">
                <a:solidFill>
                  <a:schemeClr val="folHlink"/>
                </a:solidFill>
              </a:rPr>
              <a:t>Definition</a:t>
            </a:r>
          </a:p>
          <a:p>
            <a:pPr eaLnBrk="1" hangingPunct="1">
              <a:buFont typeface="Wingdings" charset="2"/>
              <a:buChar char=" "/>
            </a:pPr>
            <a:r>
              <a:rPr lang="en-GB" sz="2000" dirty="0" smtClean="0"/>
              <a:t>A circle divided into portions that represent the relative frequencies or percentages of a population or a sample belonging to different categories is called a </a:t>
            </a:r>
            <a:r>
              <a:rPr lang="en-GB" sz="2000" b="1" i="1" u="sng" dirty="0" smtClean="0">
                <a:solidFill>
                  <a:schemeClr val="hlink"/>
                </a:solidFill>
              </a:rPr>
              <a:t>pie chart</a:t>
            </a:r>
            <a:r>
              <a:rPr lang="en-GB" sz="2000" dirty="0" smtClean="0"/>
              <a:t>.</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z="3200" dirty="0" smtClean="0"/>
              <a:t>RAW DATA</a:t>
            </a:r>
          </a:p>
        </p:txBody>
      </p:sp>
      <p:sp>
        <p:nvSpPr>
          <p:cNvPr id="12291" name="Rectangle 3"/>
          <p:cNvSpPr>
            <a:spLocks noGrp="1" noChangeArrowheads="1"/>
          </p:cNvSpPr>
          <p:nvPr>
            <p:ph type="body" idx="1"/>
          </p:nvPr>
        </p:nvSpPr>
        <p:spPr>
          <a:xfrm>
            <a:off x="216694" y="1524000"/>
            <a:ext cx="7989887" cy="1828800"/>
          </a:xfrm>
        </p:spPr>
        <p:txBody>
          <a:bodyPr/>
          <a:lstStyle/>
          <a:p>
            <a:pPr eaLnBrk="1" hangingPunct="1">
              <a:buFont typeface="Wingdings" charset="2"/>
              <a:buChar char=" "/>
            </a:pPr>
            <a:r>
              <a:rPr lang="en-GB" sz="2000" dirty="0" smtClean="0">
                <a:solidFill>
                  <a:schemeClr val="folHlink"/>
                </a:solidFill>
              </a:rPr>
              <a:t>Definition</a:t>
            </a:r>
            <a:r>
              <a:rPr lang="en-GB" sz="2000" dirty="0" smtClean="0"/>
              <a:t> </a:t>
            </a:r>
          </a:p>
          <a:p>
            <a:pPr eaLnBrk="1" hangingPunct="1">
              <a:buFont typeface="Wingdings" charset="2"/>
              <a:buChar char=" "/>
            </a:pPr>
            <a:r>
              <a:rPr lang="en-GB" sz="2000" dirty="0" smtClean="0"/>
              <a:t>Data recorded in the sequence in which they are collected and before they are processed or ranked are called </a:t>
            </a:r>
            <a:r>
              <a:rPr lang="en-GB" sz="2000" b="1" i="1" u="sng" dirty="0" smtClean="0">
                <a:solidFill>
                  <a:schemeClr val="hlink"/>
                </a:solidFill>
              </a:rPr>
              <a:t>raw data</a:t>
            </a:r>
            <a:r>
              <a:rPr lang="en-GB" sz="2000" dirty="0" smtClean="0"/>
              <a:t>.</a:t>
            </a:r>
          </a:p>
        </p:txBody>
      </p:sp>
      <p:sp>
        <p:nvSpPr>
          <p:cNvPr id="8"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03" r="2603"/>
          <a:stretch/>
        </p:blipFill>
        <p:spPr>
          <a:xfrm>
            <a:off x="0" y="692590"/>
            <a:ext cx="9144000" cy="6790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z="2800" dirty="0" smtClean="0"/>
              <a:t>Table 2.6 Calculating Angle Sizes for the Pie Chart</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876208"/>
            <a:ext cx="8278381" cy="310558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z="2800" dirty="0" smtClean="0"/>
              <a:t>Figure 2.2 Pie chart for the percentage distribution of Table 2.5.</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791" y="1600200"/>
            <a:ext cx="4286609" cy="419135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31775"/>
            <a:ext cx="8229600" cy="1139825"/>
          </a:xfrm>
        </p:spPr>
        <p:txBody>
          <a:bodyPr/>
          <a:lstStyle/>
          <a:p>
            <a:pPr eaLnBrk="1" hangingPunct="1"/>
            <a:r>
              <a:rPr lang="en-GB" sz="2800" dirty="0" smtClean="0"/>
              <a:t>ORGANIZING AND GRAPHING QUANTITATIVE </a:t>
            </a:r>
            <a:endParaRPr lang="en-US" sz="2800" dirty="0" smtClean="0"/>
          </a:p>
        </p:txBody>
      </p:sp>
      <p:sp>
        <p:nvSpPr>
          <p:cNvPr id="31747" name="Rectangle 3"/>
          <p:cNvSpPr>
            <a:spLocks noGrp="1" noChangeArrowheads="1"/>
          </p:cNvSpPr>
          <p:nvPr>
            <p:ph type="body" idx="1"/>
          </p:nvPr>
        </p:nvSpPr>
        <p:spPr>
          <a:xfrm>
            <a:off x="533400" y="1524000"/>
            <a:ext cx="7924800" cy="1833562"/>
          </a:xfrm>
        </p:spPr>
        <p:txBody>
          <a:bodyPr/>
          <a:lstStyle/>
          <a:p>
            <a:pPr eaLnBrk="1" hangingPunct="1"/>
            <a:r>
              <a:rPr lang="en-US" sz="2000" dirty="0" smtClean="0"/>
              <a:t>Frequency Distributions</a:t>
            </a:r>
          </a:p>
          <a:p>
            <a:pPr eaLnBrk="1" hangingPunct="1"/>
            <a:r>
              <a:rPr lang="en-US" sz="2000" dirty="0" smtClean="0"/>
              <a:t>Constructing Frequency Distribution Tables</a:t>
            </a:r>
          </a:p>
          <a:p>
            <a:pPr eaLnBrk="1" hangingPunct="1"/>
            <a:r>
              <a:rPr lang="en-US" sz="2000" dirty="0" smtClean="0"/>
              <a:t>Relative and Percentage Distributions</a:t>
            </a:r>
          </a:p>
          <a:p>
            <a:pPr eaLnBrk="1" hangingPunct="1"/>
            <a:r>
              <a:rPr lang="en-US" sz="2000" dirty="0" smtClean="0"/>
              <a:t>Graphing Grouped Data</a:t>
            </a:r>
          </a:p>
        </p:txBody>
      </p:sp>
      <p:sp>
        <p:nvSpPr>
          <p:cNvPr id="7"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66" t="680" r="2466" b="-680"/>
          <a:stretch/>
        </p:blipFill>
        <p:spPr>
          <a:xfrm>
            <a:off x="0" y="700689"/>
            <a:ext cx="9144000" cy="670911"/>
          </a:xfrm>
          <a:prstGeom prst="rect">
            <a:avLst/>
          </a:prstGeom>
        </p:spPr>
      </p:pic>
    </p:spTree>
    <p:extLst>
      <p:ext uri="{BB962C8B-B14F-4D97-AF65-F5344CB8AC3E}">
        <p14:creationId xmlns:p14="http://schemas.microsoft.com/office/powerpoint/2010/main" val="3328850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title"/>
          </p:nvPr>
        </p:nvSpPr>
        <p:spPr>
          <a:xfrm>
            <a:off x="457200" y="277813"/>
            <a:ext cx="8534400" cy="1139825"/>
          </a:xfrm>
        </p:spPr>
        <p:txBody>
          <a:bodyPr/>
          <a:lstStyle/>
          <a:p>
            <a:pPr eaLnBrk="1" hangingPunct="1"/>
            <a:r>
              <a:rPr lang="en-GB" sz="2800" dirty="0" smtClean="0"/>
              <a:t>Table 2.7 Weekly Earnings of 100 Employees of a Company</a:t>
            </a:r>
          </a:p>
        </p:txBody>
      </p:sp>
      <p:sp>
        <p:nvSpPr>
          <p:cNvPr id="32771" name="Text Box 23"/>
          <p:cNvSpPr txBox="1">
            <a:spLocks noChangeArrowheads="1"/>
          </p:cNvSpPr>
          <p:nvPr/>
        </p:nvSpPr>
        <p:spPr bwMode="auto">
          <a:xfrm>
            <a:off x="0" y="3660775"/>
            <a:ext cx="1711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b="1">
              <a:latin typeface="Tahoma" charset="0"/>
            </a:endParaRPr>
          </a:p>
        </p:txBody>
      </p:sp>
      <p:sp>
        <p:nvSpPr>
          <p:cNvPr id="32772" name="Text Box 27"/>
          <p:cNvSpPr txBox="1">
            <a:spLocks noChangeArrowheads="1"/>
          </p:cNvSpPr>
          <p:nvPr/>
        </p:nvSpPr>
        <p:spPr bwMode="auto">
          <a:xfrm>
            <a:off x="539750" y="364490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endParaRPr lang="en-US" b="1">
              <a:latin typeface="Tahoma" charset="0"/>
            </a:endParaRPr>
          </a:p>
        </p:txBody>
      </p:sp>
      <p:sp>
        <p:nvSpPr>
          <p:cNvPr id="8"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59867"/>
            <a:ext cx="8686800" cy="3574133"/>
          </a:xfrm>
          <a:prstGeom prst="rect">
            <a:avLst/>
          </a:prstGeom>
        </p:spPr>
      </p:pic>
    </p:spTree>
    <p:extLst>
      <p:ext uri="{BB962C8B-B14F-4D97-AF65-F5344CB8AC3E}">
        <p14:creationId xmlns:p14="http://schemas.microsoft.com/office/powerpoint/2010/main" val="835338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z="2800" dirty="0" smtClean="0"/>
              <a:t>Frequency Distributions</a:t>
            </a:r>
          </a:p>
        </p:txBody>
      </p:sp>
      <p:sp>
        <p:nvSpPr>
          <p:cNvPr id="33795" name="Rectangle 3"/>
          <p:cNvSpPr>
            <a:spLocks noGrp="1" noChangeArrowheads="1"/>
          </p:cNvSpPr>
          <p:nvPr>
            <p:ph type="body" idx="1"/>
          </p:nvPr>
        </p:nvSpPr>
        <p:spPr>
          <a:xfrm>
            <a:off x="127000" y="1524000"/>
            <a:ext cx="8483600" cy="1752600"/>
          </a:xfrm>
        </p:spPr>
        <p:txBody>
          <a:bodyPr/>
          <a:lstStyle/>
          <a:p>
            <a:pPr eaLnBrk="1" hangingPunct="1">
              <a:buFont typeface="Wingdings" charset="2"/>
              <a:buChar char=" "/>
            </a:pPr>
            <a:r>
              <a:rPr lang="en-GB" sz="2000" dirty="0" smtClean="0">
                <a:solidFill>
                  <a:schemeClr val="folHlink"/>
                </a:solidFill>
              </a:rPr>
              <a:t>Definition </a:t>
            </a:r>
          </a:p>
          <a:p>
            <a:pPr eaLnBrk="1" hangingPunct="1">
              <a:buFont typeface="Wingdings" charset="2"/>
              <a:buChar char=" "/>
            </a:pPr>
            <a:r>
              <a:rPr lang="en-GB" sz="2000" dirty="0" smtClean="0"/>
              <a:t>A </a:t>
            </a:r>
            <a:r>
              <a:rPr lang="en-GB" sz="2000" b="1" i="1" u="sng" dirty="0" smtClean="0">
                <a:solidFill>
                  <a:schemeClr val="hlink"/>
                </a:solidFill>
              </a:rPr>
              <a:t>frequency distribution</a:t>
            </a:r>
            <a:r>
              <a:rPr lang="en-GB" sz="2000" u="sng" dirty="0" smtClean="0">
                <a:solidFill>
                  <a:schemeClr val="hlink"/>
                </a:solidFill>
              </a:rPr>
              <a:t> </a:t>
            </a:r>
            <a:r>
              <a:rPr lang="en-GB" sz="2000" b="1" i="1" u="sng" dirty="0" smtClean="0">
                <a:solidFill>
                  <a:schemeClr val="hlink"/>
                </a:solidFill>
              </a:rPr>
              <a:t>for quantitative data</a:t>
            </a:r>
            <a:r>
              <a:rPr lang="en-GB" sz="2000" dirty="0" smtClean="0"/>
              <a:t> lists all the classes and the number of values that belong to each class. Data presented in the form of a frequency distribution are called </a:t>
            </a:r>
            <a:r>
              <a:rPr lang="en-GB" sz="2000" b="1" i="1" u="sng" dirty="0" smtClean="0">
                <a:solidFill>
                  <a:schemeClr val="hlink"/>
                </a:solidFill>
              </a:rPr>
              <a:t>grouped data</a:t>
            </a:r>
            <a:r>
              <a:rPr lang="en-GB" sz="2000" dirty="0" smtClean="0"/>
              <a:t>.</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extLst>
      <p:ext uri="{BB962C8B-B14F-4D97-AF65-F5344CB8AC3E}">
        <p14:creationId xmlns:p14="http://schemas.microsoft.com/office/powerpoint/2010/main" val="3484343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z="2800" dirty="0" smtClean="0"/>
              <a:t>Frequency Distributions</a:t>
            </a:r>
          </a:p>
        </p:txBody>
      </p:sp>
      <p:sp>
        <p:nvSpPr>
          <p:cNvPr id="34819" name="Rectangle 3"/>
          <p:cNvSpPr>
            <a:spLocks noGrp="1" noChangeArrowheads="1"/>
          </p:cNvSpPr>
          <p:nvPr>
            <p:ph type="body" idx="1"/>
          </p:nvPr>
        </p:nvSpPr>
        <p:spPr>
          <a:xfrm>
            <a:off x="76200" y="1524000"/>
            <a:ext cx="8070850" cy="1160462"/>
          </a:xfrm>
        </p:spPr>
        <p:txBody>
          <a:bodyPr/>
          <a:lstStyle/>
          <a:p>
            <a:pPr eaLnBrk="1" hangingPunct="1">
              <a:buFont typeface="Wingdings" charset="2"/>
              <a:buChar char=" "/>
            </a:pPr>
            <a:r>
              <a:rPr lang="en-GB" sz="2000" dirty="0" smtClean="0">
                <a:solidFill>
                  <a:schemeClr val="folHlink"/>
                </a:solidFill>
              </a:rPr>
              <a:t>Definition</a:t>
            </a:r>
            <a:r>
              <a:rPr lang="en-GB" sz="2000" dirty="0" smtClean="0"/>
              <a:t> </a:t>
            </a:r>
          </a:p>
          <a:p>
            <a:pPr eaLnBrk="1" hangingPunct="1">
              <a:buFont typeface="Wingdings" charset="2"/>
              <a:buChar char=" "/>
            </a:pPr>
            <a:r>
              <a:rPr lang="en-GB" sz="2000" dirty="0" smtClean="0"/>
              <a:t>The </a:t>
            </a:r>
            <a:r>
              <a:rPr lang="en-GB" sz="2000" b="1" i="1" u="sng" dirty="0" smtClean="0">
                <a:solidFill>
                  <a:schemeClr val="hlink"/>
                </a:solidFill>
              </a:rPr>
              <a:t>class boundary</a:t>
            </a:r>
            <a:r>
              <a:rPr lang="en-GB" sz="2000" dirty="0" smtClean="0"/>
              <a:t> is given by the midpoint of the upper limit of one class and the lower limit of the next class.</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extLst>
      <p:ext uri="{BB962C8B-B14F-4D97-AF65-F5344CB8AC3E}">
        <p14:creationId xmlns:p14="http://schemas.microsoft.com/office/powerpoint/2010/main" val="3903739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sz="2800" dirty="0" smtClean="0"/>
              <a:t>Frequency Distributions</a:t>
            </a:r>
          </a:p>
        </p:txBody>
      </p:sp>
      <p:sp>
        <p:nvSpPr>
          <p:cNvPr id="35843" name="Rectangle 3"/>
          <p:cNvSpPr>
            <a:spLocks noGrp="1" noChangeArrowheads="1"/>
          </p:cNvSpPr>
          <p:nvPr>
            <p:ph type="body" idx="1"/>
          </p:nvPr>
        </p:nvSpPr>
        <p:spPr>
          <a:xfrm>
            <a:off x="533400" y="1600200"/>
            <a:ext cx="8077200" cy="1371600"/>
          </a:xfrm>
        </p:spPr>
        <p:txBody>
          <a:bodyPr/>
          <a:lstStyle/>
          <a:p>
            <a:pPr eaLnBrk="1" hangingPunct="1">
              <a:buFont typeface="Wingdings" charset="2"/>
              <a:buNone/>
            </a:pPr>
            <a:r>
              <a:rPr lang="en-GB" sz="2000" dirty="0" smtClean="0">
                <a:solidFill>
                  <a:schemeClr val="hlink"/>
                </a:solidFill>
              </a:rPr>
              <a:t>Finding Class Width </a:t>
            </a:r>
          </a:p>
          <a:p>
            <a:pPr algn="ctr" eaLnBrk="1" hangingPunct="1">
              <a:buFont typeface="Wingdings" charset="2"/>
              <a:buNone/>
            </a:pPr>
            <a:endParaRPr lang="en-GB" sz="2000" dirty="0" smtClean="0"/>
          </a:p>
          <a:p>
            <a:pPr algn="ctr" eaLnBrk="1" hangingPunct="1">
              <a:buFont typeface="Wingdings" charset="2"/>
              <a:buNone/>
            </a:pPr>
            <a:r>
              <a:rPr lang="en-GB" sz="2000" dirty="0" smtClean="0"/>
              <a:t>Class width = Upper boundary – Lower boundary</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extLst>
      <p:ext uri="{BB962C8B-B14F-4D97-AF65-F5344CB8AC3E}">
        <p14:creationId xmlns:p14="http://schemas.microsoft.com/office/powerpoint/2010/main" val="2790236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GB" sz="2800" dirty="0" smtClean="0"/>
              <a:t>Frequency Distributions</a:t>
            </a:r>
          </a:p>
        </p:txBody>
      </p:sp>
      <p:sp>
        <p:nvSpPr>
          <p:cNvPr id="2052" name="Rectangle 3"/>
          <p:cNvSpPr>
            <a:spLocks noGrp="1" noChangeArrowheads="1"/>
          </p:cNvSpPr>
          <p:nvPr>
            <p:ph type="body" idx="1"/>
          </p:nvPr>
        </p:nvSpPr>
        <p:spPr>
          <a:xfrm>
            <a:off x="492125" y="1600200"/>
            <a:ext cx="8118475" cy="609600"/>
          </a:xfrm>
        </p:spPr>
        <p:txBody>
          <a:bodyPr/>
          <a:lstStyle/>
          <a:p>
            <a:pPr eaLnBrk="1" hangingPunct="1">
              <a:buFont typeface="Wingdings" charset="2"/>
              <a:buNone/>
            </a:pPr>
            <a:r>
              <a:rPr lang="en-GB" sz="2000" dirty="0" smtClean="0">
                <a:solidFill>
                  <a:schemeClr val="hlink"/>
                </a:solidFill>
              </a:rPr>
              <a:t>Calculating Class Midpoint or Mark </a:t>
            </a:r>
          </a:p>
          <a:p>
            <a:pPr eaLnBrk="1" hangingPunct="1">
              <a:buFont typeface="Wingdings" charset="2"/>
              <a:buNone/>
            </a:pPr>
            <a:endParaRPr lang="en-GB" sz="2000" dirty="0" smtClean="0">
              <a:solidFill>
                <a:schemeClr val="hlink"/>
              </a:solidFill>
            </a:endParaRPr>
          </a:p>
        </p:txBody>
      </p:sp>
      <p:graphicFrame>
        <p:nvGraphicFramePr>
          <p:cNvPr id="2050" name="Object 2"/>
          <p:cNvGraphicFramePr>
            <a:graphicFrameLocks noChangeAspect="1"/>
          </p:cNvGraphicFramePr>
          <p:nvPr>
            <p:extLst>
              <p:ext uri="{D42A27DB-BD31-4B8C-83A1-F6EECF244321}">
                <p14:modId xmlns:p14="http://schemas.microsoft.com/office/powerpoint/2010/main" val="1845359700"/>
              </p:ext>
            </p:extLst>
          </p:nvPr>
        </p:nvGraphicFramePr>
        <p:xfrm>
          <a:off x="1143000" y="2209800"/>
          <a:ext cx="5410200" cy="655782"/>
        </p:xfrm>
        <a:graphic>
          <a:graphicData uri="http://schemas.openxmlformats.org/presentationml/2006/ole">
            <mc:AlternateContent xmlns:mc="http://schemas.openxmlformats.org/markup-compatibility/2006">
              <mc:Choice xmlns:v="urn:schemas-microsoft-com:vml" Requires="v">
                <p:oleObj spid="_x0000_s2050" name="Equation" r:id="rId3" imgW="3213100" imgH="393700" progId="Equation.3">
                  <p:embed/>
                </p:oleObj>
              </mc:Choice>
              <mc:Fallback>
                <p:oleObj name="Equation" r:id="rId3" imgW="32131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09800"/>
                        <a:ext cx="5410200" cy="655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extLst>
      <p:ext uri="{BB962C8B-B14F-4D97-AF65-F5344CB8AC3E}">
        <p14:creationId xmlns:p14="http://schemas.microsoft.com/office/powerpoint/2010/main" val="4151906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GB" sz="2800" dirty="0" smtClean="0"/>
              <a:t>Constructing Frequency Distribution Tables</a:t>
            </a:r>
          </a:p>
        </p:txBody>
      </p:sp>
      <p:sp>
        <p:nvSpPr>
          <p:cNvPr id="3076" name="Rectangle 3"/>
          <p:cNvSpPr>
            <a:spLocks noGrp="1" noChangeArrowheads="1"/>
          </p:cNvSpPr>
          <p:nvPr>
            <p:ph type="body" idx="1"/>
          </p:nvPr>
        </p:nvSpPr>
        <p:spPr>
          <a:xfrm>
            <a:off x="533400" y="1600200"/>
            <a:ext cx="8415338" cy="533400"/>
          </a:xfrm>
        </p:spPr>
        <p:txBody>
          <a:bodyPr/>
          <a:lstStyle/>
          <a:p>
            <a:pPr eaLnBrk="1" hangingPunct="1">
              <a:buFont typeface="Wingdings" charset="2"/>
              <a:buNone/>
            </a:pPr>
            <a:r>
              <a:rPr lang="en-GB" sz="2000" dirty="0" smtClean="0">
                <a:solidFill>
                  <a:schemeClr val="hlink"/>
                </a:solidFill>
              </a:rPr>
              <a:t>Calculation of Class Width</a:t>
            </a:r>
          </a:p>
          <a:p>
            <a:pPr eaLnBrk="1" hangingPunct="1"/>
            <a:endParaRPr lang="en-GB" dirty="0" smtClean="0">
              <a:solidFill>
                <a:schemeClr val="hlink"/>
              </a:solidFill>
            </a:endParaRPr>
          </a:p>
        </p:txBody>
      </p:sp>
      <p:graphicFrame>
        <p:nvGraphicFramePr>
          <p:cNvPr id="3074" name="Object 2"/>
          <p:cNvGraphicFramePr>
            <a:graphicFrameLocks noChangeAspect="1"/>
          </p:cNvGraphicFramePr>
          <p:nvPr>
            <p:extLst>
              <p:ext uri="{D42A27DB-BD31-4B8C-83A1-F6EECF244321}">
                <p14:modId xmlns:p14="http://schemas.microsoft.com/office/powerpoint/2010/main" val="676133328"/>
              </p:ext>
            </p:extLst>
          </p:nvPr>
        </p:nvGraphicFramePr>
        <p:xfrm>
          <a:off x="838200" y="2286000"/>
          <a:ext cx="6478587" cy="722597"/>
        </p:xfrm>
        <a:graphic>
          <a:graphicData uri="http://schemas.openxmlformats.org/presentationml/2006/ole">
            <mc:AlternateContent xmlns:mc="http://schemas.openxmlformats.org/markup-compatibility/2006">
              <mc:Choice xmlns:v="urn:schemas-microsoft-com:vml" Requires="v">
                <p:oleObj spid="_x0000_s3074" name="Equation" r:id="rId3" imgW="3530520" imgH="393480" progId="Equation.3">
                  <p:embed/>
                </p:oleObj>
              </mc:Choice>
              <mc:Fallback>
                <p:oleObj name="Equation" r:id="rId3" imgW="353052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86000"/>
                        <a:ext cx="6478587" cy="7225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extLst>
      <p:ext uri="{BB962C8B-B14F-4D97-AF65-F5344CB8AC3E}">
        <p14:creationId xmlns:p14="http://schemas.microsoft.com/office/powerpoint/2010/main" val="2970614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sz="2800" dirty="0" smtClean="0"/>
              <a:t>Table 2.8 Class Boundaries, Class Widths, and Class Midpoints for Table 2.7</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1828800"/>
            <a:ext cx="8820150" cy="2661520"/>
          </a:xfrm>
          <a:prstGeom prst="rect">
            <a:avLst/>
          </a:prstGeom>
        </p:spPr>
      </p:pic>
    </p:spTree>
    <p:extLst>
      <p:ext uri="{BB962C8B-B14F-4D97-AF65-F5344CB8AC3E}">
        <p14:creationId xmlns:p14="http://schemas.microsoft.com/office/powerpoint/2010/main" val="1895185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z="2800" dirty="0" smtClean="0"/>
              <a:t>Table 2.1 Ages of 50 Students</a:t>
            </a:r>
          </a:p>
        </p:txBody>
      </p:sp>
      <p:pic>
        <p:nvPicPr>
          <p:cNvPr id="13316" name="Picture 27" descr="table_02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80010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sz="2800" dirty="0" smtClean="0"/>
              <a:t>Example 2-3</a:t>
            </a:r>
          </a:p>
        </p:txBody>
      </p:sp>
      <p:sp>
        <p:nvSpPr>
          <p:cNvPr id="37891" name="Rectangle 3"/>
          <p:cNvSpPr>
            <a:spLocks noGrp="1" noChangeArrowheads="1"/>
          </p:cNvSpPr>
          <p:nvPr>
            <p:ph type="body" sz="half" idx="1"/>
          </p:nvPr>
        </p:nvSpPr>
        <p:spPr>
          <a:xfrm>
            <a:off x="152400" y="1600201"/>
            <a:ext cx="8153400" cy="1143000"/>
          </a:xfrm>
        </p:spPr>
        <p:txBody>
          <a:bodyPr/>
          <a:lstStyle/>
          <a:p>
            <a:pPr eaLnBrk="1" hangingPunct="1">
              <a:buFont typeface="Wingdings" charset="2"/>
              <a:buChar char=" "/>
            </a:pPr>
            <a:r>
              <a:rPr lang="en-GB" sz="2000" dirty="0" smtClean="0"/>
              <a:t>The following data give the total number of iPods</a:t>
            </a:r>
            <a:r>
              <a:rPr lang="en-GB" sz="2000" baseline="30000" dirty="0" smtClean="0">
                <a:sym typeface="Mathematica1" pitchFamily="2" charset="2"/>
              </a:rPr>
              <a:t>®</a:t>
            </a:r>
            <a:r>
              <a:rPr lang="en-GB" sz="2000" dirty="0" smtClean="0">
                <a:sym typeface="Mathematica1" pitchFamily="2" charset="2"/>
              </a:rPr>
              <a:t> sold by a mail order company on each of 30 days. Construct a fre</a:t>
            </a:r>
            <a:r>
              <a:rPr lang="en-GB" sz="2000" dirty="0" smtClean="0"/>
              <a:t>quency distribution table.</a:t>
            </a:r>
          </a:p>
        </p:txBody>
      </p:sp>
      <p:graphicFrame>
        <p:nvGraphicFramePr>
          <p:cNvPr id="30852" name="Group 132"/>
          <p:cNvGraphicFramePr>
            <a:graphicFrameLocks noGrp="1"/>
          </p:cNvGraphicFramePr>
          <p:nvPr>
            <p:ph sz="half" idx="2"/>
            <p:extLst>
              <p:ext uri="{D42A27DB-BD31-4B8C-83A1-F6EECF244321}">
                <p14:modId xmlns:p14="http://schemas.microsoft.com/office/powerpoint/2010/main" val="3325623871"/>
              </p:ext>
            </p:extLst>
          </p:nvPr>
        </p:nvGraphicFramePr>
        <p:xfrm>
          <a:off x="990600" y="2895600"/>
          <a:ext cx="6781800" cy="1676400"/>
        </p:xfrm>
        <a:graphic>
          <a:graphicData uri="http://schemas.openxmlformats.org/drawingml/2006/table">
            <a:tbl>
              <a:tblPr/>
              <a:tblGrid>
                <a:gridCol w="678180"/>
                <a:gridCol w="678180"/>
                <a:gridCol w="678180"/>
                <a:gridCol w="678180"/>
                <a:gridCol w="678180"/>
                <a:gridCol w="678180"/>
                <a:gridCol w="678180"/>
                <a:gridCol w="678180"/>
                <a:gridCol w="678180"/>
                <a:gridCol w="678180"/>
              </a:tblGrid>
              <a:tr h="558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Verdana" charset="0"/>
                          <a:ea typeface="ＭＳ Ｐゴシック" charset="-128"/>
                        </a:rPr>
                        <a:t>  8</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Verdana" charset="0"/>
                          <a:ea typeface="ＭＳ Ｐゴシック" charset="-128"/>
                        </a:rPr>
                        <a:t>25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Verdana" charset="0"/>
                          <a:ea typeface="ＭＳ Ｐゴシック" charset="-128"/>
                        </a:rPr>
                        <a:t>11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Verdana" charset="0"/>
                          <a:ea typeface="ＭＳ Ｐゴシック" charset="-128"/>
                        </a:rPr>
                        <a:t>15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smtClean="0">
                          <a:ln>
                            <a:noFill/>
                          </a:ln>
                          <a:solidFill>
                            <a:schemeClr val="tx1"/>
                          </a:solidFill>
                          <a:effectLst/>
                          <a:latin typeface="Verdana" charset="0"/>
                          <a:ea typeface="ＭＳ Ｐゴシック" charset="-128"/>
                        </a:rPr>
                        <a:t>29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smtClean="0">
                          <a:ln>
                            <a:noFill/>
                          </a:ln>
                          <a:solidFill>
                            <a:schemeClr val="tx1"/>
                          </a:solidFill>
                          <a:effectLst/>
                          <a:latin typeface="Verdana" charset="0"/>
                          <a:ea typeface="ＭＳ Ｐゴシック" charset="-128"/>
                        </a:rPr>
                        <a:t>22</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smtClean="0">
                          <a:ln>
                            <a:noFill/>
                          </a:ln>
                          <a:solidFill>
                            <a:schemeClr val="tx1"/>
                          </a:solidFill>
                          <a:effectLst/>
                          <a:latin typeface="Verdana" charset="0"/>
                          <a:ea typeface="ＭＳ Ｐゴシック" charset="-128"/>
                        </a:rPr>
                        <a:t>10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smtClean="0">
                          <a:ln>
                            <a:noFill/>
                          </a:ln>
                          <a:solidFill>
                            <a:schemeClr val="tx1"/>
                          </a:solidFill>
                          <a:effectLst/>
                          <a:latin typeface="Verdana" charset="0"/>
                          <a:ea typeface="ＭＳ Ｐゴシック" charset="-128"/>
                        </a:rPr>
                        <a:t>  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smtClean="0">
                          <a:ln>
                            <a:noFill/>
                          </a:ln>
                          <a:solidFill>
                            <a:schemeClr val="tx1"/>
                          </a:solidFill>
                          <a:effectLst/>
                          <a:latin typeface="Verdana" charset="0"/>
                          <a:ea typeface="ＭＳ Ｐゴシック" charset="-128"/>
                        </a:rPr>
                        <a:t>17</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smtClean="0">
                          <a:ln>
                            <a:noFill/>
                          </a:ln>
                          <a:solidFill>
                            <a:schemeClr val="tx1"/>
                          </a:solidFill>
                          <a:effectLst/>
                          <a:latin typeface="Verdana" charset="0"/>
                          <a:ea typeface="ＭＳ Ｐゴシック" charset="-128"/>
                        </a:rPr>
                        <a:t>21</a:t>
                      </a:r>
                    </a:p>
                  </a:txBody>
                  <a:tcPr horzOverflow="overflow">
                    <a:lnL>
                      <a:noFill/>
                    </a:lnL>
                    <a:lnR>
                      <a:noFill/>
                    </a:lnR>
                    <a:lnT>
                      <a:noFill/>
                    </a:lnT>
                    <a:lnB>
                      <a:noFill/>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smtClean="0">
                          <a:ln>
                            <a:noFill/>
                          </a:ln>
                          <a:solidFill>
                            <a:schemeClr val="tx1"/>
                          </a:solidFill>
                          <a:effectLst/>
                          <a:latin typeface="Verdana" charset="0"/>
                          <a:ea typeface="ＭＳ Ｐゴシック" charset="-128"/>
                        </a:rPr>
                        <a:t>22</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smtClean="0">
                          <a:ln>
                            <a:noFill/>
                          </a:ln>
                          <a:solidFill>
                            <a:schemeClr val="tx1"/>
                          </a:solidFill>
                          <a:effectLst/>
                          <a:latin typeface="Verdana" charset="0"/>
                          <a:ea typeface="ＭＳ Ｐゴシック" charset="-128"/>
                        </a:rPr>
                        <a:t>13</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Verdana" charset="0"/>
                          <a:ea typeface="ＭＳ Ｐゴシック" charset="-128"/>
                        </a:rPr>
                        <a:t>26</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Verdana" charset="0"/>
                          <a:ea typeface="ＭＳ Ｐゴシック" charset="-128"/>
                        </a:rPr>
                        <a:t>16</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Verdana" charset="0"/>
                          <a:ea typeface="ＭＳ Ｐゴシック" charset="-128"/>
                        </a:rPr>
                        <a:t>18</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Verdana" charset="0"/>
                          <a:ea typeface="ＭＳ Ｐゴシック" charset="-128"/>
                        </a:rPr>
                        <a:t>12</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Verdana" charset="0"/>
                          <a:ea typeface="ＭＳ Ｐゴシック" charset="-128"/>
                        </a:rPr>
                        <a:t>  9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smtClean="0">
                          <a:ln>
                            <a:noFill/>
                          </a:ln>
                          <a:solidFill>
                            <a:schemeClr val="tx1"/>
                          </a:solidFill>
                          <a:effectLst/>
                          <a:latin typeface="Verdana" charset="0"/>
                          <a:ea typeface="ＭＳ Ｐゴシック" charset="-128"/>
                        </a:rPr>
                        <a:t>26</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smtClean="0">
                          <a:ln>
                            <a:noFill/>
                          </a:ln>
                          <a:solidFill>
                            <a:schemeClr val="tx1"/>
                          </a:solidFill>
                          <a:effectLst/>
                          <a:latin typeface="Verdana" charset="0"/>
                          <a:ea typeface="ＭＳ Ｐゴシック" charset="-128"/>
                        </a:rPr>
                        <a:t>20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smtClean="0">
                          <a:ln>
                            <a:noFill/>
                          </a:ln>
                          <a:solidFill>
                            <a:schemeClr val="tx1"/>
                          </a:solidFill>
                          <a:effectLst/>
                          <a:latin typeface="Verdana" charset="0"/>
                          <a:ea typeface="ＭＳ Ｐゴシック" charset="-128"/>
                        </a:rPr>
                        <a:t>16</a:t>
                      </a:r>
                    </a:p>
                  </a:txBody>
                  <a:tcPr horzOverflow="overflow">
                    <a:lnL>
                      <a:noFill/>
                    </a:lnL>
                    <a:lnR>
                      <a:noFill/>
                    </a:lnR>
                    <a:lnT>
                      <a:noFill/>
                    </a:lnT>
                    <a:lnB>
                      <a:noFill/>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smtClean="0">
                          <a:ln>
                            <a:noFill/>
                          </a:ln>
                          <a:solidFill>
                            <a:schemeClr val="tx1"/>
                          </a:solidFill>
                          <a:effectLst/>
                          <a:latin typeface="Verdana" charset="0"/>
                          <a:ea typeface="ＭＳ Ｐゴシック" charset="-128"/>
                        </a:rPr>
                        <a:t>23</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smtClean="0">
                          <a:ln>
                            <a:noFill/>
                          </a:ln>
                          <a:solidFill>
                            <a:schemeClr val="tx1"/>
                          </a:solidFill>
                          <a:effectLst/>
                          <a:latin typeface="Verdana" charset="0"/>
                          <a:ea typeface="ＭＳ Ｐゴシック" charset="-128"/>
                        </a:rPr>
                        <a:t>14</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smtClean="0">
                          <a:ln>
                            <a:noFill/>
                          </a:ln>
                          <a:solidFill>
                            <a:schemeClr val="tx1"/>
                          </a:solidFill>
                          <a:effectLst/>
                          <a:latin typeface="Verdana" charset="0"/>
                          <a:ea typeface="ＭＳ Ｐゴシック" charset="-128"/>
                        </a:rPr>
                        <a:t>19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smtClean="0">
                          <a:ln>
                            <a:noFill/>
                          </a:ln>
                          <a:solidFill>
                            <a:schemeClr val="tx1"/>
                          </a:solidFill>
                          <a:effectLst/>
                          <a:latin typeface="Verdana" charset="0"/>
                          <a:ea typeface="ＭＳ Ｐゴシック" charset="-128"/>
                        </a:rPr>
                        <a:t>23</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smtClean="0">
                          <a:ln>
                            <a:noFill/>
                          </a:ln>
                          <a:solidFill>
                            <a:schemeClr val="tx1"/>
                          </a:solidFill>
                          <a:effectLst/>
                          <a:latin typeface="Verdana" charset="0"/>
                          <a:ea typeface="ＭＳ Ｐゴシック" charset="-128"/>
                        </a:rPr>
                        <a:t>20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smtClean="0">
                          <a:ln>
                            <a:noFill/>
                          </a:ln>
                          <a:solidFill>
                            <a:schemeClr val="tx1"/>
                          </a:solidFill>
                          <a:effectLst/>
                          <a:latin typeface="Verdana" charset="0"/>
                          <a:ea typeface="ＭＳ Ｐゴシック" charset="-128"/>
                        </a:rPr>
                        <a:t>16</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Verdana" charset="0"/>
                          <a:ea typeface="ＭＳ Ｐゴシック" charset="-128"/>
                        </a:rPr>
                        <a:t>27</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Verdana" charset="0"/>
                          <a:ea typeface="ＭＳ Ｐゴシック" charset="-128"/>
                        </a:rPr>
                        <a:t>16</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Verdana" charset="0"/>
                          <a:ea typeface="ＭＳ Ｐゴシック" charset="-128"/>
                        </a:rPr>
                        <a:t>21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Verdana" charset="0"/>
                          <a:ea typeface="ＭＳ Ｐゴシック" charset="-128"/>
                        </a:rPr>
                        <a:t>14</a:t>
                      </a:r>
                    </a:p>
                  </a:txBody>
                  <a:tcPr horzOverflow="overflow">
                    <a:lnL>
                      <a:noFill/>
                    </a:lnL>
                    <a:lnR>
                      <a:noFill/>
                    </a:lnR>
                    <a:lnT>
                      <a:noFill/>
                    </a:lnT>
                    <a:lnB>
                      <a:noFill/>
                    </a:lnB>
                    <a:lnTlToBr>
                      <a:noFill/>
                    </a:lnTlToBr>
                    <a:lnBlToTr>
                      <a:noFill/>
                    </a:lnBlToTr>
                    <a:noFill/>
                  </a:tcPr>
                </a:tc>
              </a:tr>
            </a:tbl>
          </a:graphicData>
        </a:graphic>
      </p:graphicFrame>
      <p:sp>
        <p:nvSpPr>
          <p:cNvPr id="7"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extLst>
      <p:ext uri="{BB962C8B-B14F-4D97-AF65-F5344CB8AC3E}">
        <p14:creationId xmlns:p14="http://schemas.microsoft.com/office/powerpoint/2010/main" val="4033923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GB" sz="2800" dirty="0" smtClean="0"/>
              <a:t>Example 2-3: Solution</a:t>
            </a:r>
          </a:p>
        </p:txBody>
      </p:sp>
      <p:graphicFrame>
        <p:nvGraphicFramePr>
          <p:cNvPr id="4098" name="Object 2"/>
          <p:cNvGraphicFramePr>
            <a:graphicFrameLocks noGrp="1" noChangeAspect="1"/>
          </p:cNvGraphicFramePr>
          <p:nvPr>
            <p:ph type="body" idx="1"/>
            <p:extLst>
              <p:ext uri="{D42A27DB-BD31-4B8C-83A1-F6EECF244321}">
                <p14:modId xmlns:p14="http://schemas.microsoft.com/office/powerpoint/2010/main" val="1071364850"/>
              </p:ext>
            </p:extLst>
          </p:nvPr>
        </p:nvGraphicFramePr>
        <p:xfrm>
          <a:off x="1282414" y="2362200"/>
          <a:ext cx="5257799" cy="635544"/>
        </p:xfrm>
        <a:graphic>
          <a:graphicData uri="http://schemas.openxmlformats.org/presentationml/2006/ole">
            <mc:AlternateContent xmlns:mc="http://schemas.openxmlformats.org/markup-compatibility/2006">
              <mc:Choice xmlns:v="urn:schemas-microsoft-com:vml" Requires="v">
                <p:oleObj spid="_x0000_s4098" name="Equation" r:id="rId3" imgW="3390900" imgH="393700" progId="">
                  <p:embed/>
                </p:oleObj>
              </mc:Choice>
              <mc:Fallback>
                <p:oleObj name="Equation" r:id="rId3" imgW="3390900" imgH="39370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414" y="2362200"/>
                        <a:ext cx="5257799" cy="635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ext Box 4"/>
          <p:cNvSpPr txBox="1">
            <a:spLocks noChangeArrowheads="1"/>
          </p:cNvSpPr>
          <p:nvPr/>
        </p:nvSpPr>
        <p:spPr bwMode="auto">
          <a:xfrm>
            <a:off x="558800" y="3276600"/>
            <a:ext cx="8280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000" dirty="0">
                <a:latin typeface="Tahoma" charset="0"/>
              </a:rPr>
              <a:t>Now we round this approximate width to a convenient number, say 5.  The lower limit of the </a:t>
            </a:r>
            <a:r>
              <a:rPr lang="en-GB" sz="2000" dirty="0"/>
              <a:t>first class can be taken as 5 or any number less than 5. Suppose we take 5  as the lower limit of the first class. Then our classes will be</a:t>
            </a:r>
          </a:p>
          <a:p>
            <a:pPr eaLnBrk="1" hangingPunct="1"/>
            <a:r>
              <a:rPr lang="en-GB" sz="2000" dirty="0"/>
              <a:t>     5 – 9,   10 – 14,   15 – 19,   20 – 24, and 25 – 29</a:t>
            </a:r>
          </a:p>
        </p:txBody>
      </p:sp>
      <p:sp>
        <p:nvSpPr>
          <p:cNvPr id="4101" name="Text Box 5"/>
          <p:cNvSpPr txBox="1">
            <a:spLocks noChangeArrowheads="1"/>
          </p:cNvSpPr>
          <p:nvPr/>
        </p:nvSpPr>
        <p:spPr bwMode="auto">
          <a:xfrm>
            <a:off x="498813" y="1564532"/>
            <a:ext cx="828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sz="2000" dirty="0">
                <a:latin typeface="Tahoma" charset="0"/>
              </a:rPr>
              <a:t>The minimum value is 5, and the maximum value is 29. </a:t>
            </a:r>
            <a:r>
              <a:rPr lang="en-GB" sz="2000" dirty="0" smtClean="0">
                <a:latin typeface="Tahoma" charset="0"/>
              </a:rPr>
              <a:t>Suppose </a:t>
            </a:r>
            <a:r>
              <a:rPr lang="en-GB" sz="2000" dirty="0">
                <a:latin typeface="Tahoma" charset="0"/>
              </a:rPr>
              <a:t>we decide to group these data using five classes of equal width. </a:t>
            </a:r>
            <a:r>
              <a:rPr lang="en-GB" sz="2000" dirty="0" smtClean="0">
                <a:latin typeface="Tahoma" charset="0"/>
              </a:rPr>
              <a:t>Then,</a:t>
            </a:r>
            <a:endParaRPr lang="en-GB" sz="2000" dirty="0">
              <a:latin typeface="Tahoma" charset="0"/>
            </a:endParaRPr>
          </a:p>
        </p:txBody>
      </p:sp>
      <p:sp>
        <p:nvSpPr>
          <p:cNvPr id="8"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extLst>
      <p:ext uri="{BB962C8B-B14F-4D97-AF65-F5344CB8AC3E}">
        <p14:creationId xmlns:p14="http://schemas.microsoft.com/office/powerpoint/2010/main" val="3795861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sz="2800" dirty="0" smtClean="0"/>
              <a:t>Table 2.9 Frequency Distribution for the Data on iPods Sold</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837" y="1785708"/>
            <a:ext cx="5906325" cy="3286584"/>
          </a:xfrm>
          <a:prstGeom prst="rect">
            <a:avLst/>
          </a:prstGeom>
        </p:spPr>
      </p:pic>
    </p:spTree>
    <p:extLst>
      <p:ext uri="{BB962C8B-B14F-4D97-AF65-F5344CB8AC3E}">
        <p14:creationId xmlns:p14="http://schemas.microsoft.com/office/powerpoint/2010/main" val="1002469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GB" sz="2800" dirty="0" smtClean="0"/>
              <a:t>Relative Frequency and Percentage Distributions</a:t>
            </a:r>
          </a:p>
        </p:txBody>
      </p:sp>
      <p:sp>
        <p:nvSpPr>
          <p:cNvPr id="5124" name="Rectangle 3"/>
          <p:cNvSpPr>
            <a:spLocks noGrp="1" noChangeArrowheads="1"/>
          </p:cNvSpPr>
          <p:nvPr>
            <p:ph type="body" idx="1"/>
          </p:nvPr>
        </p:nvSpPr>
        <p:spPr>
          <a:xfrm>
            <a:off x="457200" y="1600200"/>
            <a:ext cx="8139112" cy="609600"/>
          </a:xfrm>
        </p:spPr>
        <p:txBody>
          <a:bodyPr/>
          <a:lstStyle/>
          <a:p>
            <a:pPr eaLnBrk="1" hangingPunct="1">
              <a:buFont typeface="Wingdings" charset="2"/>
              <a:buNone/>
            </a:pPr>
            <a:r>
              <a:rPr lang="en-GB" sz="2000" dirty="0" smtClean="0">
                <a:solidFill>
                  <a:schemeClr val="hlink"/>
                </a:solidFill>
              </a:rPr>
              <a:t>Calculating Relative Frequency and Percentage</a:t>
            </a:r>
          </a:p>
        </p:txBody>
      </p:sp>
      <p:graphicFrame>
        <p:nvGraphicFramePr>
          <p:cNvPr id="5122" name="Object 2"/>
          <p:cNvGraphicFramePr>
            <a:graphicFrameLocks noChangeAspect="1"/>
          </p:cNvGraphicFramePr>
          <p:nvPr>
            <p:extLst>
              <p:ext uri="{D42A27DB-BD31-4B8C-83A1-F6EECF244321}">
                <p14:modId xmlns:p14="http://schemas.microsoft.com/office/powerpoint/2010/main" val="811905526"/>
              </p:ext>
            </p:extLst>
          </p:nvPr>
        </p:nvGraphicFramePr>
        <p:xfrm>
          <a:off x="762000" y="2133600"/>
          <a:ext cx="6814819" cy="1524000"/>
        </p:xfrm>
        <a:graphic>
          <a:graphicData uri="http://schemas.openxmlformats.org/presentationml/2006/ole">
            <mc:AlternateContent xmlns:mc="http://schemas.openxmlformats.org/markup-compatibility/2006">
              <mc:Choice xmlns:v="urn:schemas-microsoft-com:vml" Requires="v">
                <p:oleObj spid="_x0000_s5122" name="Equation" r:id="rId3" imgW="4025880" imgH="901440" progId="Equation.3">
                  <p:embed/>
                </p:oleObj>
              </mc:Choice>
              <mc:Fallback>
                <p:oleObj name="Equation" r:id="rId3" imgW="4025880" imgH="901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33600"/>
                        <a:ext cx="6814819"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extLst>
      <p:ext uri="{BB962C8B-B14F-4D97-AF65-F5344CB8AC3E}">
        <p14:creationId xmlns:p14="http://schemas.microsoft.com/office/powerpoint/2010/main" val="3336753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sz="2800" dirty="0" smtClean="0"/>
              <a:t>Example 2-4</a:t>
            </a:r>
          </a:p>
        </p:txBody>
      </p:sp>
      <p:sp>
        <p:nvSpPr>
          <p:cNvPr id="39939" name="Rectangle 3"/>
          <p:cNvSpPr>
            <a:spLocks noGrp="1" noChangeArrowheads="1"/>
          </p:cNvSpPr>
          <p:nvPr>
            <p:ph type="body" idx="1"/>
          </p:nvPr>
        </p:nvSpPr>
        <p:spPr>
          <a:xfrm>
            <a:off x="106363" y="1524000"/>
            <a:ext cx="8199437" cy="914400"/>
          </a:xfrm>
        </p:spPr>
        <p:txBody>
          <a:bodyPr/>
          <a:lstStyle/>
          <a:p>
            <a:pPr eaLnBrk="1" hangingPunct="1">
              <a:buFont typeface="Wingdings" charset="2"/>
              <a:buChar char=" "/>
            </a:pPr>
            <a:r>
              <a:rPr lang="en-GB" sz="2000" dirty="0" smtClean="0"/>
              <a:t>Calculate the relative frequencies and percentages for Table 2.9.</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extLst>
      <p:ext uri="{BB962C8B-B14F-4D97-AF65-F5344CB8AC3E}">
        <p14:creationId xmlns:p14="http://schemas.microsoft.com/office/powerpoint/2010/main" val="629281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sz="2800" dirty="0" smtClean="0"/>
              <a:t>Example 2-4: Solution</a:t>
            </a:r>
            <a:br>
              <a:rPr lang="en-GB" sz="2800" dirty="0" smtClean="0"/>
            </a:br>
            <a:r>
              <a:rPr lang="en-GB" sz="2800" dirty="0" smtClean="0"/>
              <a:t>Table 2.10 Relative Frequency and Percentage Distributions for Table 2.9</a:t>
            </a:r>
          </a:p>
        </p:txBody>
      </p:sp>
      <p:pic>
        <p:nvPicPr>
          <p:cNvPr id="40964" name="Picture 29" descr="table_02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6625"/>
            <a:ext cx="80010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extLst>
      <p:ext uri="{BB962C8B-B14F-4D97-AF65-F5344CB8AC3E}">
        <p14:creationId xmlns:p14="http://schemas.microsoft.com/office/powerpoint/2010/main" val="1120413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sz="2800" dirty="0" smtClean="0"/>
              <a:t>Graphing Grouped Data</a:t>
            </a:r>
            <a:endParaRPr lang="en-GB" sz="3600" dirty="0" smtClean="0">
              <a:solidFill>
                <a:schemeClr val="hlink"/>
              </a:solidFill>
            </a:endParaRPr>
          </a:p>
        </p:txBody>
      </p:sp>
      <p:sp>
        <p:nvSpPr>
          <p:cNvPr id="41987" name="Rectangle 3"/>
          <p:cNvSpPr>
            <a:spLocks noGrp="1" noChangeArrowheads="1"/>
          </p:cNvSpPr>
          <p:nvPr>
            <p:ph type="body" idx="1"/>
          </p:nvPr>
        </p:nvSpPr>
        <p:spPr>
          <a:xfrm>
            <a:off x="152400" y="1524001"/>
            <a:ext cx="8534400" cy="2590800"/>
          </a:xfrm>
        </p:spPr>
        <p:txBody>
          <a:bodyPr/>
          <a:lstStyle/>
          <a:p>
            <a:pPr eaLnBrk="1" hangingPunct="1">
              <a:buFont typeface="Wingdings" charset="2"/>
              <a:buChar char=" "/>
            </a:pPr>
            <a:r>
              <a:rPr lang="en-GB" sz="2000" dirty="0" smtClean="0">
                <a:solidFill>
                  <a:schemeClr val="folHlink"/>
                </a:solidFill>
              </a:rPr>
              <a:t>Definition</a:t>
            </a:r>
          </a:p>
          <a:p>
            <a:pPr eaLnBrk="1" hangingPunct="1">
              <a:buFont typeface="Wingdings" charset="2"/>
              <a:buChar char=" "/>
            </a:pPr>
            <a:r>
              <a:rPr lang="en-GB" sz="2000" dirty="0" smtClean="0"/>
              <a:t>A </a:t>
            </a:r>
            <a:r>
              <a:rPr lang="en-GB" sz="2000" b="1" i="1" u="sng" dirty="0" smtClean="0">
                <a:solidFill>
                  <a:schemeClr val="hlink"/>
                </a:solidFill>
              </a:rPr>
              <a:t>histogram</a:t>
            </a:r>
            <a:r>
              <a:rPr lang="en-GB" sz="2000" dirty="0" smtClean="0"/>
              <a:t> is a graph in which classes are marked on the horizontal axis and the frequencies, relative frequencies, or percentages are marked on the vertical axis. The frequencies, relative frequencies, or percentages are represented by the heights of the bars. In a histogram, the bars are drawn adjacent to each other.</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extLst>
      <p:ext uri="{BB962C8B-B14F-4D97-AF65-F5344CB8AC3E}">
        <p14:creationId xmlns:p14="http://schemas.microsoft.com/office/powerpoint/2010/main" val="1653601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sz="2800" dirty="0" smtClean="0"/>
              <a:t>Figure 2.3 Frequency histogram for Table 2.9.</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711" y="1677442"/>
            <a:ext cx="5143889" cy="4342358"/>
          </a:xfrm>
          <a:prstGeom prst="rect">
            <a:avLst/>
          </a:prstGeom>
        </p:spPr>
      </p:pic>
    </p:spTree>
    <p:extLst>
      <p:ext uri="{BB962C8B-B14F-4D97-AF65-F5344CB8AC3E}">
        <p14:creationId xmlns:p14="http://schemas.microsoft.com/office/powerpoint/2010/main" val="1246234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sz="2800" dirty="0" smtClean="0"/>
              <a:t>Figure 2.4 Relative frequency histogram for Table 2.10.</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743820"/>
            <a:ext cx="5239163" cy="4199780"/>
          </a:xfrm>
          <a:prstGeom prst="rect">
            <a:avLst/>
          </a:prstGeom>
        </p:spPr>
      </p:pic>
    </p:spTree>
    <p:extLst>
      <p:ext uri="{BB962C8B-B14F-4D97-AF65-F5344CB8AC3E}">
        <p14:creationId xmlns:p14="http://schemas.microsoft.com/office/powerpoint/2010/main" val="648346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z="2800" dirty="0" smtClean="0"/>
              <a:t>Case Study 2-3 How Long Does Your Typical One-Way Commute Take?</a:t>
            </a:r>
            <a:endParaRPr lang="en-GB" sz="2800" dirty="0" smtClean="0">
              <a:solidFill>
                <a:schemeClr val="hlink"/>
              </a:solidFill>
            </a:endParaRP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894" y="1576409"/>
            <a:ext cx="7196706" cy="4595791"/>
          </a:xfrm>
          <a:prstGeom prst="rect">
            <a:avLst/>
          </a:prstGeom>
        </p:spPr>
      </p:pic>
    </p:spTree>
    <p:extLst>
      <p:ext uri="{BB962C8B-B14F-4D97-AF65-F5344CB8AC3E}">
        <p14:creationId xmlns:p14="http://schemas.microsoft.com/office/powerpoint/2010/main" val="2175391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z="2800" dirty="0" smtClean="0"/>
              <a:t>Table 2.2 Status of 50 Students</a:t>
            </a:r>
          </a:p>
        </p:txBody>
      </p:sp>
      <p:pic>
        <p:nvPicPr>
          <p:cNvPr id="14340" name="Picture 27" descr="table_0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79248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sz="2800" dirty="0" smtClean="0"/>
              <a:t>Graphing Grouped Data</a:t>
            </a:r>
            <a:endParaRPr lang="en-GB" sz="4000" dirty="0" smtClean="0">
              <a:solidFill>
                <a:schemeClr val="hlink"/>
              </a:solidFill>
            </a:endParaRPr>
          </a:p>
        </p:txBody>
      </p:sp>
      <p:sp>
        <p:nvSpPr>
          <p:cNvPr id="46083" name="Rectangle 3"/>
          <p:cNvSpPr>
            <a:spLocks noGrp="1" noChangeArrowheads="1"/>
          </p:cNvSpPr>
          <p:nvPr>
            <p:ph type="body" idx="1"/>
          </p:nvPr>
        </p:nvSpPr>
        <p:spPr>
          <a:xfrm>
            <a:off x="152400" y="1524000"/>
            <a:ext cx="8382000" cy="1447800"/>
          </a:xfrm>
        </p:spPr>
        <p:txBody>
          <a:bodyPr/>
          <a:lstStyle/>
          <a:p>
            <a:pPr eaLnBrk="1" hangingPunct="1">
              <a:buFont typeface="Wingdings" charset="2"/>
              <a:buChar char=" "/>
            </a:pPr>
            <a:r>
              <a:rPr lang="en-GB" sz="2000" dirty="0" smtClean="0">
                <a:solidFill>
                  <a:schemeClr val="folHlink"/>
                </a:solidFill>
              </a:rPr>
              <a:t>Definition</a:t>
            </a:r>
          </a:p>
          <a:p>
            <a:pPr eaLnBrk="1" hangingPunct="1">
              <a:buFont typeface="Wingdings" charset="2"/>
              <a:buChar char=" "/>
            </a:pPr>
            <a:r>
              <a:rPr lang="en-GB" sz="2000" dirty="0" smtClean="0"/>
              <a:t>A graph formed by joining the midpoints of the tops of successive bars in a histogram with straight lines is called a</a:t>
            </a:r>
            <a:r>
              <a:rPr lang="en-GB" sz="2000" dirty="0" smtClean="0">
                <a:solidFill>
                  <a:schemeClr val="hlink"/>
                </a:solidFill>
              </a:rPr>
              <a:t> </a:t>
            </a:r>
            <a:r>
              <a:rPr lang="en-GB" sz="2000" b="1" i="1" u="sng" dirty="0" smtClean="0">
                <a:solidFill>
                  <a:schemeClr val="hlink"/>
                </a:solidFill>
              </a:rPr>
              <a:t>polygon</a:t>
            </a:r>
            <a:r>
              <a:rPr lang="en-GB" sz="2000" dirty="0" smtClean="0"/>
              <a:t>.</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extLst>
      <p:ext uri="{BB962C8B-B14F-4D97-AF65-F5344CB8AC3E}">
        <p14:creationId xmlns:p14="http://schemas.microsoft.com/office/powerpoint/2010/main" val="3696608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sz="2800" dirty="0" smtClean="0"/>
              <a:t>Figure 2.5 Frequency polygon for Table 2.9.</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180" y="2133600"/>
            <a:ext cx="5839640" cy="3343742"/>
          </a:xfrm>
          <a:prstGeom prst="rect">
            <a:avLst/>
          </a:prstGeom>
        </p:spPr>
      </p:pic>
    </p:spTree>
    <p:extLst>
      <p:ext uri="{BB962C8B-B14F-4D97-AF65-F5344CB8AC3E}">
        <p14:creationId xmlns:p14="http://schemas.microsoft.com/office/powerpoint/2010/main" val="1962771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7813"/>
            <a:ext cx="8362950" cy="1139825"/>
          </a:xfrm>
        </p:spPr>
        <p:txBody>
          <a:bodyPr/>
          <a:lstStyle/>
          <a:p>
            <a:pPr eaLnBrk="1" hangingPunct="1"/>
            <a:r>
              <a:rPr lang="en-GB" sz="2800" dirty="0" smtClean="0"/>
              <a:t>Case Study 2-4 How Much Does it Cost to Insure a Car?</a:t>
            </a:r>
            <a:endParaRPr lang="en-GB" sz="2800" dirty="0" smtClean="0">
              <a:solidFill>
                <a:schemeClr val="hlink"/>
              </a:solidFill>
            </a:endParaRP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627721"/>
            <a:ext cx="7387212" cy="4468279"/>
          </a:xfrm>
          <a:prstGeom prst="rect">
            <a:avLst/>
          </a:prstGeom>
        </p:spPr>
      </p:pic>
    </p:spTree>
    <p:extLst>
      <p:ext uri="{BB962C8B-B14F-4D97-AF65-F5344CB8AC3E}">
        <p14:creationId xmlns:p14="http://schemas.microsoft.com/office/powerpoint/2010/main" val="1797582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sz="2800" dirty="0" smtClean="0"/>
              <a:t>Figure 2.6 Frequency distribution curve.</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061970"/>
            <a:ext cx="7211432" cy="2734057"/>
          </a:xfrm>
          <a:prstGeom prst="rect">
            <a:avLst/>
          </a:prstGeom>
        </p:spPr>
      </p:pic>
    </p:spTree>
    <p:extLst>
      <p:ext uri="{BB962C8B-B14F-4D97-AF65-F5344CB8AC3E}">
        <p14:creationId xmlns:p14="http://schemas.microsoft.com/office/powerpoint/2010/main" val="1642085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GB" sz="2800" dirty="0" smtClean="0"/>
              <a:t>Example 2-5</a:t>
            </a:r>
          </a:p>
        </p:txBody>
      </p:sp>
      <p:sp>
        <p:nvSpPr>
          <p:cNvPr id="49155" name="Rectangle 3"/>
          <p:cNvSpPr>
            <a:spLocks noGrp="1" noChangeArrowheads="1"/>
          </p:cNvSpPr>
          <p:nvPr>
            <p:ph type="body" idx="1"/>
          </p:nvPr>
        </p:nvSpPr>
        <p:spPr>
          <a:xfrm>
            <a:off x="76200" y="1524000"/>
            <a:ext cx="8458200" cy="2971800"/>
          </a:xfrm>
        </p:spPr>
        <p:txBody>
          <a:bodyPr/>
          <a:lstStyle/>
          <a:p>
            <a:pPr eaLnBrk="1" hangingPunct="1">
              <a:buFont typeface="Wingdings" charset="2"/>
              <a:buChar char=" "/>
            </a:pPr>
            <a:r>
              <a:rPr lang="en-GB" sz="2000" dirty="0" smtClean="0"/>
              <a:t>The percentage of the population working in the United States peaked in 2000 but dropped to the lowest level in 30 years in 2010. Table 2.11 shows the percentage of the population working in each of the 50 states in 2010. These percentages exclude military personnel and self-employed persons. (Source: USA TODAY, April 14, 2011. Based on data from the U.S. Census Bureau and U.S. Bureau of </a:t>
            </a:r>
            <a:r>
              <a:rPr lang="en-GB" sz="2000" dirty="0" err="1" smtClean="0"/>
              <a:t>Labor</a:t>
            </a:r>
            <a:r>
              <a:rPr lang="en-GB" sz="2000" dirty="0" smtClean="0"/>
              <a:t> Statistics.)</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extLst>
      <p:ext uri="{BB962C8B-B14F-4D97-AF65-F5344CB8AC3E}">
        <p14:creationId xmlns:p14="http://schemas.microsoft.com/office/powerpoint/2010/main" val="519829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GB" sz="2800" dirty="0" smtClean="0"/>
              <a:t>Example 2-5</a:t>
            </a:r>
          </a:p>
        </p:txBody>
      </p:sp>
      <p:sp>
        <p:nvSpPr>
          <p:cNvPr id="50180" name="Text Box 40"/>
          <p:cNvSpPr txBox="1">
            <a:spLocks noChangeArrowheads="1"/>
          </p:cNvSpPr>
          <p:nvPr/>
        </p:nvSpPr>
        <p:spPr bwMode="auto">
          <a:xfrm>
            <a:off x="457200" y="1524000"/>
            <a:ext cx="41084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sz="2000" dirty="0">
                <a:latin typeface="Verdana" pitchFamily="34" charset="0"/>
                <a:ea typeface="Verdana" pitchFamily="34" charset="0"/>
                <a:cs typeface="Verdana" pitchFamily="34" charset="0"/>
              </a:rPr>
              <a:t>Construct a frequency distribution table. Calculate the relative frequencies and percentages for all classes. </a:t>
            </a:r>
          </a:p>
        </p:txBody>
      </p:sp>
      <p:sp>
        <p:nvSpPr>
          <p:cNvPr id="7"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160" y="76201"/>
            <a:ext cx="4193516" cy="6148388"/>
          </a:xfrm>
          <a:prstGeom prst="rect">
            <a:avLst/>
          </a:prstGeom>
        </p:spPr>
      </p:pic>
    </p:spTree>
    <p:extLst>
      <p:ext uri="{BB962C8B-B14F-4D97-AF65-F5344CB8AC3E}">
        <p14:creationId xmlns:p14="http://schemas.microsoft.com/office/powerpoint/2010/main" val="22080818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GB" sz="2800" dirty="0" smtClean="0"/>
              <a:t>Example 2-5: Solution</a:t>
            </a:r>
          </a:p>
        </p:txBody>
      </p:sp>
      <p:sp>
        <p:nvSpPr>
          <p:cNvPr id="6149" name="Text Box 5"/>
          <p:cNvSpPr txBox="1">
            <a:spLocks noChangeArrowheads="1"/>
          </p:cNvSpPr>
          <p:nvPr/>
        </p:nvSpPr>
        <p:spPr bwMode="auto">
          <a:xfrm>
            <a:off x="533400" y="1600200"/>
            <a:ext cx="828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sz="2000" dirty="0">
                <a:latin typeface="Tahoma" charset="0"/>
              </a:rPr>
              <a:t>The minimum value </a:t>
            </a:r>
            <a:r>
              <a:rPr lang="en-GB" sz="2000" dirty="0" smtClean="0">
                <a:latin typeface="Tahoma" charset="0"/>
              </a:rPr>
              <a:t>in the data set of Table 2.11 is 36.7%, and the maximum </a:t>
            </a:r>
            <a:r>
              <a:rPr lang="en-GB" sz="2000" dirty="0">
                <a:latin typeface="Tahoma" charset="0"/>
              </a:rPr>
              <a:t>value is </a:t>
            </a:r>
            <a:r>
              <a:rPr lang="en-GB" sz="2000" dirty="0" smtClean="0">
                <a:latin typeface="Tahoma" charset="0"/>
              </a:rPr>
              <a:t>55.8%. Suppose </a:t>
            </a:r>
            <a:r>
              <a:rPr lang="en-GB" sz="2000" dirty="0">
                <a:latin typeface="Tahoma" charset="0"/>
              </a:rPr>
              <a:t>we decide to group these data using six classes of equal width. </a:t>
            </a:r>
            <a:r>
              <a:rPr lang="en-GB" sz="2000" dirty="0" smtClean="0">
                <a:latin typeface="Tahoma" charset="0"/>
              </a:rPr>
              <a:t>Then,</a:t>
            </a:r>
            <a:endParaRPr lang="en-GB" sz="2000" dirty="0">
              <a:latin typeface="Tahoma" charset="0"/>
            </a:endParaRPr>
          </a:p>
        </p:txBody>
      </p:sp>
      <p:sp>
        <p:nvSpPr>
          <p:cNvPr id="6150" name="Text Box 6"/>
          <p:cNvSpPr txBox="1">
            <a:spLocks noChangeArrowheads="1"/>
          </p:cNvSpPr>
          <p:nvPr/>
        </p:nvSpPr>
        <p:spPr bwMode="auto">
          <a:xfrm>
            <a:off x="635000" y="3962400"/>
            <a:ext cx="8280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GB" sz="2000" dirty="0">
                <a:latin typeface="Tahoma" charset="0"/>
              </a:rPr>
              <a:t>We round this to a more convenient number, say </a:t>
            </a:r>
            <a:r>
              <a:rPr lang="en-GB" sz="2000" dirty="0" smtClean="0">
                <a:latin typeface="Tahoma" charset="0"/>
              </a:rPr>
              <a:t>3. We </a:t>
            </a:r>
            <a:r>
              <a:rPr lang="en-GB" sz="2000" dirty="0">
                <a:latin typeface="Tahoma" charset="0"/>
              </a:rPr>
              <a:t>can take a lower limit of the </a:t>
            </a:r>
            <a:r>
              <a:rPr lang="en-GB" sz="2000" dirty="0"/>
              <a:t>first class equal to </a:t>
            </a:r>
            <a:r>
              <a:rPr lang="en-GB" sz="2000" dirty="0" smtClean="0"/>
              <a:t>36.7 </a:t>
            </a:r>
            <a:r>
              <a:rPr lang="en-GB" sz="2000" dirty="0"/>
              <a:t>or any number lower than </a:t>
            </a:r>
            <a:r>
              <a:rPr lang="en-GB" sz="2000" dirty="0" smtClean="0"/>
              <a:t>36.7. </a:t>
            </a:r>
            <a:r>
              <a:rPr lang="en-GB" sz="2000" dirty="0"/>
              <a:t>If we start the first class at </a:t>
            </a:r>
            <a:r>
              <a:rPr lang="en-GB" sz="2000" dirty="0" smtClean="0"/>
              <a:t>36, </a:t>
            </a:r>
            <a:r>
              <a:rPr lang="en-GB" sz="2000" dirty="0"/>
              <a:t>the classes will be written as </a:t>
            </a:r>
            <a:r>
              <a:rPr lang="en-GB" sz="2000" dirty="0" smtClean="0"/>
              <a:t>36</a:t>
            </a:r>
            <a:r>
              <a:rPr lang="en-GB" sz="2000" i="1" dirty="0" smtClean="0"/>
              <a:t> </a:t>
            </a:r>
            <a:r>
              <a:rPr lang="en-GB" sz="2000" i="1" dirty="0"/>
              <a:t>to less than </a:t>
            </a:r>
            <a:r>
              <a:rPr lang="en-GB" sz="2000" i="1" dirty="0" smtClean="0"/>
              <a:t>39</a:t>
            </a:r>
            <a:r>
              <a:rPr lang="en-GB" sz="2000" dirty="0" smtClean="0"/>
              <a:t>, 39</a:t>
            </a:r>
            <a:r>
              <a:rPr lang="en-GB" sz="2000" i="1" dirty="0" smtClean="0"/>
              <a:t> </a:t>
            </a:r>
            <a:r>
              <a:rPr lang="en-GB" sz="2000" i="1" dirty="0"/>
              <a:t>to less than </a:t>
            </a:r>
            <a:r>
              <a:rPr lang="en-GB" sz="2000" i="1" dirty="0" smtClean="0"/>
              <a:t>42</a:t>
            </a:r>
            <a:r>
              <a:rPr lang="en-GB" sz="2000" dirty="0" smtClean="0"/>
              <a:t>, </a:t>
            </a:r>
            <a:r>
              <a:rPr lang="en-GB" sz="2000" dirty="0"/>
              <a:t>and so on.</a:t>
            </a:r>
          </a:p>
        </p:txBody>
      </p:sp>
      <mc:AlternateContent xmlns:mc="http://schemas.openxmlformats.org/markup-compatibility/2006" xmlns:a14="http://schemas.microsoft.com/office/drawing/2010/main">
        <mc:Choice Requires="a14">
          <p:sp>
            <p:nvSpPr>
              <p:cNvPr id="3" name="TextBox 2"/>
              <p:cNvSpPr txBox="1"/>
              <p:nvPr/>
            </p:nvSpPr>
            <p:spPr>
              <a:xfrm>
                <a:off x="937439" y="3031958"/>
                <a:ext cx="5864106"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a:rPr>
                        <m:t>𝐀𝐩𝐩𝐫𝐨𝐱𝐢𝐦𝐚𝐭𝐞</m:t>
                      </m:r>
                      <m:r>
                        <a:rPr lang="en-US" b="1" i="0" smtClean="0">
                          <a:latin typeface="Cambria Math"/>
                        </a:rPr>
                        <m:t> </m:t>
                      </m:r>
                      <m:r>
                        <a:rPr lang="en-US" b="1" i="0" smtClean="0">
                          <a:latin typeface="Cambria Math"/>
                        </a:rPr>
                        <m:t>𝐰𝐢𝐝𝐭𝐡</m:t>
                      </m:r>
                      <m:r>
                        <a:rPr lang="en-US" b="1" i="0" smtClean="0">
                          <a:latin typeface="Cambria Math"/>
                        </a:rPr>
                        <m:t> </m:t>
                      </m:r>
                      <m:r>
                        <a:rPr lang="en-US" b="1" i="0" smtClean="0">
                          <a:latin typeface="Cambria Math"/>
                        </a:rPr>
                        <m:t>𝐨𝐟</m:t>
                      </m:r>
                      <m:r>
                        <a:rPr lang="en-US" b="1" i="0" smtClean="0">
                          <a:latin typeface="Cambria Math"/>
                        </a:rPr>
                        <m:t> </m:t>
                      </m:r>
                      <m:r>
                        <a:rPr lang="en-US" b="1" i="0" smtClean="0">
                          <a:latin typeface="Cambria Math"/>
                        </a:rPr>
                        <m:t>𝐚</m:t>
                      </m:r>
                      <m:r>
                        <a:rPr lang="en-US" b="1" i="0" smtClean="0">
                          <a:latin typeface="Cambria Math"/>
                        </a:rPr>
                        <m:t> </m:t>
                      </m:r>
                      <m:r>
                        <a:rPr lang="en-US" b="1" i="0" smtClean="0">
                          <a:latin typeface="Cambria Math"/>
                        </a:rPr>
                        <m:t>𝐜𝐥𝐚𝐬𝐬</m:t>
                      </m:r>
                      <m:r>
                        <a:rPr lang="en-US" b="0" i="1" smtClean="0">
                          <a:latin typeface="Cambria Math"/>
                        </a:rPr>
                        <m:t>= </m:t>
                      </m:r>
                      <m:f>
                        <m:fPr>
                          <m:ctrlPr>
                            <a:rPr lang="en-US" b="0" i="1" smtClean="0">
                              <a:latin typeface="Cambria Math"/>
                            </a:rPr>
                          </m:ctrlPr>
                        </m:fPr>
                        <m:num>
                          <m:r>
                            <a:rPr lang="en-US" b="0" i="1" smtClean="0">
                              <a:latin typeface="Cambria Math"/>
                            </a:rPr>
                            <m:t>55.8 −36.7</m:t>
                          </m:r>
                        </m:num>
                        <m:den>
                          <m:r>
                            <a:rPr lang="en-US" b="0" i="1" smtClean="0">
                              <a:latin typeface="Cambria Math"/>
                            </a:rPr>
                            <m:t>6</m:t>
                          </m:r>
                        </m:den>
                      </m:f>
                      <m:r>
                        <a:rPr lang="en-US" b="0" i="1" smtClean="0">
                          <a:latin typeface="Cambria Math"/>
                        </a:rPr>
                        <m:t>=3.18</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937439" y="3031958"/>
                <a:ext cx="5864106" cy="618311"/>
              </a:xfrm>
              <a:prstGeom prst="rect">
                <a:avLst/>
              </a:prstGeom>
              <a:blipFill rotWithShape="1">
                <a:blip r:embed="rId2"/>
                <a:stretch>
                  <a:fillRect/>
                </a:stretch>
              </a:blipFill>
            </p:spPr>
            <p:txBody>
              <a:bodyPr/>
              <a:lstStyle/>
              <a:p>
                <a:r>
                  <a:rPr lang="en-US">
                    <a:noFill/>
                  </a:rPr>
                  <a:t> </a:t>
                </a:r>
              </a:p>
            </p:txBody>
          </p:sp>
        </mc:Fallback>
      </mc:AlternateContent>
      <p:sp>
        <p:nvSpPr>
          <p:cNvPr id="8"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extLst>
      <p:ext uri="{BB962C8B-B14F-4D97-AF65-F5344CB8AC3E}">
        <p14:creationId xmlns:p14="http://schemas.microsoft.com/office/powerpoint/2010/main" val="790539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sz="2800" dirty="0" smtClean="0"/>
              <a:t>Table 2.12 Frequency, Relative Frequency, and Percentage Distributions of the Percentage of Population Workings</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73553"/>
            <a:ext cx="8229600" cy="3912847"/>
          </a:xfrm>
          <a:prstGeom prst="rect">
            <a:avLst/>
          </a:prstGeom>
        </p:spPr>
      </p:pic>
    </p:spTree>
    <p:extLst>
      <p:ext uri="{BB962C8B-B14F-4D97-AF65-F5344CB8AC3E}">
        <p14:creationId xmlns:p14="http://schemas.microsoft.com/office/powerpoint/2010/main" val="4252631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GB" sz="2800" dirty="0" smtClean="0"/>
              <a:t>Example 2-6</a:t>
            </a:r>
            <a:endParaRPr lang="en-US" sz="2800" dirty="0" smtClean="0"/>
          </a:p>
        </p:txBody>
      </p:sp>
      <p:sp>
        <p:nvSpPr>
          <p:cNvPr id="52227" name="Rectangle 3"/>
          <p:cNvSpPr>
            <a:spLocks noGrp="1" noChangeArrowheads="1"/>
          </p:cNvSpPr>
          <p:nvPr>
            <p:ph type="body" idx="1"/>
          </p:nvPr>
        </p:nvSpPr>
        <p:spPr>
          <a:xfrm>
            <a:off x="-152400" y="1524000"/>
            <a:ext cx="8686800" cy="3886200"/>
          </a:xfrm>
        </p:spPr>
        <p:txBody>
          <a:bodyPr/>
          <a:lstStyle/>
          <a:p>
            <a:pPr marL="609600" indent="-609600" eaLnBrk="1" hangingPunct="1">
              <a:lnSpc>
                <a:spcPct val="90000"/>
              </a:lnSpc>
              <a:buFont typeface="Wingdings" charset="2"/>
              <a:buNone/>
            </a:pPr>
            <a:r>
              <a:rPr lang="en-GB" sz="2000" dirty="0" smtClean="0"/>
              <a:t>       The administration in a large city wanted to know the distribution of vehicles owned by households in that city. A sample of 40 randomly selected households from this city produced the following data on the number of vehicles owned:</a:t>
            </a:r>
          </a:p>
          <a:p>
            <a:pPr marL="609600" indent="-609600" algn="ctr" eaLnBrk="1" hangingPunct="1">
              <a:lnSpc>
                <a:spcPct val="90000"/>
              </a:lnSpc>
              <a:buFont typeface="Wingdings" charset="2"/>
              <a:buNone/>
            </a:pPr>
            <a:r>
              <a:rPr lang="en-GB" sz="2000" dirty="0" smtClean="0"/>
              <a:t>5   1   1   2   0   1   1   2   1   1</a:t>
            </a:r>
          </a:p>
          <a:p>
            <a:pPr marL="609600" indent="-609600" algn="ctr" eaLnBrk="1" hangingPunct="1">
              <a:lnSpc>
                <a:spcPct val="90000"/>
              </a:lnSpc>
              <a:buFont typeface="Wingdings" charset="2"/>
              <a:buNone/>
            </a:pPr>
            <a:r>
              <a:rPr lang="en-GB" sz="2000" dirty="0" smtClean="0"/>
              <a:t>1   3   3   0   2   5   1   2   3   4</a:t>
            </a:r>
          </a:p>
          <a:p>
            <a:pPr marL="609600" indent="-609600" algn="ctr" eaLnBrk="1" hangingPunct="1">
              <a:lnSpc>
                <a:spcPct val="90000"/>
              </a:lnSpc>
              <a:buFont typeface="Wingdings" charset="2"/>
              <a:buNone/>
            </a:pPr>
            <a:r>
              <a:rPr lang="en-GB" sz="2000" dirty="0" smtClean="0"/>
              <a:t>2   1   2   2   1   2   2   1   1   1</a:t>
            </a:r>
          </a:p>
          <a:p>
            <a:pPr marL="609600" indent="-609600" algn="ctr" eaLnBrk="1" hangingPunct="1">
              <a:lnSpc>
                <a:spcPct val="90000"/>
              </a:lnSpc>
              <a:buFont typeface="Wingdings" charset="2"/>
              <a:buNone/>
            </a:pPr>
            <a:r>
              <a:rPr lang="en-GB" sz="2000" dirty="0" smtClean="0"/>
              <a:t>4   2   1   1   2   1   1   4   1   3</a:t>
            </a:r>
          </a:p>
          <a:p>
            <a:pPr marL="609600" indent="-609600" eaLnBrk="1" hangingPunct="1">
              <a:lnSpc>
                <a:spcPct val="90000"/>
              </a:lnSpc>
              <a:buFont typeface="Wingdings" charset="2"/>
              <a:buNone/>
            </a:pPr>
            <a:r>
              <a:rPr lang="en-GB" sz="2000" dirty="0" smtClean="0"/>
              <a:t>     </a:t>
            </a:r>
            <a:endParaRPr lang="en-GB" sz="2000" dirty="0"/>
          </a:p>
          <a:p>
            <a:pPr marL="609600" indent="-609600" eaLnBrk="1" hangingPunct="1">
              <a:lnSpc>
                <a:spcPct val="90000"/>
              </a:lnSpc>
              <a:buFont typeface="Wingdings" charset="2"/>
              <a:buNone/>
            </a:pPr>
            <a:r>
              <a:rPr lang="en-GB" sz="2000" dirty="0" smtClean="0"/>
              <a:t>       Construct a frequency distribution table for these data using single-valued classes.</a:t>
            </a:r>
            <a:endParaRPr lang="en-US" sz="2000" dirty="0" smtClean="0"/>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extLst>
      <p:ext uri="{BB962C8B-B14F-4D97-AF65-F5344CB8AC3E}">
        <p14:creationId xmlns:p14="http://schemas.microsoft.com/office/powerpoint/2010/main" val="410202691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GB" sz="2800" dirty="0" smtClean="0"/>
              <a:t>Example 2-6: Solution</a:t>
            </a:r>
            <a:br>
              <a:rPr lang="en-GB" sz="2800" dirty="0" smtClean="0"/>
            </a:br>
            <a:r>
              <a:rPr lang="en-GB" sz="2800" dirty="0" smtClean="0"/>
              <a:t>Table 2.13 Frequency Distribution of Vehicles Owned</a:t>
            </a:r>
          </a:p>
        </p:txBody>
      </p:sp>
      <p:sp>
        <p:nvSpPr>
          <p:cNvPr id="53252" name="Text Box 24"/>
          <p:cNvSpPr txBox="1">
            <a:spLocks noChangeArrowheads="1"/>
          </p:cNvSpPr>
          <p:nvPr/>
        </p:nvSpPr>
        <p:spPr bwMode="auto">
          <a:xfrm>
            <a:off x="4876800" y="1676400"/>
            <a:ext cx="3886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2000" dirty="0"/>
              <a:t>The observations assume only six distinct values: 0, 1, 2, 3, 4, and 5. </a:t>
            </a:r>
            <a:r>
              <a:rPr lang="en-US" sz="2000" dirty="0" smtClean="0"/>
              <a:t>Each </a:t>
            </a:r>
            <a:r>
              <a:rPr lang="en-US" sz="2000" dirty="0"/>
              <a:t>of these six values is used as a class in the frequency distribution in Table 2.13.</a:t>
            </a:r>
          </a:p>
        </p:txBody>
      </p:sp>
      <p:sp>
        <p:nvSpPr>
          <p:cNvPr id="7"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55257"/>
            <a:ext cx="4191000" cy="3754943"/>
          </a:xfrm>
          <a:prstGeom prst="rect">
            <a:avLst/>
          </a:prstGeom>
        </p:spPr>
      </p:pic>
    </p:spTree>
    <p:extLst>
      <p:ext uri="{BB962C8B-B14F-4D97-AF65-F5344CB8AC3E}">
        <p14:creationId xmlns:p14="http://schemas.microsoft.com/office/powerpoint/2010/main" val="33738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31775"/>
            <a:ext cx="8229600" cy="1139825"/>
          </a:xfrm>
        </p:spPr>
        <p:txBody>
          <a:bodyPr/>
          <a:lstStyle/>
          <a:p>
            <a:pPr eaLnBrk="1" hangingPunct="1"/>
            <a:r>
              <a:rPr lang="en-GB" sz="2800" dirty="0" smtClean="0"/>
              <a:t>ORGANIZING AND GRAPHING  DATA</a:t>
            </a:r>
            <a:endParaRPr lang="en-US" sz="2800" dirty="0" smtClean="0"/>
          </a:p>
        </p:txBody>
      </p:sp>
      <p:sp>
        <p:nvSpPr>
          <p:cNvPr id="15363" name="Rectangle 3"/>
          <p:cNvSpPr>
            <a:spLocks noGrp="1" noChangeArrowheads="1"/>
          </p:cNvSpPr>
          <p:nvPr>
            <p:ph type="body" idx="1"/>
          </p:nvPr>
        </p:nvSpPr>
        <p:spPr>
          <a:xfrm>
            <a:off x="474663" y="1560513"/>
            <a:ext cx="8059737" cy="1639887"/>
          </a:xfrm>
        </p:spPr>
        <p:txBody>
          <a:bodyPr/>
          <a:lstStyle/>
          <a:p>
            <a:pPr eaLnBrk="1" hangingPunct="1"/>
            <a:r>
              <a:rPr lang="en-US" sz="2000" dirty="0" smtClean="0"/>
              <a:t>Frequency Distributions</a:t>
            </a:r>
          </a:p>
          <a:p>
            <a:pPr eaLnBrk="1" hangingPunct="1"/>
            <a:r>
              <a:rPr lang="en-US" sz="2000" dirty="0" smtClean="0"/>
              <a:t>Relative Frequency and Percentage Distributions</a:t>
            </a:r>
          </a:p>
          <a:p>
            <a:pPr eaLnBrk="1" hangingPunct="1"/>
            <a:r>
              <a:rPr lang="en-US" sz="2000" dirty="0" smtClean="0"/>
              <a:t>Graphical Presentation of Qualitative Data</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GB" sz="2800" dirty="0" smtClean="0"/>
              <a:t>Figure 2.7 Bar graph for Table 2.13.</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585127"/>
            <a:ext cx="5029200" cy="4587073"/>
          </a:xfrm>
          <a:prstGeom prst="rect">
            <a:avLst/>
          </a:prstGeom>
        </p:spPr>
      </p:pic>
    </p:spTree>
    <p:extLst>
      <p:ext uri="{BB962C8B-B14F-4D97-AF65-F5344CB8AC3E}">
        <p14:creationId xmlns:p14="http://schemas.microsoft.com/office/powerpoint/2010/main" val="2418496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z="2800" dirty="0" smtClean="0"/>
              <a:t>Case Study 2-5 How Many Cups of Coffee Do You Drink a Day?</a:t>
            </a:r>
            <a:endParaRPr lang="en-GB" sz="2800" dirty="0" smtClean="0">
              <a:solidFill>
                <a:schemeClr val="hlink"/>
              </a:solidFill>
            </a:endParaRP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678" y="1522897"/>
            <a:ext cx="7601522" cy="4649303"/>
          </a:xfrm>
          <a:prstGeom prst="rect">
            <a:avLst/>
          </a:prstGeom>
        </p:spPr>
      </p:pic>
    </p:spTree>
    <p:extLst>
      <p:ext uri="{BB962C8B-B14F-4D97-AF65-F5344CB8AC3E}">
        <p14:creationId xmlns:p14="http://schemas.microsoft.com/office/powerpoint/2010/main" val="26552805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2800" dirty="0" smtClean="0"/>
              <a:t>SHAPES OF HISTOGRAMS</a:t>
            </a:r>
          </a:p>
        </p:txBody>
      </p:sp>
      <p:sp>
        <p:nvSpPr>
          <p:cNvPr id="55299" name="Rectangle 3"/>
          <p:cNvSpPr>
            <a:spLocks noGrp="1" noChangeArrowheads="1"/>
          </p:cNvSpPr>
          <p:nvPr>
            <p:ph type="body" idx="1"/>
          </p:nvPr>
        </p:nvSpPr>
        <p:spPr>
          <a:xfrm>
            <a:off x="592138" y="1600201"/>
            <a:ext cx="8229600" cy="1447800"/>
          </a:xfrm>
        </p:spPr>
        <p:txBody>
          <a:bodyPr/>
          <a:lstStyle/>
          <a:p>
            <a:pPr marL="609600" indent="-609600" eaLnBrk="1" hangingPunct="1">
              <a:buFont typeface="Wingdings" charset="2"/>
              <a:buAutoNum type="arabicPeriod"/>
            </a:pPr>
            <a:r>
              <a:rPr lang="en-US" sz="2000" dirty="0" smtClean="0"/>
              <a:t>Symmetric</a:t>
            </a:r>
          </a:p>
          <a:p>
            <a:pPr marL="609600" indent="-609600" eaLnBrk="1" hangingPunct="1">
              <a:buFont typeface="Wingdings" charset="2"/>
              <a:buAutoNum type="arabicPeriod"/>
            </a:pPr>
            <a:r>
              <a:rPr lang="en-US" sz="2000" dirty="0" smtClean="0"/>
              <a:t>Skewed</a:t>
            </a:r>
          </a:p>
          <a:p>
            <a:pPr marL="609600" indent="-609600" eaLnBrk="1" hangingPunct="1">
              <a:buFont typeface="Wingdings" charset="2"/>
              <a:buAutoNum type="arabicPeriod"/>
            </a:pPr>
            <a:r>
              <a:rPr lang="en-US" sz="2000" dirty="0" smtClean="0"/>
              <a:t>Uniform or Rectangular </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extLst>
      <p:ext uri="{BB962C8B-B14F-4D97-AF65-F5344CB8AC3E}">
        <p14:creationId xmlns:p14="http://schemas.microsoft.com/office/powerpoint/2010/main" val="379522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2800" dirty="0" smtClean="0"/>
              <a:t>Figure 2.8 Symmetric histograms. </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384597"/>
            <a:ext cx="8686800" cy="1984365"/>
          </a:xfrm>
          <a:prstGeom prst="rect">
            <a:avLst/>
          </a:prstGeom>
        </p:spPr>
      </p:pic>
    </p:spTree>
    <p:extLst>
      <p:ext uri="{BB962C8B-B14F-4D97-AF65-F5344CB8AC3E}">
        <p14:creationId xmlns:p14="http://schemas.microsoft.com/office/powerpoint/2010/main" val="1263464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2800" dirty="0" smtClean="0"/>
              <a:t>Figure 2.9  (a) A histogram skewed to the right. (b) A histogram skewed to the left.</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2296514"/>
            <a:ext cx="8820150" cy="2275486"/>
          </a:xfrm>
          <a:prstGeom prst="rect">
            <a:avLst/>
          </a:prstGeom>
        </p:spPr>
      </p:pic>
    </p:spTree>
    <p:extLst>
      <p:ext uri="{BB962C8B-B14F-4D97-AF65-F5344CB8AC3E}">
        <p14:creationId xmlns:p14="http://schemas.microsoft.com/office/powerpoint/2010/main" val="46928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2800" dirty="0" smtClean="0"/>
              <a:t>Figure 2.10 A histogram with uniform distribution. </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25" y="1673913"/>
            <a:ext cx="8211175" cy="3660087"/>
          </a:xfrm>
          <a:prstGeom prst="rect">
            <a:avLst/>
          </a:prstGeom>
        </p:spPr>
      </p:pic>
    </p:spTree>
    <p:extLst>
      <p:ext uri="{BB962C8B-B14F-4D97-AF65-F5344CB8AC3E}">
        <p14:creationId xmlns:p14="http://schemas.microsoft.com/office/powerpoint/2010/main" val="3074904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2800" dirty="0" smtClean="0"/>
              <a:t>Figure 2.11 (a) and (b) Symmetric frequency curves. (c) Frequency curve skewed to the right. (d) Frequency curve skewed to the left.</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6" t="-3192" r="-166" b="3192"/>
          <a:stretch/>
        </p:blipFill>
        <p:spPr>
          <a:xfrm>
            <a:off x="609600" y="1371600"/>
            <a:ext cx="8153399" cy="4709574"/>
          </a:xfrm>
          <a:prstGeom prst="rect">
            <a:avLst/>
          </a:prstGeom>
        </p:spPr>
      </p:pic>
    </p:spTree>
    <p:extLst>
      <p:ext uri="{BB962C8B-B14F-4D97-AF65-F5344CB8AC3E}">
        <p14:creationId xmlns:p14="http://schemas.microsoft.com/office/powerpoint/2010/main" val="1965189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GB" sz="2800" dirty="0" smtClean="0"/>
              <a:t>Table 2.3 Types of Employment Students Intend to Engage In</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0537" b="-20537"/>
          <a:stretch/>
        </p:blipFill>
        <p:spPr>
          <a:xfrm>
            <a:off x="381000" y="1752600"/>
            <a:ext cx="8686800" cy="37205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z="2800" dirty="0" smtClean="0"/>
              <a:t>Frequency Distributions</a:t>
            </a:r>
          </a:p>
        </p:txBody>
      </p:sp>
      <p:sp>
        <p:nvSpPr>
          <p:cNvPr id="17411" name="Rectangle 3"/>
          <p:cNvSpPr>
            <a:spLocks noGrp="1" noChangeArrowheads="1"/>
          </p:cNvSpPr>
          <p:nvPr>
            <p:ph type="body" idx="1"/>
          </p:nvPr>
        </p:nvSpPr>
        <p:spPr>
          <a:xfrm>
            <a:off x="76200" y="1524000"/>
            <a:ext cx="8534400" cy="1447800"/>
          </a:xfrm>
        </p:spPr>
        <p:txBody>
          <a:bodyPr/>
          <a:lstStyle/>
          <a:p>
            <a:pPr eaLnBrk="1" hangingPunct="1">
              <a:buFont typeface="Wingdings" charset="2"/>
              <a:buChar char=" "/>
            </a:pPr>
            <a:r>
              <a:rPr lang="en-GB" sz="2000" dirty="0" smtClean="0">
                <a:solidFill>
                  <a:schemeClr val="folHlink"/>
                </a:solidFill>
              </a:rPr>
              <a:t>Definition</a:t>
            </a:r>
          </a:p>
          <a:p>
            <a:pPr eaLnBrk="1" hangingPunct="1">
              <a:buFont typeface="Wingdings" charset="2"/>
              <a:buChar char=" "/>
            </a:pPr>
            <a:r>
              <a:rPr lang="en-GB" sz="2000" dirty="0" smtClean="0"/>
              <a:t>A </a:t>
            </a:r>
            <a:r>
              <a:rPr lang="en-GB" sz="2000" b="1" i="1" u="sng" dirty="0" smtClean="0">
                <a:solidFill>
                  <a:schemeClr val="hlink"/>
                </a:solidFill>
              </a:rPr>
              <a:t>frequency</a:t>
            </a:r>
            <a:r>
              <a:rPr lang="en-GB" sz="2000" u="sng" dirty="0" smtClean="0">
                <a:solidFill>
                  <a:schemeClr val="hlink"/>
                </a:solidFill>
              </a:rPr>
              <a:t> </a:t>
            </a:r>
            <a:r>
              <a:rPr lang="en-GB" sz="2000" b="1" i="1" u="sng" dirty="0" smtClean="0">
                <a:solidFill>
                  <a:schemeClr val="hlink"/>
                </a:solidFill>
              </a:rPr>
              <a:t>distribution of a qualitative variable</a:t>
            </a:r>
            <a:r>
              <a:rPr lang="en-GB" sz="2000" dirty="0" smtClean="0"/>
              <a:t> lists all categories and the number of elements that belong to each of the categories.</a:t>
            </a:r>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2800" dirty="0" smtClean="0"/>
              <a:t>Example 2-1</a:t>
            </a:r>
          </a:p>
        </p:txBody>
      </p:sp>
      <p:sp>
        <p:nvSpPr>
          <p:cNvPr id="18435" name="Rectangle 3"/>
          <p:cNvSpPr>
            <a:spLocks noGrp="1" noChangeArrowheads="1"/>
          </p:cNvSpPr>
          <p:nvPr>
            <p:ph type="body" idx="1"/>
          </p:nvPr>
        </p:nvSpPr>
        <p:spPr>
          <a:xfrm>
            <a:off x="141288" y="1582738"/>
            <a:ext cx="8621712" cy="1160462"/>
          </a:xfrm>
        </p:spPr>
        <p:txBody>
          <a:bodyPr/>
          <a:lstStyle/>
          <a:p>
            <a:pPr eaLnBrk="1" hangingPunct="1">
              <a:buFont typeface="Wingdings" charset="2"/>
              <a:buChar char=" "/>
            </a:pPr>
            <a:r>
              <a:rPr lang="en-GB" sz="2000" dirty="0" smtClean="0"/>
              <a:t>A sample of 30 persons who often consume donuts were asked what variety of donuts was their </a:t>
            </a:r>
            <a:r>
              <a:rPr lang="en-GB" sz="2000" dirty="0" err="1" smtClean="0"/>
              <a:t>favorite</a:t>
            </a:r>
            <a:r>
              <a:rPr lang="en-GB" sz="2000" dirty="0" smtClean="0"/>
              <a:t>. The responses from these 30 persons were as follows:</a:t>
            </a:r>
          </a:p>
          <a:p>
            <a:pPr eaLnBrk="1" hangingPunct="1">
              <a:buFont typeface="Wingdings" charset="2"/>
              <a:buChar char=" "/>
            </a:pPr>
            <a:endParaRPr lang="en-GB" dirty="0" smtClean="0"/>
          </a:p>
        </p:txBody>
      </p:sp>
      <p:sp>
        <p:nvSpPr>
          <p:cNvPr id="6"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2800" dirty="0" smtClean="0"/>
              <a:t>Example 2-1</a:t>
            </a:r>
          </a:p>
        </p:txBody>
      </p:sp>
      <p:graphicFrame>
        <p:nvGraphicFramePr>
          <p:cNvPr id="11323" name="Group 59"/>
          <p:cNvGraphicFramePr>
            <a:graphicFrameLocks noGrp="1"/>
          </p:cNvGraphicFramePr>
          <p:nvPr>
            <p:extLst>
              <p:ext uri="{D42A27DB-BD31-4B8C-83A1-F6EECF244321}">
                <p14:modId xmlns:p14="http://schemas.microsoft.com/office/powerpoint/2010/main" val="800723107"/>
              </p:ext>
            </p:extLst>
          </p:nvPr>
        </p:nvGraphicFramePr>
        <p:xfrm>
          <a:off x="584199" y="1676400"/>
          <a:ext cx="8102601" cy="2042029"/>
        </p:xfrm>
        <a:graphic>
          <a:graphicData uri="http://schemas.openxmlformats.org/drawingml/2006/table">
            <a:tbl>
              <a:tblPr/>
              <a:tblGrid>
                <a:gridCol w="1405033"/>
                <a:gridCol w="1272793"/>
                <a:gridCol w="1272794"/>
                <a:gridCol w="1272793"/>
                <a:gridCol w="1338913"/>
                <a:gridCol w="1540275"/>
              </a:tblGrid>
              <a:tr h="3920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glazed</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ea typeface="ＭＳ Ｐゴシック" charset="-128"/>
                        </a:rPr>
                        <a:t>filled</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other</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plain</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ea typeface="ＭＳ Ｐゴシック" charset="-128"/>
                        </a:rPr>
                        <a:t>glazed</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other</a:t>
                      </a:r>
                    </a:p>
                  </a:txBody>
                  <a:tcPr marT="45713" marB="45713" horzOverflow="overflow">
                    <a:lnL>
                      <a:noFill/>
                    </a:lnL>
                    <a:lnR>
                      <a:noFill/>
                    </a:lnR>
                    <a:lnT>
                      <a:noFill/>
                    </a:lnT>
                    <a:lnB>
                      <a:noFill/>
                    </a:lnB>
                    <a:lnTlToBr>
                      <a:noFill/>
                    </a:lnTlToBr>
                    <a:lnBlToTr>
                      <a:noFill/>
                    </a:lnBlToTr>
                    <a:noFill/>
                  </a:tcPr>
                </a:tc>
              </a:tr>
              <a:tr h="365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frosted</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ea typeface="ＭＳ Ｐゴシック" charset="-128"/>
                        </a:rPr>
                        <a:t>filled</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ea typeface="ＭＳ Ｐゴシック" charset="-128"/>
                        </a:rPr>
                        <a:t>filled</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ea typeface="ＭＳ Ｐゴシック" charset="-128"/>
                        </a:rPr>
                        <a:t>glazed</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other</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frosted</a:t>
                      </a:r>
                    </a:p>
                  </a:txBody>
                  <a:tcPr marT="45713" marB="45713" horzOverflow="overflow">
                    <a:lnL>
                      <a:noFill/>
                    </a:lnL>
                    <a:lnR>
                      <a:noFill/>
                    </a:lnR>
                    <a:lnT>
                      <a:noFill/>
                    </a:lnT>
                    <a:lnB>
                      <a:noFill/>
                    </a:lnB>
                    <a:lnTlToBr>
                      <a:noFill/>
                    </a:lnTlToBr>
                    <a:lnBlToTr>
                      <a:noFill/>
                    </a:lnBlToTr>
                    <a:noFill/>
                  </a:tcPr>
                </a:tc>
              </a:tr>
              <a:tr h="457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glazed</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plain</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other</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ea typeface="ＭＳ Ｐゴシック" charset="-128"/>
                        </a:rPr>
                        <a:t>glazed</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ea typeface="ＭＳ Ｐゴシック" charset="-128"/>
                        </a:rPr>
                        <a:t>glazed</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ea typeface="ＭＳ Ｐゴシック" charset="-128"/>
                        </a:rPr>
                        <a:t>filled</a:t>
                      </a:r>
                    </a:p>
                  </a:txBody>
                  <a:tcPr marT="45713" marB="45713" horzOverflow="overflow">
                    <a:lnL>
                      <a:noFill/>
                    </a:lnL>
                    <a:lnR>
                      <a:noFill/>
                    </a:lnR>
                    <a:lnT>
                      <a:noFill/>
                    </a:lnT>
                    <a:lnB>
                      <a:noFill/>
                    </a:lnB>
                    <a:lnTlToBr>
                      <a:noFill/>
                    </a:lnTlToBr>
                    <a:lnBlToTr>
                      <a:noFill/>
                    </a:lnBlToTr>
                    <a:noFill/>
                  </a:tcPr>
                </a:tc>
              </a:tr>
              <a:tr h="365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frosted</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plain</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other</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other</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frosted</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ea typeface="ＭＳ Ｐゴシック" charset="-128"/>
                        </a:rPr>
                        <a:t>filled</a:t>
                      </a:r>
                    </a:p>
                  </a:txBody>
                  <a:tcPr marT="45713" marB="45713" horzOverflow="overflow">
                    <a:lnL>
                      <a:noFill/>
                    </a:lnL>
                    <a:lnR>
                      <a:noFill/>
                    </a:lnR>
                    <a:lnT>
                      <a:noFill/>
                    </a:lnT>
                    <a:lnB>
                      <a:noFill/>
                    </a:lnB>
                    <a:lnTlToBr>
                      <a:noFill/>
                    </a:lnTlToBr>
                    <a:lnBlToTr>
                      <a:noFill/>
                    </a:lnBlToTr>
                    <a:noFill/>
                  </a:tcPr>
                </a:tc>
              </a:tr>
              <a:tr h="365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filled</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other</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rPr>
                        <a:t>frosted</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ea typeface="ＭＳ Ｐゴシック" charset="-128"/>
                        </a:rPr>
                        <a:t>glazed</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ea typeface="ＭＳ Ｐゴシック" charset="-128"/>
                        </a:rPr>
                        <a:t>glazed</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ea typeface="ＭＳ Ｐゴシック" charset="-128"/>
                        </a:rPr>
                        <a:t>filled</a:t>
                      </a:r>
                    </a:p>
                  </a:txBody>
                  <a:tcPr marT="45713" marB="45713" horzOverflow="overflow">
                    <a:lnL>
                      <a:noFill/>
                    </a:lnL>
                    <a:lnR>
                      <a:noFill/>
                    </a:lnR>
                    <a:lnT>
                      <a:noFill/>
                    </a:lnT>
                    <a:lnB>
                      <a:noFill/>
                    </a:lnB>
                    <a:lnTlToBr>
                      <a:noFill/>
                    </a:lnTlToBr>
                    <a:lnBlToTr>
                      <a:noFill/>
                    </a:lnBlToTr>
                    <a:noFill/>
                  </a:tcPr>
                </a:tc>
              </a:tr>
            </a:tbl>
          </a:graphicData>
        </a:graphic>
      </p:graphicFrame>
      <p:sp>
        <p:nvSpPr>
          <p:cNvPr id="19490" name="Text Box 56"/>
          <p:cNvSpPr txBox="1">
            <a:spLocks noChangeArrowheads="1"/>
          </p:cNvSpPr>
          <p:nvPr/>
        </p:nvSpPr>
        <p:spPr bwMode="auto">
          <a:xfrm>
            <a:off x="468313" y="4038600"/>
            <a:ext cx="828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sz="2000" dirty="0">
                <a:latin typeface="Tahoma" charset="0"/>
              </a:rPr>
              <a:t>Construct a frequency distribution table for these data.</a:t>
            </a:r>
          </a:p>
        </p:txBody>
      </p:sp>
      <p:sp>
        <p:nvSpPr>
          <p:cNvPr id="7" name="Text Box 4"/>
          <p:cNvSpPr txBox="1">
            <a:spLocks noChangeArrowheads="1"/>
          </p:cNvSpPr>
          <p:nvPr/>
        </p:nvSpPr>
        <p:spPr bwMode="auto">
          <a:xfrm>
            <a:off x="4038600" y="6224588"/>
            <a:ext cx="4781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400" dirty="0"/>
              <a:t>                          Prem Mann, </a:t>
            </a:r>
            <a:r>
              <a:rPr lang="en-US" sz="1400" i="1" dirty="0"/>
              <a:t>Introductory Statistics</a:t>
            </a:r>
            <a:r>
              <a:rPr lang="en-US" sz="1400" dirty="0"/>
              <a:t>, </a:t>
            </a:r>
            <a:r>
              <a:rPr lang="en-US" sz="1400" i="1" dirty="0" smtClean="0"/>
              <a:t>8/E</a:t>
            </a:r>
            <a:r>
              <a:rPr lang="en-US" sz="1400" dirty="0" smtClean="0"/>
              <a:t> </a:t>
            </a:r>
            <a:r>
              <a:rPr lang="en-US" sz="1400" dirty="0"/>
              <a:t>Copyright © </a:t>
            </a:r>
            <a:r>
              <a:rPr lang="en-US" sz="1400" dirty="0" smtClean="0"/>
              <a:t>2013 </a:t>
            </a:r>
            <a:r>
              <a:rPr lang="en-US" sz="1400" dirty="0"/>
              <a:t>John Wiley &amp; Sons. All </a:t>
            </a:r>
            <a:r>
              <a:rPr lang="en-US" sz="1400" dirty="0" smtClean="0"/>
              <a:t>rights reserved.</a:t>
            </a:r>
            <a:endParaRPr lang="en-US" sz="1400" dirty="0"/>
          </a:p>
        </p:txBody>
      </p:sp>
    </p:spTree>
  </p:cSld>
  <p:clrMapOvr>
    <a:masterClrMapping/>
  </p:clrMapOvr>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2417</Words>
  <Application>Microsoft Office PowerPoint</Application>
  <PresentationFormat>On-screen Show (4:3)</PresentationFormat>
  <Paragraphs>229</Paragraphs>
  <Slides>56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Level</vt:lpstr>
      <vt:lpstr>Equation</vt:lpstr>
      <vt:lpstr>CHAPTER 2 (PART A)</vt:lpstr>
      <vt:lpstr>RAW DATA</vt:lpstr>
      <vt:lpstr>Table 2.1 Ages of 50 Students</vt:lpstr>
      <vt:lpstr>Table 2.2 Status of 50 Students</vt:lpstr>
      <vt:lpstr>ORGANIZING AND GRAPHING  DATA</vt:lpstr>
      <vt:lpstr>Table 2.3 Types of Employment Students Intend to Engage In</vt:lpstr>
      <vt:lpstr>Frequency Distributions</vt:lpstr>
      <vt:lpstr>Example 2-1</vt:lpstr>
      <vt:lpstr>Example 2-1</vt:lpstr>
      <vt:lpstr>Example 2-1: Solution Table 2.4 Frequency Distribution of Favorite Donut Variety</vt:lpstr>
      <vt:lpstr>Relative Frequency and Percentage Distributions</vt:lpstr>
      <vt:lpstr>Relative Frequency and Percentage Distributions</vt:lpstr>
      <vt:lpstr>Example 2-2</vt:lpstr>
      <vt:lpstr>Example 2-2: Solution Table 2.5 Relative Frequency and Percentage Distributions of Favorite Donut Variety</vt:lpstr>
      <vt:lpstr>Case Study 2-1 Will Today’s Children Be Better Off Than Their Parents?</vt:lpstr>
      <vt:lpstr>Graphical Presentation of Qualitative Data </vt:lpstr>
      <vt:lpstr>Figure 2.1 Bar graph for the frequency distribution of Table 2.4</vt:lpstr>
      <vt:lpstr>Case Study 2-2 Employees’ Overall Financial Stress Levels</vt:lpstr>
      <vt:lpstr>Graphical Presentation of Qualitative Data </vt:lpstr>
      <vt:lpstr>Table 2.6 Calculating Angle Sizes for the Pie Chart</vt:lpstr>
      <vt:lpstr>Figure 2.2 Pie chart for the percentage distribution of Table 2.5.</vt:lpstr>
      <vt:lpstr>ORGANIZING AND GRAPHING QUANTITATIVE </vt:lpstr>
      <vt:lpstr>Table 2.7 Weekly Earnings of 100 Employees of a Company</vt:lpstr>
      <vt:lpstr>Frequency Distributions</vt:lpstr>
      <vt:lpstr>Frequency Distributions</vt:lpstr>
      <vt:lpstr>Frequency Distributions</vt:lpstr>
      <vt:lpstr>Frequency Distributions</vt:lpstr>
      <vt:lpstr>Constructing Frequency Distribution Tables</vt:lpstr>
      <vt:lpstr>Table 2.8 Class Boundaries, Class Widths, and Class Midpoints for Table 2.7</vt:lpstr>
      <vt:lpstr>Example 2-3</vt:lpstr>
      <vt:lpstr>Example 2-3: Solution</vt:lpstr>
      <vt:lpstr>Table 2.9 Frequency Distribution for the Data on iPods Sold</vt:lpstr>
      <vt:lpstr>Relative Frequency and Percentage Distributions</vt:lpstr>
      <vt:lpstr>Example 2-4</vt:lpstr>
      <vt:lpstr>Example 2-4: Solution Table 2.10 Relative Frequency and Percentage Distributions for Table 2.9</vt:lpstr>
      <vt:lpstr>Graphing Grouped Data</vt:lpstr>
      <vt:lpstr>Figure 2.3 Frequency histogram for Table 2.9.</vt:lpstr>
      <vt:lpstr>Figure 2.4 Relative frequency histogram for Table 2.10.</vt:lpstr>
      <vt:lpstr>Case Study 2-3 How Long Does Your Typical One-Way Commute Take?</vt:lpstr>
      <vt:lpstr>Graphing Grouped Data</vt:lpstr>
      <vt:lpstr>Figure 2.5 Frequency polygon for Table 2.9.</vt:lpstr>
      <vt:lpstr>Case Study 2-4 How Much Does it Cost to Insure a Car?</vt:lpstr>
      <vt:lpstr>Figure 2.6 Frequency distribution curve.</vt:lpstr>
      <vt:lpstr>Example 2-5</vt:lpstr>
      <vt:lpstr>Example 2-5</vt:lpstr>
      <vt:lpstr>Example 2-5: Solution</vt:lpstr>
      <vt:lpstr>Table 2.12 Frequency, Relative Frequency, and Percentage Distributions of the Percentage of Population Workings</vt:lpstr>
      <vt:lpstr>Example 2-6</vt:lpstr>
      <vt:lpstr>Example 2-6: Solution Table 2.13 Frequency Distribution of Vehicles Owned</vt:lpstr>
      <vt:lpstr>Figure 2.7 Bar graph for Table 2.13.</vt:lpstr>
      <vt:lpstr>Case Study 2-5 How Many Cups of Coffee Do You Drink a Day?</vt:lpstr>
      <vt:lpstr>SHAPES OF HISTOGRAMS</vt:lpstr>
      <vt:lpstr>Figure 2.8 Symmetric histograms. </vt:lpstr>
      <vt:lpstr>Figure 2.9  (a) A histogram skewed to the right. (b) A histogram skewed to the left.</vt:lpstr>
      <vt:lpstr>Figure 2.10 A histogram with uniform distribution. </vt:lpstr>
      <vt:lpstr>Figure 2.11 (a) and (b) Symmetric frequency curves. (c) Frequency curve skewed to the right. (d) Frequency curve skewed to the left.</vt:lpstr>
    </vt:vector>
  </TitlesOfParts>
  <Company>Cal Poly Pomona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hoonkim</dc:creator>
  <cp:lastModifiedBy>Hp</cp:lastModifiedBy>
  <cp:revision>55</cp:revision>
  <dcterms:created xsi:type="dcterms:W3CDTF">2010-03-03T15:24:33Z</dcterms:created>
  <dcterms:modified xsi:type="dcterms:W3CDTF">2017-02-04T06:15:01Z</dcterms:modified>
</cp:coreProperties>
</file>