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32"/>
  </p:notesMasterIdLst>
  <p:handoutMasterIdLst>
    <p:handoutMasterId r:id="rId33"/>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6" d="100"/>
          <a:sy n="76" d="100"/>
        </p:scale>
        <p:origin x="-1206"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3FB16E75-0B79-438A-A3EB-31303EFA79AE}" type="datetimeFigureOut">
              <a:rPr lang="en-US" smtClean="0"/>
              <a:t>2/4/2017</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8B51C27A-8AAA-44EA-9543-47C1A5B013D6}" type="slidenum">
              <a:rPr lang="en-US" smtClean="0"/>
              <a:t>‹#›</a:t>
            </a:fld>
            <a:endParaRPr lang="en-US"/>
          </a:p>
        </p:txBody>
      </p:sp>
    </p:spTree>
    <p:extLst>
      <p:ext uri="{BB962C8B-B14F-4D97-AF65-F5344CB8AC3E}">
        <p14:creationId xmlns:p14="http://schemas.microsoft.com/office/powerpoint/2010/main" val="727491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7356492-020D-49D6-A3F1-5BF7CF5C0789}" type="datetimeFigureOut">
              <a:rPr lang="en-US" smtClean="0"/>
              <a:pPr/>
              <a:t>2/4/2017</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F003E88D-660A-4D2D-8898-243B136BFFE7}" type="slidenum">
              <a:rPr lang="en-US" smtClean="0"/>
              <a:pPr/>
              <a:t>‹#›</a:t>
            </a:fld>
            <a:endParaRPr lang="en-US"/>
          </a:p>
        </p:txBody>
      </p:sp>
    </p:spTree>
    <p:extLst>
      <p:ext uri="{BB962C8B-B14F-4D97-AF65-F5344CB8AC3E}">
        <p14:creationId xmlns:p14="http://schemas.microsoft.com/office/powerpoint/2010/main" val="2142052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03E88D-660A-4D2D-8898-243B136BFFE7}" type="slidenum">
              <a:rPr lang="en-US" smtClean="0"/>
              <a:pPr/>
              <a:t>15</a:t>
            </a:fld>
            <a:endParaRPr lang="en-US"/>
          </a:p>
        </p:txBody>
      </p:sp>
    </p:spTree>
    <p:extLst>
      <p:ext uri="{BB962C8B-B14F-4D97-AF65-F5344CB8AC3E}">
        <p14:creationId xmlns:p14="http://schemas.microsoft.com/office/powerpoint/2010/main" val="2072794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endParaRPr lang="en-US"/>
            </a:p>
          </p:txBody>
        </p:sp>
      </p:grpSp>
      <p:sp>
        <p:nvSpPr>
          <p:cNvPr id="99330"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99331" name="Rectangle 3"/>
          <p:cNvSpPr>
            <a:spLocks noGrp="1" noChangeArrowheads="1"/>
          </p:cNvSpPr>
          <p:nvPr>
            <p:ph type="subTitle" idx="1"/>
          </p:nvPr>
        </p:nvSpPr>
        <p:spPr>
          <a:xfrm>
            <a:off x="1371600" y="3270250"/>
            <a:ext cx="6400800" cy="2209800"/>
          </a:xfrm>
        </p:spPr>
        <p:txBody>
          <a:bodyPr/>
          <a:lstStyle>
            <a:lvl1pPr marL="0" indent="0" algn="ctr">
              <a:buFont typeface="Wingdings"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endParaRPr lang="en-US"/>
          </a:p>
        </p:txBody>
      </p:sp>
      <p:sp>
        <p:nvSpPr>
          <p:cNvPr id="9" name="Rectangle 5"/>
          <p:cNvSpPr>
            <a:spLocks noGrp="1" noChangeArrowheads="1"/>
          </p:cNvSpPr>
          <p:nvPr>
            <p:ph type="ftr" sz="quarter" idx="11"/>
          </p:nvPr>
        </p:nvSpPr>
        <p:spPr/>
        <p:txBody>
          <a:bodyPr/>
          <a:lstStyle>
            <a:lvl1pPr>
              <a:defRPr/>
            </a:lvl1pPr>
          </a:lstStyle>
          <a:p>
            <a:endParaRPr lang="en-US"/>
          </a:p>
        </p:txBody>
      </p:sp>
      <p:sp>
        <p:nvSpPr>
          <p:cNvPr id="10" name="Rectangle 6"/>
          <p:cNvSpPr>
            <a:spLocks noGrp="1" noChangeArrowheads="1"/>
          </p:cNvSpPr>
          <p:nvPr>
            <p:ph type="sldNum" sz="quarter" idx="12"/>
          </p:nvPr>
        </p:nvSpPr>
        <p:spPr/>
        <p:txBody>
          <a:bodyPr/>
          <a:lstStyle>
            <a:lvl1pPr>
              <a:defRPr/>
            </a:lvl1pPr>
          </a:lstStyle>
          <a:p>
            <a:fld id="{9FCB3C23-860C-4D12-A55C-AEE8FCBAA833}" type="slidenum">
              <a:rPr lang="en-US"/>
              <a:pPr/>
              <a:t>‹#›</a:t>
            </a:fld>
            <a:endParaRPr lang="en-US"/>
          </a:p>
        </p:txBody>
      </p:sp>
    </p:spTree>
    <p:extLst>
      <p:ext uri="{BB962C8B-B14F-4D97-AF65-F5344CB8AC3E}">
        <p14:creationId xmlns:p14="http://schemas.microsoft.com/office/powerpoint/2010/main" val="3834142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8C03184-249F-467C-AC8D-C1522E0D7C0F}" type="slidenum">
              <a:rPr lang="en-US"/>
              <a:pPr/>
              <a:t>‹#›</a:t>
            </a:fld>
            <a:endParaRPr lang="en-US"/>
          </a:p>
        </p:txBody>
      </p:sp>
    </p:spTree>
    <p:extLst>
      <p:ext uri="{BB962C8B-B14F-4D97-AF65-F5344CB8AC3E}">
        <p14:creationId xmlns:p14="http://schemas.microsoft.com/office/powerpoint/2010/main" val="63603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06B961F-DF27-4AA5-9D53-2BD1CB8B47CF}" type="slidenum">
              <a:rPr lang="en-US"/>
              <a:pPr/>
              <a:t>‹#›</a:t>
            </a:fld>
            <a:endParaRPr lang="en-US"/>
          </a:p>
        </p:txBody>
      </p:sp>
    </p:spTree>
    <p:extLst>
      <p:ext uri="{BB962C8B-B14F-4D97-AF65-F5344CB8AC3E}">
        <p14:creationId xmlns:p14="http://schemas.microsoft.com/office/powerpoint/2010/main" val="2053016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BEDAA35-574B-405D-A7A1-8BB2E2B0F154}" type="slidenum">
              <a:rPr lang="en-US"/>
              <a:pPr/>
              <a:t>‹#›</a:t>
            </a:fld>
            <a:endParaRPr lang="en-US"/>
          </a:p>
        </p:txBody>
      </p:sp>
    </p:spTree>
    <p:extLst>
      <p:ext uri="{BB962C8B-B14F-4D97-AF65-F5344CB8AC3E}">
        <p14:creationId xmlns:p14="http://schemas.microsoft.com/office/powerpoint/2010/main" val="728911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3201BE0-3E34-4124-ABED-F564464143B2}" type="slidenum">
              <a:rPr lang="en-US"/>
              <a:pPr/>
              <a:t>‹#›</a:t>
            </a:fld>
            <a:endParaRPr lang="en-US"/>
          </a:p>
        </p:txBody>
      </p:sp>
    </p:spTree>
    <p:extLst>
      <p:ext uri="{BB962C8B-B14F-4D97-AF65-F5344CB8AC3E}">
        <p14:creationId xmlns:p14="http://schemas.microsoft.com/office/powerpoint/2010/main" val="1022116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6707E25-7681-4061-B8B6-4E1D9CE00FE6}" type="slidenum">
              <a:rPr lang="en-US"/>
              <a:pPr/>
              <a:t>‹#›</a:t>
            </a:fld>
            <a:endParaRPr lang="en-US"/>
          </a:p>
        </p:txBody>
      </p:sp>
    </p:spTree>
    <p:extLst>
      <p:ext uri="{BB962C8B-B14F-4D97-AF65-F5344CB8AC3E}">
        <p14:creationId xmlns:p14="http://schemas.microsoft.com/office/powerpoint/2010/main" val="1334539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D44265B-1CFD-42FE-A1D4-D98B52641595}" type="slidenum">
              <a:rPr lang="en-US"/>
              <a:pPr/>
              <a:t>‹#›</a:t>
            </a:fld>
            <a:endParaRPr lang="en-US"/>
          </a:p>
        </p:txBody>
      </p:sp>
    </p:spTree>
    <p:extLst>
      <p:ext uri="{BB962C8B-B14F-4D97-AF65-F5344CB8AC3E}">
        <p14:creationId xmlns:p14="http://schemas.microsoft.com/office/powerpoint/2010/main" val="3496628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AA26FC9-4553-4C6C-AE1C-0426A7386A91}" type="slidenum">
              <a:rPr lang="en-US"/>
              <a:pPr/>
              <a:t>‹#›</a:t>
            </a:fld>
            <a:endParaRPr lang="en-US"/>
          </a:p>
        </p:txBody>
      </p:sp>
    </p:spTree>
    <p:extLst>
      <p:ext uri="{BB962C8B-B14F-4D97-AF65-F5344CB8AC3E}">
        <p14:creationId xmlns:p14="http://schemas.microsoft.com/office/powerpoint/2010/main" val="102491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7AFBD371-D61E-4F53-AA09-F6AC7D8144FD}" type="slidenum">
              <a:rPr lang="en-US"/>
              <a:pPr/>
              <a:t>‹#›</a:t>
            </a:fld>
            <a:endParaRPr lang="en-US"/>
          </a:p>
        </p:txBody>
      </p:sp>
    </p:spTree>
    <p:extLst>
      <p:ext uri="{BB962C8B-B14F-4D97-AF65-F5344CB8AC3E}">
        <p14:creationId xmlns:p14="http://schemas.microsoft.com/office/powerpoint/2010/main" val="73455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C3F9A740-146B-4737-8CBE-D76DB63186C9}" type="slidenum">
              <a:rPr lang="en-US"/>
              <a:pPr/>
              <a:t>‹#›</a:t>
            </a:fld>
            <a:endParaRPr lang="en-US"/>
          </a:p>
        </p:txBody>
      </p:sp>
    </p:spTree>
    <p:extLst>
      <p:ext uri="{BB962C8B-B14F-4D97-AF65-F5344CB8AC3E}">
        <p14:creationId xmlns:p14="http://schemas.microsoft.com/office/powerpoint/2010/main" val="4197133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114DDD6-5A5D-4AC9-9D12-924509CC3706}" type="slidenum">
              <a:rPr lang="en-US"/>
              <a:pPr/>
              <a:t>‹#›</a:t>
            </a:fld>
            <a:endParaRPr lang="en-US"/>
          </a:p>
        </p:txBody>
      </p:sp>
    </p:spTree>
    <p:extLst>
      <p:ext uri="{BB962C8B-B14F-4D97-AF65-F5344CB8AC3E}">
        <p14:creationId xmlns:p14="http://schemas.microsoft.com/office/powerpoint/2010/main" val="2896600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554D37B-55D1-4E86-B455-26FC1584DDA0}" type="slidenum">
              <a:rPr lang="en-US"/>
              <a:pPr/>
              <a:t>‹#›</a:t>
            </a:fld>
            <a:endParaRPr lang="en-US"/>
          </a:p>
        </p:txBody>
      </p:sp>
    </p:spTree>
    <p:extLst>
      <p:ext uri="{BB962C8B-B14F-4D97-AF65-F5344CB8AC3E}">
        <p14:creationId xmlns:p14="http://schemas.microsoft.com/office/powerpoint/2010/main" val="2825668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830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Verdana" charset="0"/>
              </a:defRPr>
            </a:lvl1pPr>
          </a:lstStyle>
          <a:p>
            <a:endParaRPr lang="en-US"/>
          </a:p>
        </p:txBody>
      </p:sp>
      <p:sp>
        <p:nvSpPr>
          <p:cNvPr id="9830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Verdana" charset="0"/>
              </a:defRPr>
            </a:lvl1pPr>
          </a:lstStyle>
          <a:p>
            <a:endParaRPr lang="en-US"/>
          </a:p>
        </p:txBody>
      </p:sp>
      <p:sp>
        <p:nvSpPr>
          <p:cNvPr id="9831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Verdana" charset="0"/>
              </a:defRPr>
            </a:lvl1pPr>
          </a:lstStyle>
          <a:p>
            <a:fld id="{D9BC4172-B8D1-48D7-80FF-60FFD7E83B04}" type="slidenum">
              <a:rPr lang="en-US"/>
              <a:pPr/>
              <a:t>‹#›</a:t>
            </a:fld>
            <a:endParaRPr lang="en-US"/>
          </a:p>
        </p:txBody>
      </p:sp>
      <p:sp>
        <p:nvSpPr>
          <p:cNvPr id="98311"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endParaRPr lang="en-US" sz="2400">
              <a:latin typeface="Times New Roman" charset="0"/>
            </a:endParaRPr>
          </a:p>
        </p:txBody>
      </p:sp>
      <p:sp>
        <p:nvSpPr>
          <p:cNvPr id="98312"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ea typeface="+mn-ea"/>
            </a:endParaRPr>
          </a:p>
        </p:txBody>
      </p:sp>
      <p:sp>
        <p:nvSpPr>
          <p:cNvPr id="98313"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endParaRPr lang="en-US" sz="2400">
              <a:latin typeface="Times New Roman" charset="0"/>
            </a:endParaRPr>
          </a:p>
        </p:txBody>
      </p:sp>
      <p:sp>
        <p:nvSpPr>
          <p:cNvPr id="98314"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endParaRPr lang="en-US" sz="2400">
              <a:latin typeface="Times New Roman" charset="0"/>
            </a:endParaRPr>
          </a:p>
        </p:txBody>
      </p:sp>
    </p:spTree>
  </p:cSld>
  <p:clrMap bg1="lt1" tx1="dk1" bg2="lt2" tx2="dk2" accent1="accent1" accent2="accent2" accent3="accent3" accent4="accent4" accent5="accent5" accent6="accent6" hlink="hlink" folHlink="folHlink"/>
  <p:sldLayoutIdLst>
    <p:sldLayoutId id="2147483699"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ＭＳ Ｐゴシック" charset="-128"/>
          <a:cs typeface="+mj-cs"/>
        </a:defRPr>
      </a:lvl1pPr>
      <a:lvl2pPr algn="l" rtl="0" eaLnBrk="0" fontAlgn="base" hangingPunct="0">
        <a:spcBef>
          <a:spcPct val="0"/>
        </a:spcBef>
        <a:spcAft>
          <a:spcPct val="0"/>
        </a:spcAft>
        <a:defRPr sz="4400">
          <a:solidFill>
            <a:schemeClr val="tx2"/>
          </a:solidFill>
          <a:latin typeface="Garamond" charset="0"/>
          <a:ea typeface="ＭＳ Ｐゴシック" charset="-128"/>
        </a:defRPr>
      </a:lvl2pPr>
      <a:lvl3pPr algn="l" rtl="0" eaLnBrk="0" fontAlgn="base" hangingPunct="0">
        <a:spcBef>
          <a:spcPct val="0"/>
        </a:spcBef>
        <a:spcAft>
          <a:spcPct val="0"/>
        </a:spcAft>
        <a:defRPr sz="4400">
          <a:solidFill>
            <a:schemeClr val="tx2"/>
          </a:solidFill>
          <a:latin typeface="Garamond" charset="0"/>
          <a:ea typeface="ＭＳ Ｐゴシック" charset="-128"/>
        </a:defRPr>
      </a:lvl3pPr>
      <a:lvl4pPr algn="l" rtl="0" eaLnBrk="0" fontAlgn="base" hangingPunct="0">
        <a:spcBef>
          <a:spcPct val="0"/>
        </a:spcBef>
        <a:spcAft>
          <a:spcPct val="0"/>
        </a:spcAft>
        <a:defRPr sz="4400">
          <a:solidFill>
            <a:schemeClr val="tx2"/>
          </a:solidFill>
          <a:latin typeface="Garamond" charset="0"/>
          <a:ea typeface="ＭＳ Ｐゴシック" charset="-128"/>
        </a:defRPr>
      </a:lvl4pPr>
      <a:lvl5pPr algn="l" rtl="0" eaLnBrk="0" fontAlgn="base" hangingPunct="0">
        <a:spcBef>
          <a:spcPct val="0"/>
        </a:spcBef>
        <a:spcAft>
          <a:spcPct val="0"/>
        </a:spcAft>
        <a:defRPr sz="4400">
          <a:solidFill>
            <a:schemeClr val="tx2"/>
          </a:solidFill>
          <a:latin typeface="Garamond" charset="0"/>
          <a:ea typeface="ＭＳ Ｐゴシック" charset="-128"/>
        </a:defRPr>
      </a:lvl5pPr>
      <a:lvl6pPr marL="457200" algn="l" rtl="0" fontAlgn="base">
        <a:spcBef>
          <a:spcPct val="0"/>
        </a:spcBef>
        <a:spcAft>
          <a:spcPct val="0"/>
        </a:spcAft>
        <a:defRPr sz="4400">
          <a:solidFill>
            <a:schemeClr val="tx2"/>
          </a:solidFill>
          <a:latin typeface="Garamond" charset="0"/>
        </a:defRPr>
      </a:lvl6pPr>
      <a:lvl7pPr marL="914400" algn="l" rtl="0" fontAlgn="base">
        <a:spcBef>
          <a:spcPct val="0"/>
        </a:spcBef>
        <a:spcAft>
          <a:spcPct val="0"/>
        </a:spcAft>
        <a:defRPr sz="4400">
          <a:solidFill>
            <a:schemeClr val="tx2"/>
          </a:solidFill>
          <a:latin typeface="Garamond" charset="0"/>
        </a:defRPr>
      </a:lvl7pPr>
      <a:lvl8pPr marL="1371600" algn="l" rtl="0" fontAlgn="base">
        <a:spcBef>
          <a:spcPct val="0"/>
        </a:spcBef>
        <a:spcAft>
          <a:spcPct val="0"/>
        </a:spcAft>
        <a:defRPr sz="4400">
          <a:solidFill>
            <a:schemeClr val="tx2"/>
          </a:solidFill>
          <a:latin typeface="Garamond" charset="0"/>
        </a:defRPr>
      </a:lvl8pPr>
      <a:lvl9pPr marL="1828800" algn="l" rtl="0" fontAlgn="base">
        <a:spcBef>
          <a:spcPct val="0"/>
        </a:spcBef>
        <a:spcAft>
          <a:spcPct val="0"/>
        </a:spcAft>
        <a:defRPr sz="4400">
          <a:solidFill>
            <a:schemeClr val="tx2"/>
          </a:solidFill>
          <a:latin typeface="Garamond" charset="0"/>
        </a:defRPr>
      </a:lvl9pPr>
    </p:titleStyle>
    <p:bodyStyle>
      <a:lvl1pPr marL="342900" indent="-342900" algn="l" rtl="0" eaLnBrk="0" fontAlgn="base" hangingPunct="0">
        <a:spcBef>
          <a:spcPct val="20000"/>
        </a:spcBef>
        <a:spcAft>
          <a:spcPct val="0"/>
        </a:spcAft>
        <a:buClr>
          <a:schemeClr val="bg2"/>
        </a:buClr>
        <a:buSzPct val="75000"/>
        <a:buFont typeface="Wingdings" charset="2"/>
        <a:buChar char="p"/>
        <a:defRPr sz="28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lr>
          <a:schemeClr val="tx2"/>
        </a:buClr>
        <a:buSzPct val="75000"/>
        <a:buFont typeface="Wingdings" charset="2"/>
        <a:buChar char="n"/>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accent1"/>
        </a:buClr>
        <a:buSzPct val="65000"/>
        <a:buFont typeface="Wingdings" charset="2"/>
        <a:buChar char="p"/>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bg2"/>
        </a:buClr>
        <a:buFont typeface="Wingdings" charset="2"/>
        <a:buChar char="§"/>
        <a:defRPr>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5pPr>
      <a:lvl6pPr marL="25146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6pPr>
      <a:lvl7pPr marL="29718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7pPr>
      <a:lvl8pPr marL="34290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8pPr>
      <a:lvl9pPr marL="38862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pPr eaLnBrk="1" hangingPunct="1"/>
            <a:r>
              <a:rPr lang="en-GB" dirty="0" smtClean="0"/>
              <a:t>CHAPTER </a:t>
            </a:r>
            <a:r>
              <a:rPr lang="en-GB" dirty="0" smtClean="0"/>
              <a:t>2</a:t>
            </a:r>
            <a:r>
              <a:rPr lang="en-US" dirty="0"/>
              <a:t> </a:t>
            </a:r>
            <a:r>
              <a:rPr lang="en-US" sz="5400" dirty="0"/>
              <a:t>(</a:t>
            </a:r>
            <a:r>
              <a:rPr lang="bn-BD" sz="5400" dirty="0" smtClean="0"/>
              <a:t>PART </a:t>
            </a:r>
            <a:r>
              <a:rPr lang="en-US" sz="5400" dirty="0" smtClean="0"/>
              <a:t>B</a:t>
            </a:r>
            <a:r>
              <a:rPr lang="en-US" sz="5400" dirty="0"/>
              <a:t>)</a:t>
            </a:r>
            <a:endParaRPr lang="en-GB" dirty="0" smtClean="0"/>
          </a:p>
        </p:txBody>
      </p:sp>
      <p:sp>
        <p:nvSpPr>
          <p:cNvPr id="10243" name="Rectangle 3"/>
          <p:cNvSpPr>
            <a:spLocks noGrp="1" noChangeArrowheads="1"/>
          </p:cNvSpPr>
          <p:nvPr>
            <p:ph type="subTitle" idx="1"/>
          </p:nvPr>
        </p:nvSpPr>
        <p:spPr>
          <a:xfrm>
            <a:off x="152400" y="3270250"/>
            <a:ext cx="8839200" cy="2209800"/>
          </a:xfrm>
        </p:spPr>
        <p:txBody>
          <a:bodyPr/>
          <a:lstStyle/>
          <a:p>
            <a:pPr eaLnBrk="1" hangingPunct="1"/>
            <a:r>
              <a:rPr lang="en-GB" sz="2800" b="1" dirty="0" smtClean="0"/>
              <a:t>O</a:t>
            </a:r>
            <a:r>
              <a:rPr lang="bn-BD" sz="2800" b="1" dirty="0" smtClean="0"/>
              <a:t>rganizing and Graphing Data: Cumulative Frequency Distributions, Stem-Leaf Displays and Dotplots</a:t>
            </a:r>
            <a:endParaRPr lang="en-GB" sz="2800" b="1" dirty="0" smtClean="0"/>
          </a:p>
        </p:txBody>
      </p:sp>
      <p:sp>
        <p:nvSpPr>
          <p:cNvPr id="5"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GB" sz="2800" dirty="0" smtClean="0"/>
              <a:t>Example 2-8</a:t>
            </a:r>
          </a:p>
        </p:txBody>
      </p:sp>
      <p:sp>
        <p:nvSpPr>
          <p:cNvPr id="67587" name="Rectangle 3"/>
          <p:cNvSpPr>
            <a:spLocks noGrp="1" noChangeArrowheads="1"/>
          </p:cNvSpPr>
          <p:nvPr>
            <p:ph type="body" idx="1"/>
          </p:nvPr>
        </p:nvSpPr>
        <p:spPr>
          <a:xfrm>
            <a:off x="123825" y="1524000"/>
            <a:ext cx="8029575" cy="3048000"/>
          </a:xfrm>
        </p:spPr>
        <p:txBody>
          <a:bodyPr/>
          <a:lstStyle/>
          <a:p>
            <a:pPr eaLnBrk="1" hangingPunct="1">
              <a:buFont typeface="Wingdings" charset="2"/>
              <a:buChar char=" "/>
            </a:pPr>
            <a:r>
              <a:rPr lang="en-GB" sz="2000" dirty="0" smtClean="0"/>
              <a:t>The following are the scores of 30 college students on a statistics test:</a:t>
            </a:r>
          </a:p>
          <a:p>
            <a:pPr eaLnBrk="1" hangingPunct="1">
              <a:buFont typeface="Wingdings" charset="2"/>
              <a:buChar char=" "/>
            </a:pPr>
            <a:endParaRPr lang="en-GB" sz="2000" dirty="0"/>
          </a:p>
          <a:p>
            <a:pPr eaLnBrk="1" hangingPunct="1">
              <a:buFont typeface="Wingdings" charset="2"/>
              <a:buChar char=" "/>
            </a:pPr>
            <a:endParaRPr lang="en-GB" sz="2000" dirty="0" smtClean="0"/>
          </a:p>
          <a:p>
            <a:pPr eaLnBrk="1" hangingPunct="1">
              <a:buFont typeface="Wingdings" charset="2"/>
              <a:buChar char=" "/>
            </a:pPr>
            <a:endParaRPr lang="en-GB" sz="2000" dirty="0" smtClean="0"/>
          </a:p>
          <a:p>
            <a:pPr eaLnBrk="1" hangingPunct="1">
              <a:buFont typeface="Wingdings" charset="2"/>
              <a:buChar char=" "/>
            </a:pPr>
            <a:endParaRPr lang="en-GB" sz="2000" dirty="0" smtClean="0"/>
          </a:p>
          <a:p>
            <a:pPr eaLnBrk="1" hangingPunct="1">
              <a:buFont typeface="Wingdings" charset="2"/>
              <a:buChar char=" "/>
            </a:pPr>
            <a:endParaRPr lang="en-GB" sz="2000" dirty="0" smtClean="0"/>
          </a:p>
          <a:p>
            <a:pPr eaLnBrk="1" hangingPunct="1">
              <a:buFont typeface="Wingdings" charset="2"/>
              <a:buChar char=" "/>
            </a:pPr>
            <a:r>
              <a:rPr lang="en-GB" sz="2000" dirty="0" smtClean="0"/>
              <a:t>Construct a stem-and-leaf display.</a:t>
            </a:r>
          </a:p>
          <a:p>
            <a:pPr eaLnBrk="1" hangingPunct="1">
              <a:buFont typeface="Wingdings" charset="2"/>
              <a:buChar char=" "/>
            </a:pPr>
            <a:endParaRPr lang="en-GB" dirty="0" smtClean="0"/>
          </a:p>
        </p:txBody>
      </p:sp>
      <p:graphicFrame>
        <p:nvGraphicFramePr>
          <p:cNvPr id="66602" name="Group 42"/>
          <p:cNvGraphicFramePr>
            <a:graphicFrameLocks noGrp="1"/>
          </p:cNvGraphicFramePr>
          <p:nvPr>
            <p:extLst>
              <p:ext uri="{D42A27DB-BD31-4B8C-83A1-F6EECF244321}">
                <p14:modId xmlns:p14="http://schemas.microsoft.com/office/powerpoint/2010/main" val="3868448040"/>
              </p:ext>
            </p:extLst>
          </p:nvPr>
        </p:nvGraphicFramePr>
        <p:xfrm>
          <a:off x="1066800" y="2286000"/>
          <a:ext cx="6781800" cy="1676400"/>
        </p:xfrm>
        <a:graphic>
          <a:graphicData uri="http://schemas.openxmlformats.org/drawingml/2006/table">
            <a:tbl>
              <a:tblPr/>
              <a:tblGrid>
                <a:gridCol w="731838"/>
                <a:gridCol w="625475"/>
                <a:gridCol w="676275"/>
                <a:gridCol w="679450"/>
                <a:gridCol w="677862"/>
                <a:gridCol w="677863"/>
                <a:gridCol w="679450"/>
                <a:gridCol w="676275"/>
                <a:gridCol w="679450"/>
                <a:gridCol w="677862"/>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69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83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72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84</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80</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81</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77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96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61</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64</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65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76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71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79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86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87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71</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79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72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68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92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93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50</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57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95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98</a:t>
                      </a:r>
                    </a:p>
                  </a:txBody>
                  <a:tcPr horzOverflow="overflow">
                    <a:lnL>
                      <a:noFill/>
                    </a:lnL>
                    <a:lnR>
                      <a:noFill/>
                    </a:lnR>
                    <a:lnT>
                      <a:noFill/>
                    </a:lnT>
                    <a:lnB>
                      <a:noFill/>
                    </a:lnB>
                    <a:lnTlToBr>
                      <a:noFill/>
                    </a:lnTlToBr>
                    <a:lnBlToTr>
                      <a:noFill/>
                    </a:lnBlToTr>
                    <a:noFill/>
                  </a:tcPr>
                </a:tc>
              </a:tr>
            </a:tbl>
          </a:graphicData>
        </a:graphic>
      </p:graphicFrame>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GB" sz="2800" dirty="0" smtClean="0"/>
              <a:t>Example 2-8: Solution</a:t>
            </a:r>
          </a:p>
        </p:txBody>
      </p:sp>
      <p:sp>
        <p:nvSpPr>
          <p:cNvPr id="68611" name="Rectangle 3"/>
          <p:cNvSpPr>
            <a:spLocks noGrp="1" noChangeArrowheads="1"/>
          </p:cNvSpPr>
          <p:nvPr>
            <p:ph type="body" idx="1"/>
          </p:nvPr>
        </p:nvSpPr>
        <p:spPr>
          <a:xfrm>
            <a:off x="131762" y="1484313"/>
            <a:ext cx="8631238" cy="2097087"/>
          </a:xfrm>
        </p:spPr>
        <p:txBody>
          <a:bodyPr/>
          <a:lstStyle/>
          <a:p>
            <a:pPr eaLnBrk="1" hangingPunct="1">
              <a:buFont typeface="Wingdings" charset="2"/>
              <a:buChar char=" "/>
            </a:pPr>
            <a:r>
              <a:rPr lang="en-GB" sz="2000" dirty="0" smtClean="0"/>
              <a:t>To construct a stem-and-leaf display for these scores, we split each score into two parts. The first part contains the first digit, which is called the </a:t>
            </a:r>
            <a:r>
              <a:rPr lang="en-GB" sz="2000" i="1" dirty="0" smtClean="0"/>
              <a:t>stem</a:t>
            </a:r>
            <a:r>
              <a:rPr lang="en-GB" sz="2000" dirty="0" smtClean="0"/>
              <a:t>. The second part contains the second digit, which is called the </a:t>
            </a:r>
            <a:r>
              <a:rPr lang="en-GB" sz="2000" i="1" dirty="0" smtClean="0"/>
              <a:t>leaf</a:t>
            </a:r>
            <a:r>
              <a:rPr lang="en-GB" sz="2000" dirty="0" smtClean="0"/>
              <a:t>. We observe from the data that the stems for all scores are 5, 6, 7, 8, and 9 because all the scores lie in the range 50 to 98.</a:t>
            </a:r>
          </a:p>
          <a:p>
            <a:pPr eaLnBrk="1" hangingPunct="1">
              <a:buFont typeface="Wingdings" charset="2"/>
              <a:buChar char=" "/>
            </a:pPr>
            <a:endParaRPr lang="en-GB" sz="2000" dirty="0" smtClean="0"/>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GB" sz="2800" dirty="0" smtClean="0"/>
              <a:t>Figure 2.13 Stem-and-leaf display.</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7698" y="1742510"/>
            <a:ext cx="4848902" cy="404869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GB" sz="2800" dirty="0" smtClean="0"/>
              <a:t>Example 2-8: Solution</a:t>
            </a:r>
          </a:p>
        </p:txBody>
      </p:sp>
      <p:sp>
        <p:nvSpPr>
          <p:cNvPr id="70659" name="Rectangle 3"/>
          <p:cNvSpPr>
            <a:spLocks noGrp="1" noChangeArrowheads="1"/>
          </p:cNvSpPr>
          <p:nvPr>
            <p:ph type="body" idx="1"/>
          </p:nvPr>
        </p:nvSpPr>
        <p:spPr>
          <a:xfrm>
            <a:off x="123825" y="1560513"/>
            <a:ext cx="8486775" cy="1487487"/>
          </a:xfrm>
        </p:spPr>
        <p:txBody>
          <a:bodyPr/>
          <a:lstStyle/>
          <a:p>
            <a:pPr eaLnBrk="1" hangingPunct="1">
              <a:buFont typeface="Wingdings" charset="2"/>
              <a:buChar char=" "/>
            </a:pPr>
            <a:r>
              <a:rPr lang="en-GB" sz="2000" dirty="0" smtClean="0"/>
              <a:t>After we have listed the stems, we read the leaves for all scores and record them next to the corresponding stems on the right side of the vertical line. The complete stem-and-leaf display for scores is shown in Figure 2.14.</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GB" sz="2800" dirty="0" smtClean="0"/>
              <a:t>Figure 2.14 Stem-and-leaf display of test scores.</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7575" y="2095314"/>
            <a:ext cx="4648849" cy="2667372"/>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GB" sz="2800" dirty="0" smtClean="0"/>
              <a:t>Example 2-8: Solution</a:t>
            </a:r>
          </a:p>
        </p:txBody>
      </p:sp>
      <p:sp>
        <p:nvSpPr>
          <p:cNvPr id="72707" name="Rectangle 3"/>
          <p:cNvSpPr>
            <a:spLocks noGrp="1" noChangeArrowheads="1"/>
          </p:cNvSpPr>
          <p:nvPr>
            <p:ph type="body" idx="1"/>
          </p:nvPr>
        </p:nvSpPr>
        <p:spPr>
          <a:xfrm>
            <a:off x="152401" y="1484313"/>
            <a:ext cx="8382000" cy="1182687"/>
          </a:xfrm>
        </p:spPr>
        <p:txBody>
          <a:bodyPr/>
          <a:lstStyle/>
          <a:p>
            <a:pPr eaLnBrk="1" hangingPunct="1">
              <a:buFont typeface="Wingdings" charset="2"/>
              <a:buChar char=" "/>
            </a:pPr>
            <a:r>
              <a:rPr lang="en-GB" sz="2000" dirty="0" smtClean="0"/>
              <a:t>The leaves for each stem of the stem-and-leaf display of Figure 2.14 are </a:t>
            </a:r>
            <a:r>
              <a:rPr lang="en-GB" sz="2000" i="1" dirty="0" smtClean="0"/>
              <a:t>ranked</a:t>
            </a:r>
            <a:r>
              <a:rPr lang="en-GB" sz="2000" dirty="0" smtClean="0"/>
              <a:t> (in increasing order) and presented in Figure 2.15.</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GB" sz="2800" dirty="0" smtClean="0"/>
              <a:t>Figure 2.15 Ranked stem-and-leaf display of test scores.</a:t>
            </a:r>
          </a:p>
        </p:txBody>
      </p:sp>
      <p:sp>
        <p:nvSpPr>
          <p:cNvPr id="2" name="Rectangle 1"/>
          <p:cNvSpPr/>
          <p:nvPr/>
        </p:nvSpPr>
        <p:spPr>
          <a:xfrm>
            <a:off x="609600" y="4746486"/>
            <a:ext cx="7806076" cy="707886"/>
          </a:xfrm>
          <a:prstGeom prst="rect">
            <a:avLst/>
          </a:prstGeom>
        </p:spPr>
        <p:txBody>
          <a:bodyPr wrap="square">
            <a:spAutoFit/>
          </a:bodyPr>
          <a:lstStyle/>
          <a:p>
            <a:pPr eaLnBrk="1" hangingPunct="1">
              <a:buFont typeface="Wingdings" charset="2"/>
              <a:buChar char=" "/>
            </a:pPr>
            <a:r>
              <a:rPr lang="en-GB" sz="2000" dirty="0" smtClean="0"/>
              <a:t>One advantage of a stem-and-leaf display is that we do not lose information on individual observations.</a:t>
            </a:r>
          </a:p>
        </p:txBody>
      </p:sp>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8075" y="1828800"/>
            <a:ext cx="4467849" cy="277216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GB" sz="2800" dirty="0" smtClean="0"/>
              <a:t>Example 2-9</a:t>
            </a:r>
          </a:p>
        </p:txBody>
      </p:sp>
      <p:sp>
        <p:nvSpPr>
          <p:cNvPr id="74755" name="Rectangle 3"/>
          <p:cNvSpPr>
            <a:spLocks noGrp="1" noChangeArrowheads="1"/>
          </p:cNvSpPr>
          <p:nvPr>
            <p:ph type="body" idx="1"/>
          </p:nvPr>
        </p:nvSpPr>
        <p:spPr>
          <a:xfrm>
            <a:off x="58737" y="1524000"/>
            <a:ext cx="8704263" cy="3505200"/>
          </a:xfrm>
        </p:spPr>
        <p:txBody>
          <a:bodyPr/>
          <a:lstStyle/>
          <a:p>
            <a:pPr eaLnBrk="1" hangingPunct="1">
              <a:buFont typeface="Wingdings" charset="2"/>
              <a:buChar char=" "/>
            </a:pPr>
            <a:r>
              <a:rPr lang="en-GB" sz="2000" dirty="0" smtClean="0"/>
              <a:t>The following data give the monthly rents paid by a sample of 30 households selected from a small town.</a:t>
            </a:r>
          </a:p>
          <a:p>
            <a:pPr eaLnBrk="1" hangingPunct="1">
              <a:buFont typeface="Wingdings" charset="2"/>
              <a:buChar char=" "/>
            </a:pPr>
            <a:endParaRPr lang="en-GB" sz="2000" dirty="0"/>
          </a:p>
          <a:p>
            <a:pPr eaLnBrk="1" hangingPunct="1">
              <a:buFont typeface="Wingdings" charset="2"/>
              <a:buChar char=" "/>
            </a:pPr>
            <a:endParaRPr lang="en-GB" sz="2000" dirty="0" smtClean="0"/>
          </a:p>
          <a:p>
            <a:pPr eaLnBrk="1" hangingPunct="1">
              <a:buFont typeface="Wingdings" charset="2"/>
              <a:buChar char=" "/>
            </a:pPr>
            <a:endParaRPr lang="en-GB" sz="2000" dirty="0" smtClean="0"/>
          </a:p>
          <a:p>
            <a:pPr eaLnBrk="1" hangingPunct="1"/>
            <a:endParaRPr lang="en-GB" sz="2000" dirty="0" smtClean="0"/>
          </a:p>
          <a:p>
            <a:pPr eaLnBrk="1" hangingPunct="1"/>
            <a:endParaRPr lang="en-GB" sz="2000" dirty="0" smtClean="0"/>
          </a:p>
          <a:p>
            <a:pPr eaLnBrk="1" hangingPunct="1">
              <a:buFont typeface="Wingdings" charset="2"/>
              <a:buChar char=" "/>
            </a:pPr>
            <a:endParaRPr lang="en-GB" sz="2000" dirty="0" smtClean="0"/>
          </a:p>
          <a:p>
            <a:pPr eaLnBrk="1" hangingPunct="1">
              <a:buFont typeface="Wingdings" charset="2"/>
              <a:buChar char=" "/>
            </a:pPr>
            <a:r>
              <a:rPr lang="en-GB" sz="2000" dirty="0" smtClean="0"/>
              <a:t>Construct a stem-and-leaf display for these data.</a:t>
            </a:r>
          </a:p>
        </p:txBody>
      </p:sp>
      <p:graphicFrame>
        <p:nvGraphicFramePr>
          <p:cNvPr id="73773" name="Group 45"/>
          <p:cNvGraphicFramePr>
            <a:graphicFrameLocks noGrp="1"/>
          </p:cNvGraphicFramePr>
          <p:nvPr>
            <p:extLst>
              <p:ext uri="{D42A27DB-BD31-4B8C-83A1-F6EECF244321}">
                <p14:modId xmlns:p14="http://schemas.microsoft.com/office/powerpoint/2010/main" val="956766141"/>
              </p:ext>
            </p:extLst>
          </p:nvPr>
        </p:nvGraphicFramePr>
        <p:xfrm>
          <a:off x="457200" y="2608263"/>
          <a:ext cx="8458200" cy="1125537"/>
        </p:xfrm>
        <a:graphic>
          <a:graphicData uri="http://schemas.openxmlformats.org/drawingml/2006/table">
            <a:tbl>
              <a:tblPr/>
              <a:tblGrid>
                <a:gridCol w="914400"/>
                <a:gridCol w="808038"/>
                <a:gridCol w="822325"/>
                <a:gridCol w="808037"/>
                <a:gridCol w="838200"/>
                <a:gridCol w="900113"/>
                <a:gridCol w="896937"/>
                <a:gridCol w="823913"/>
                <a:gridCol w="822325"/>
                <a:gridCol w="823912"/>
              </a:tblGrid>
              <a:tr h="11255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  880</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1210</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1151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1081</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  985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  630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  721</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1231</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1175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1075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  932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  952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1023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  850</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1100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  775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  825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1140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1235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1000</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  750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  750</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  915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1140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  965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1191</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1370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  960</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1035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1280</a:t>
                      </a:r>
                    </a:p>
                  </a:txBody>
                  <a:tcPr horzOverflow="overflow">
                    <a:lnL>
                      <a:noFill/>
                    </a:lnL>
                    <a:lnR>
                      <a:noFill/>
                    </a:lnR>
                    <a:lnT>
                      <a:noFill/>
                    </a:lnT>
                    <a:lnB>
                      <a:noFill/>
                    </a:lnB>
                    <a:lnTlToBr>
                      <a:noFill/>
                    </a:lnTlToBr>
                    <a:lnBlToTr>
                      <a:noFill/>
                    </a:lnBlToTr>
                    <a:noFill/>
                  </a:tcPr>
                </a:tc>
              </a:tr>
            </a:tbl>
          </a:graphicData>
        </a:graphic>
      </p:graphicFrame>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GB" sz="2800" dirty="0" smtClean="0"/>
              <a:t>Example 2-9: Solution</a:t>
            </a:r>
            <a:br>
              <a:rPr lang="en-GB" sz="2800" dirty="0" smtClean="0"/>
            </a:br>
            <a:r>
              <a:rPr lang="en-GB" sz="2800" dirty="0" smtClean="0"/>
              <a:t>Figure 2.16 Stem-and-leaf display of rents</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6277" y="1666310"/>
            <a:ext cx="4820323" cy="404869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GB" sz="2800" dirty="0" smtClean="0"/>
              <a:t>Example 2-10</a:t>
            </a:r>
          </a:p>
        </p:txBody>
      </p:sp>
      <p:sp>
        <p:nvSpPr>
          <p:cNvPr id="76803" name="Rectangle 3"/>
          <p:cNvSpPr>
            <a:spLocks noGrp="1" noChangeArrowheads="1"/>
          </p:cNvSpPr>
          <p:nvPr>
            <p:ph type="body" idx="1"/>
          </p:nvPr>
        </p:nvSpPr>
        <p:spPr>
          <a:xfrm>
            <a:off x="152400" y="1524000"/>
            <a:ext cx="8415338" cy="2819400"/>
          </a:xfrm>
        </p:spPr>
        <p:txBody>
          <a:bodyPr/>
          <a:lstStyle/>
          <a:p>
            <a:pPr eaLnBrk="1" hangingPunct="1">
              <a:buFont typeface="Wingdings" charset="2"/>
              <a:buChar char=" "/>
            </a:pPr>
            <a:r>
              <a:rPr lang="en-GB" sz="2000" dirty="0" smtClean="0"/>
              <a:t>The following stem-and-leaf display </a:t>
            </a:r>
          </a:p>
          <a:p>
            <a:pPr eaLnBrk="1" hangingPunct="1">
              <a:buFont typeface="Wingdings" charset="2"/>
              <a:buChar char=" "/>
            </a:pPr>
            <a:r>
              <a:rPr lang="en-GB" sz="2000" dirty="0" smtClean="0"/>
              <a:t>is prepared for the number of hours </a:t>
            </a:r>
          </a:p>
          <a:p>
            <a:pPr eaLnBrk="1" hangingPunct="1">
              <a:buFont typeface="Wingdings" charset="2"/>
              <a:buChar char=" "/>
            </a:pPr>
            <a:r>
              <a:rPr lang="en-GB" sz="2000" dirty="0" smtClean="0"/>
              <a:t>that 25 students spent working on </a:t>
            </a:r>
          </a:p>
          <a:p>
            <a:pPr eaLnBrk="1" hangingPunct="1">
              <a:buFont typeface="Wingdings" charset="2"/>
              <a:buNone/>
            </a:pPr>
            <a:r>
              <a:rPr lang="en-GB" sz="2000" dirty="0" smtClean="0"/>
              <a:t>    computers during the last month.</a:t>
            </a:r>
          </a:p>
          <a:p>
            <a:pPr eaLnBrk="1" hangingPunct="1">
              <a:buFont typeface="Wingdings" charset="2"/>
              <a:buNone/>
            </a:pPr>
            <a:endParaRPr lang="en-GB" sz="2000" dirty="0" smtClean="0"/>
          </a:p>
          <a:p>
            <a:pPr eaLnBrk="1" hangingPunct="1">
              <a:buFont typeface="Wingdings" charset="2"/>
              <a:buChar char=" "/>
            </a:pPr>
            <a:r>
              <a:rPr lang="en-GB" sz="2000" dirty="0" smtClean="0"/>
              <a:t>Prepare a new stem-and-leaf display </a:t>
            </a:r>
          </a:p>
          <a:p>
            <a:pPr eaLnBrk="1" hangingPunct="1">
              <a:buFont typeface="Wingdings" charset="2"/>
              <a:buChar char=" "/>
            </a:pPr>
            <a:r>
              <a:rPr lang="en-GB" sz="2000" dirty="0" smtClean="0"/>
              <a:t>by grouping the stems.</a:t>
            </a:r>
          </a:p>
        </p:txBody>
      </p:sp>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9722" y="1532898"/>
            <a:ext cx="2947078" cy="387730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304800"/>
            <a:ext cx="8229600" cy="1139825"/>
          </a:xfrm>
        </p:spPr>
        <p:txBody>
          <a:bodyPr/>
          <a:lstStyle/>
          <a:p>
            <a:pPr eaLnBrk="1" hangingPunct="1"/>
            <a:r>
              <a:rPr lang="en-GB" sz="2800" smtClean="0"/>
              <a:t>CUMULATIVE FREQUENCY DISTRIBUTIONS </a:t>
            </a:r>
          </a:p>
        </p:txBody>
      </p:sp>
      <p:sp>
        <p:nvSpPr>
          <p:cNvPr id="60419" name="Rectangle 3"/>
          <p:cNvSpPr>
            <a:spLocks noGrp="1" noChangeArrowheads="1"/>
          </p:cNvSpPr>
          <p:nvPr>
            <p:ph type="body" idx="1"/>
          </p:nvPr>
        </p:nvSpPr>
        <p:spPr>
          <a:xfrm>
            <a:off x="76200" y="1524000"/>
            <a:ext cx="8704263" cy="1411287"/>
          </a:xfrm>
        </p:spPr>
        <p:txBody>
          <a:bodyPr/>
          <a:lstStyle/>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A </a:t>
            </a:r>
            <a:r>
              <a:rPr lang="en-GB" sz="2000" b="1" i="1" u="sng" dirty="0" smtClean="0">
                <a:solidFill>
                  <a:schemeClr val="hlink"/>
                </a:solidFill>
              </a:rPr>
              <a:t>cumulative frequency</a:t>
            </a:r>
            <a:r>
              <a:rPr lang="en-GB" sz="2000" dirty="0" smtClean="0"/>
              <a:t> distribution gives the total number of values that fall below the upper boundary of each class.</a:t>
            </a:r>
          </a:p>
        </p:txBody>
      </p:sp>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466" r="2466"/>
          <a:stretch/>
        </p:blipFill>
        <p:spPr>
          <a:xfrm>
            <a:off x="0" y="685800"/>
            <a:ext cx="9144000" cy="69467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GB" sz="2800" dirty="0" smtClean="0"/>
              <a:t>Example 2-10: Solution</a:t>
            </a:r>
            <a:br>
              <a:rPr lang="en-GB" sz="2800" dirty="0" smtClean="0"/>
            </a:br>
            <a:r>
              <a:rPr lang="en-GB" sz="2800" dirty="0" smtClean="0"/>
              <a:t>Figure 2.17 Grouped stem-and-leaf display</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1100" y="1981200"/>
            <a:ext cx="6801800" cy="1619476"/>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GB" sz="2800" dirty="0" smtClean="0"/>
              <a:t>Example 2-11</a:t>
            </a:r>
          </a:p>
        </p:txBody>
      </p:sp>
      <p:sp>
        <p:nvSpPr>
          <p:cNvPr id="76803" name="Rectangle 3"/>
          <p:cNvSpPr>
            <a:spLocks noGrp="1" noChangeArrowheads="1"/>
          </p:cNvSpPr>
          <p:nvPr>
            <p:ph type="body" idx="1"/>
          </p:nvPr>
        </p:nvSpPr>
        <p:spPr>
          <a:xfrm>
            <a:off x="228600" y="1524000"/>
            <a:ext cx="8077200" cy="2209800"/>
          </a:xfrm>
        </p:spPr>
        <p:txBody>
          <a:bodyPr/>
          <a:lstStyle/>
          <a:p>
            <a:pPr eaLnBrk="1" hangingPunct="1">
              <a:buFont typeface="Wingdings" charset="2"/>
              <a:buChar char=" "/>
            </a:pPr>
            <a:r>
              <a:rPr lang="en-GB" sz="2000" dirty="0" smtClean="0"/>
              <a:t>Consider the following stem-and-leaf display, which has only two stems. Using the split stem procedure, rewrite the stem-and-leaf display.</a:t>
            </a:r>
          </a:p>
        </p:txBody>
      </p:sp>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810" y="2766920"/>
            <a:ext cx="7192379" cy="1324160"/>
          </a:xfrm>
          <a:prstGeom prst="rect">
            <a:avLst/>
          </a:prstGeom>
        </p:spPr>
      </p:pic>
    </p:spTree>
    <p:extLst>
      <p:ext uri="{BB962C8B-B14F-4D97-AF65-F5344CB8AC3E}">
        <p14:creationId xmlns:p14="http://schemas.microsoft.com/office/powerpoint/2010/main" val="2860903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GB" sz="2800" dirty="0" smtClean="0"/>
              <a:t>Example 2-11: Solution</a:t>
            </a:r>
            <a:br>
              <a:rPr lang="en-GB" sz="2800" dirty="0" smtClean="0"/>
            </a:br>
            <a:r>
              <a:rPr lang="en-GB" sz="2800" dirty="0" smtClean="0"/>
              <a:t>Figure 2.18 &amp; 2.19 Split stem-and-leaf display</a:t>
            </a:r>
          </a:p>
        </p:txBody>
      </p:sp>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524000"/>
            <a:ext cx="3962400" cy="142513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3056898"/>
            <a:ext cx="2861390" cy="3429300"/>
          </a:xfrm>
          <a:prstGeom prst="rect">
            <a:avLst/>
          </a:prstGeom>
        </p:spPr>
      </p:pic>
    </p:spTree>
    <p:extLst>
      <p:ext uri="{BB962C8B-B14F-4D97-AF65-F5344CB8AC3E}">
        <p14:creationId xmlns:p14="http://schemas.microsoft.com/office/powerpoint/2010/main" val="40144727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GB" sz="3200" smtClean="0"/>
              <a:t>DOTPLOTS</a:t>
            </a:r>
          </a:p>
        </p:txBody>
      </p:sp>
      <p:sp>
        <p:nvSpPr>
          <p:cNvPr id="78851" name="Rectangle 3"/>
          <p:cNvSpPr>
            <a:spLocks noGrp="1" noChangeArrowheads="1"/>
          </p:cNvSpPr>
          <p:nvPr>
            <p:ph type="body" idx="1"/>
          </p:nvPr>
        </p:nvSpPr>
        <p:spPr/>
        <p:txBody>
          <a:bodyPr/>
          <a:lstStyle/>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Values that are very small or very large relative to the majority of the values in a data set are called </a:t>
            </a:r>
            <a:r>
              <a:rPr lang="en-GB" sz="2000" b="1" i="1" u="sng" dirty="0" smtClean="0">
                <a:solidFill>
                  <a:schemeClr val="hlink"/>
                </a:solidFill>
              </a:rPr>
              <a:t>outliers or extreme values</a:t>
            </a:r>
            <a:r>
              <a:rPr lang="en-GB" sz="2000" dirty="0" smtClean="0"/>
              <a:t>.</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466" r="2466"/>
          <a:stretch/>
        </p:blipFill>
        <p:spPr>
          <a:xfrm>
            <a:off x="0" y="685800"/>
            <a:ext cx="9144000" cy="611614"/>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GB" sz="2800" dirty="0" smtClean="0"/>
              <a:t>Example 2-12</a:t>
            </a:r>
          </a:p>
        </p:txBody>
      </p:sp>
      <p:sp>
        <p:nvSpPr>
          <p:cNvPr id="79875" name="Rectangle 3"/>
          <p:cNvSpPr>
            <a:spLocks noGrp="1" noChangeArrowheads="1"/>
          </p:cNvSpPr>
          <p:nvPr>
            <p:ph type="body" idx="1"/>
          </p:nvPr>
        </p:nvSpPr>
        <p:spPr>
          <a:xfrm>
            <a:off x="457200" y="1600200"/>
            <a:ext cx="8486775" cy="4114800"/>
          </a:xfrm>
        </p:spPr>
        <p:txBody>
          <a:bodyPr/>
          <a:lstStyle/>
          <a:p>
            <a:pPr eaLnBrk="1" hangingPunct="1">
              <a:buFont typeface="Wingdings" charset="2"/>
              <a:buChar char=" "/>
            </a:pPr>
            <a:r>
              <a:rPr lang="en-GB" sz="2000" dirty="0" smtClean="0"/>
              <a:t>Table 2.16 lists the number of minutes for which each player of the Boston Bruins hockey team was penalized during the 2011 Stanley Cup championship playoffs. Create a </a:t>
            </a:r>
            <a:r>
              <a:rPr lang="en-GB" sz="2000" dirty="0" err="1" smtClean="0"/>
              <a:t>dotplot</a:t>
            </a:r>
            <a:r>
              <a:rPr lang="en-GB" sz="2000" dirty="0" smtClean="0"/>
              <a:t> for these data.</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GB" sz="2400" dirty="0" smtClean="0"/>
              <a:t>Table 2.16 Number of Penalty Minutes for Players of the Boston Bruins Hockey Team During the 2011 Stanley Cup Playoffs</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710729"/>
            <a:ext cx="8686800" cy="4232871"/>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GB" sz="2800" dirty="0" smtClean="0"/>
              <a:t>Example 2-12: Solution</a:t>
            </a:r>
          </a:p>
        </p:txBody>
      </p:sp>
      <p:sp>
        <p:nvSpPr>
          <p:cNvPr id="81923" name="Rectangle 3"/>
          <p:cNvSpPr>
            <a:spLocks noGrp="1" noChangeArrowheads="1"/>
          </p:cNvSpPr>
          <p:nvPr>
            <p:ph type="body" idx="1"/>
          </p:nvPr>
        </p:nvSpPr>
        <p:spPr>
          <a:xfrm>
            <a:off x="323850" y="1600200"/>
            <a:ext cx="8631238" cy="4435475"/>
          </a:xfrm>
        </p:spPr>
        <p:txBody>
          <a:bodyPr/>
          <a:lstStyle/>
          <a:p>
            <a:pPr eaLnBrk="1" hangingPunct="1">
              <a:buFont typeface="Wingdings" charset="2"/>
              <a:buChar char=" "/>
            </a:pPr>
            <a:r>
              <a:rPr lang="en-GB" sz="2000" dirty="0" smtClean="0"/>
              <a:t>Step1. Draw a horizontal line with numbers that cover the given data as shown in Figure 2.20</a:t>
            </a:r>
          </a:p>
          <a:p>
            <a:pPr eaLnBrk="1" hangingPunct="1">
              <a:buFont typeface="Wingdings" charset="2"/>
              <a:buChar char=" "/>
            </a:pPr>
            <a:endParaRPr lang="en-GB" sz="2000" dirty="0" smtClean="0"/>
          </a:p>
          <a:p>
            <a:pPr eaLnBrk="1" hangingPunct="1">
              <a:buFont typeface="Wingdings" charset="2"/>
              <a:buChar char=" "/>
            </a:pPr>
            <a:endParaRPr lang="en-GB" sz="2000" dirty="0" smtClean="0"/>
          </a:p>
          <a:p>
            <a:pPr eaLnBrk="1" hangingPunct="1">
              <a:buFont typeface="Wingdings" charset="2"/>
              <a:buChar char=" "/>
            </a:pPr>
            <a:endParaRPr lang="en-GB" sz="2000" dirty="0" smtClean="0"/>
          </a:p>
          <a:p>
            <a:pPr eaLnBrk="1" hangingPunct="1">
              <a:buFont typeface="Wingdings" charset="2"/>
              <a:buChar char=" "/>
            </a:pPr>
            <a:r>
              <a:rPr lang="en-GB" sz="2000" dirty="0" smtClean="0"/>
              <a:t>Step 2. Place a dot above the value on the numbers line that represents each number of penalty minutes listed in the table.  After all the dots are placed, Figure 2.21 gives the complete </a:t>
            </a:r>
            <a:r>
              <a:rPr lang="en-GB" sz="2000" dirty="0" err="1" smtClean="0"/>
              <a:t>dotplot</a:t>
            </a:r>
            <a:r>
              <a:rPr lang="en-GB" sz="2000" dirty="0" smtClean="0"/>
              <a:t>.</a:t>
            </a:r>
          </a:p>
          <a:p>
            <a:pPr eaLnBrk="1" hangingPunct="1">
              <a:buFont typeface="Wingdings" charset="2"/>
              <a:buChar char=" "/>
            </a:pPr>
            <a:endParaRPr lang="en-GB" dirty="0" smtClean="0"/>
          </a:p>
        </p:txBody>
      </p:sp>
      <p:sp>
        <p:nvSpPr>
          <p:cNvPr id="8"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50" y="2362200"/>
            <a:ext cx="8820150" cy="71355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684548"/>
            <a:ext cx="8534400" cy="1388475"/>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GB" sz="2800" dirty="0" smtClean="0"/>
              <a:t>Example 2-12: Solution</a:t>
            </a:r>
          </a:p>
        </p:txBody>
      </p:sp>
      <p:sp>
        <p:nvSpPr>
          <p:cNvPr id="81923" name="Rectangle 3"/>
          <p:cNvSpPr>
            <a:spLocks noGrp="1" noChangeArrowheads="1"/>
          </p:cNvSpPr>
          <p:nvPr>
            <p:ph type="body" idx="1"/>
          </p:nvPr>
        </p:nvSpPr>
        <p:spPr>
          <a:xfrm>
            <a:off x="323850" y="1600200"/>
            <a:ext cx="8631238" cy="4435475"/>
          </a:xfrm>
        </p:spPr>
        <p:txBody>
          <a:bodyPr/>
          <a:lstStyle/>
          <a:p>
            <a:pPr eaLnBrk="1" hangingPunct="1">
              <a:buFont typeface="Wingdings" charset="2"/>
              <a:buChar char=" "/>
            </a:pPr>
            <a:r>
              <a:rPr lang="en-GB" sz="2000" dirty="0" smtClean="0"/>
              <a:t>As we examine the </a:t>
            </a:r>
            <a:r>
              <a:rPr lang="en-GB" sz="2000" dirty="0" err="1" smtClean="0"/>
              <a:t>dotplot</a:t>
            </a:r>
            <a:r>
              <a:rPr lang="en-GB" sz="2000" dirty="0" smtClean="0"/>
              <a:t> of Figure 2.21, we notice that there are two clusters (groups) of data. Sixty </a:t>
            </a:r>
            <a:r>
              <a:rPr lang="en-GB" sz="2000" dirty="0" err="1" smtClean="0"/>
              <a:t>percent</a:t>
            </a:r>
            <a:r>
              <a:rPr lang="en-GB" sz="2000" dirty="0" smtClean="0"/>
              <a:t> of the players had 17 or fewer penalty minutes during the playoffs, while the other 40% had 24 or more penalty minutes.</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32346141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GB" sz="2800" dirty="0" smtClean="0"/>
              <a:t>Example 2-13</a:t>
            </a:r>
          </a:p>
        </p:txBody>
      </p:sp>
      <p:sp>
        <p:nvSpPr>
          <p:cNvPr id="82947" name="Rectangle 3"/>
          <p:cNvSpPr>
            <a:spLocks noGrp="1" noChangeArrowheads="1"/>
          </p:cNvSpPr>
          <p:nvPr>
            <p:ph type="body" idx="1"/>
          </p:nvPr>
        </p:nvSpPr>
        <p:spPr>
          <a:xfrm>
            <a:off x="457200" y="1600200"/>
            <a:ext cx="8486775" cy="4114800"/>
          </a:xfrm>
        </p:spPr>
        <p:txBody>
          <a:bodyPr/>
          <a:lstStyle/>
          <a:p>
            <a:pPr eaLnBrk="1" hangingPunct="1">
              <a:buFont typeface="Wingdings" charset="2"/>
              <a:buChar char=" "/>
            </a:pPr>
            <a:r>
              <a:rPr lang="en-GB" sz="2000" dirty="0" smtClean="0"/>
              <a:t>Refer to Table 2.16 in Example 2-12, which lists the number of minutes for which each player of the 2011 Stanley Cup champion Boston Bruins hockey team was penalized during the playoffs. Table 2.17 provides the same information for the Vancouver Canucks, who lost in the finals to the Bruins in the 2011 Stanley Cup playoffs. Make </a:t>
            </a:r>
            <a:r>
              <a:rPr lang="en-GB" sz="2000" dirty="0" err="1" smtClean="0"/>
              <a:t>dotplots</a:t>
            </a:r>
            <a:r>
              <a:rPr lang="en-GB" sz="2000" dirty="0" smtClean="0"/>
              <a:t> for both sets of data and compare them.</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277813"/>
            <a:ext cx="8362950" cy="1139825"/>
          </a:xfrm>
        </p:spPr>
        <p:txBody>
          <a:bodyPr/>
          <a:lstStyle/>
          <a:p>
            <a:pPr eaLnBrk="1" hangingPunct="1"/>
            <a:r>
              <a:rPr lang="en-GB" sz="2400" dirty="0" smtClean="0"/>
              <a:t>Table 2.17 Number of Penalty Minutes for Players of the Vancouver Canucks Hockey Team During the 2011 Stanley Cup Playoffs</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488472"/>
            <a:ext cx="7844454" cy="478960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GB" sz="2800" dirty="0" smtClean="0"/>
              <a:t>Example 2-7</a:t>
            </a:r>
          </a:p>
        </p:txBody>
      </p:sp>
      <p:sp>
        <p:nvSpPr>
          <p:cNvPr id="61443" name="Rectangle 3"/>
          <p:cNvSpPr>
            <a:spLocks noGrp="1" noChangeArrowheads="1"/>
          </p:cNvSpPr>
          <p:nvPr>
            <p:ph type="body" idx="1"/>
          </p:nvPr>
        </p:nvSpPr>
        <p:spPr>
          <a:xfrm>
            <a:off x="119062" y="1524000"/>
            <a:ext cx="8567738" cy="1295400"/>
          </a:xfrm>
        </p:spPr>
        <p:txBody>
          <a:bodyPr/>
          <a:lstStyle/>
          <a:p>
            <a:pPr eaLnBrk="1" hangingPunct="1">
              <a:buFont typeface="Wingdings" charset="2"/>
              <a:buChar char=" "/>
            </a:pPr>
            <a:r>
              <a:rPr lang="en-GB" sz="2000" dirty="0" smtClean="0"/>
              <a:t>Using the frequency distribution of Table 2.9, reproduced here, prepare a cumulative frequency distribution for the number of iPods sold by that company.</a:t>
            </a:r>
          </a:p>
        </p:txBody>
      </p:sp>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8628" y="2657048"/>
            <a:ext cx="3886743" cy="3057952"/>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GB" sz="2400" dirty="0" smtClean="0"/>
              <a:t>Example 2-13: Solution</a:t>
            </a:r>
            <a:br>
              <a:rPr lang="en-GB" sz="2400" dirty="0" smtClean="0"/>
            </a:br>
            <a:r>
              <a:rPr lang="en-GB" sz="2400" dirty="0" smtClean="0"/>
              <a:t>Figure 2.22 Stacked </a:t>
            </a:r>
            <a:r>
              <a:rPr lang="en-GB" sz="2400" dirty="0" err="1" smtClean="0"/>
              <a:t>dotplot</a:t>
            </a:r>
            <a:r>
              <a:rPr lang="en-GB" sz="2400" dirty="0" smtClean="0"/>
              <a:t> of penalty minutes for the Boston Bruins and the Vancouver Canucks </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752600"/>
            <a:ext cx="8763000" cy="398703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GB" sz="2800" dirty="0" smtClean="0"/>
              <a:t>Example 2-7: Solution</a:t>
            </a:r>
            <a:br>
              <a:rPr lang="en-GB" sz="2800" dirty="0" smtClean="0"/>
            </a:br>
            <a:r>
              <a:rPr lang="en-GB" sz="2800" dirty="0" smtClean="0"/>
              <a:t>Table 2.14 Cumulative Frequency Distribution of iPods Sold</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905000"/>
            <a:ext cx="8610600" cy="260061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GB" sz="2800" dirty="0" smtClean="0"/>
              <a:t>CUMULATIVE FREQUENCY DISTRIBUTIONS</a:t>
            </a:r>
          </a:p>
        </p:txBody>
      </p:sp>
      <p:sp>
        <p:nvSpPr>
          <p:cNvPr id="7172" name="Rectangle 3"/>
          <p:cNvSpPr>
            <a:spLocks noGrp="1" noChangeArrowheads="1"/>
          </p:cNvSpPr>
          <p:nvPr>
            <p:ph type="body" idx="1"/>
          </p:nvPr>
        </p:nvSpPr>
        <p:spPr>
          <a:xfrm>
            <a:off x="131762" y="1524000"/>
            <a:ext cx="8631238" cy="762000"/>
          </a:xfrm>
        </p:spPr>
        <p:txBody>
          <a:bodyPr/>
          <a:lstStyle/>
          <a:p>
            <a:pPr eaLnBrk="1" hangingPunct="1">
              <a:buFont typeface="Wingdings" charset="2"/>
              <a:buChar char=" "/>
            </a:pPr>
            <a:r>
              <a:rPr lang="en-GB" sz="2000" dirty="0" smtClean="0">
                <a:solidFill>
                  <a:schemeClr val="hlink"/>
                </a:solidFill>
              </a:rPr>
              <a:t>Calculating Cumulative Relative Frequency and Cumulative Percentage</a:t>
            </a:r>
          </a:p>
        </p:txBody>
      </p:sp>
      <p:graphicFrame>
        <p:nvGraphicFramePr>
          <p:cNvPr id="7170" name="Object 2"/>
          <p:cNvGraphicFramePr>
            <a:graphicFrameLocks noChangeAspect="1"/>
          </p:cNvGraphicFramePr>
          <p:nvPr>
            <p:extLst>
              <p:ext uri="{D42A27DB-BD31-4B8C-83A1-F6EECF244321}">
                <p14:modId xmlns:p14="http://schemas.microsoft.com/office/powerpoint/2010/main" val="532800072"/>
              </p:ext>
            </p:extLst>
          </p:nvPr>
        </p:nvGraphicFramePr>
        <p:xfrm>
          <a:off x="838200" y="2362200"/>
          <a:ext cx="7010400" cy="1482741"/>
        </p:xfrm>
        <a:graphic>
          <a:graphicData uri="http://schemas.openxmlformats.org/presentationml/2006/ole">
            <mc:AlternateContent xmlns:mc="http://schemas.openxmlformats.org/markup-compatibility/2006">
              <mc:Choice xmlns:v="urn:schemas-microsoft-com:vml" Requires="v">
                <p:oleObj spid="_x0000_s54276" name="Equation" r:id="rId3" imgW="4025900" imgH="850900" progId="">
                  <p:embed/>
                </p:oleObj>
              </mc:Choice>
              <mc:Fallback>
                <p:oleObj name="Equation" r:id="rId3" imgW="4025900" imgH="8509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362200"/>
                        <a:ext cx="7010400" cy="14827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GB" sz="2800" dirty="0" smtClean="0"/>
              <a:t>Table 2.15 Cumulative Relative Frequency and Cumulative Percentage Distributions for iPods Sold</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850" y="1580583"/>
            <a:ext cx="8592750" cy="405821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GB" sz="2800" dirty="0" smtClean="0"/>
              <a:t>CUMULATIVE FREQUENCY DISTRIBUTIONS</a:t>
            </a:r>
          </a:p>
        </p:txBody>
      </p:sp>
      <p:sp>
        <p:nvSpPr>
          <p:cNvPr id="64515" name="Rectangle 3"/>
          <p:cNvSpPr>
            <a:spLocks noGrp="1" noChangeArrowheads="1"/>
          </p:cNvSpPr>
          <p:nvPr>
            <p:ph type="body" idx="1"/>
          </p:nvPr>
        </p:nvSpPr>
        <p:spPr>
          <a:xfrm>
            <a:off x="152400" y="1524000"/>
            <a:ext cx="8631238" cy="1828800"/>
          </a:xfrm>
        </p:spPr>
        <p:txBody>
          <a:bodyPr/>
          <a:lstStyle/>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An </a:t>
            </a:r>
            <a:r>
              <a:rPr lang="en-GB" sz="2000" b="1" i="1" u="sng" dirty="0" err="1" smtClean="0">
                <a:solidFill>
                  <a:schemeClr val="hlink"/>
                </a:solidFill>
              </a:rPr>
              <a:t>ogive</a:t>
            </a:r>
            <a:r>
              <a:rPr lang="en-GB" sz="2000" dirty="0" smtClean="0"/>
              <a:t> is a curve drawn for the cumulative frequency distribution by joining with straight lines the dots marked above the upper boundaries of classes at heights equal to the cumulative frequencies of respective classes.</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GB" sz="2800" dirty="0" smtClean="0"/>
              <a:t>Figure 2.12 </a:t>
            </a:r>
            <a:r>
              <a:rPr lang="en-GB" sz="2800" dirty="0" err="1" smtClean="0"/>
              <a:t>Ogive</a:t>
            </a:r>
            <a:r>
              <a:rPr lang="en-GB" sz="2800" dirty="0" smtClean="0"/>
              <a:t> for the cumulative frequency    distribution of Table 2.14.</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0752" y="1777085"/>
            <a:ext cx="5158248" cy="424271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GB" sz="3200" smtClean="0"/>
              <a:t>STEM-AND-LEAF DISPLAYS</a:t>
            </a:r>
          </a:p>
        </p:txBody>
      </p:sp>
      <p:sp>
        <p:nvSpPr>
          <p:cNvPr id="66563" name="Rectangle 3"/>
          <p:cNvSpPr>
            <a:spLocks noGrp="1" noChangeArrowheads="1"/>
          </p:cNvSpPr>
          <p:nvPr>
            <p:ph type="body" idx="1"/>
          </p:nvPr>
        </p:nvSpPr>
        <p:spPr>
          <a:xfrm>
            <a:off x="152400" y="1524000"/>
            <a:ext cx="8559800" cy="1524000"/>
          </a:xfrm>
        </p:spPr>
        <p:txBody>
          <a:bodyPr/>
          <a:lstStyle/>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In a </a:t>
            </a:r>
            <a:r>
              <a:rPr lang="en-GB" sz="2000" b="1" i="1" u="sng" dirty="0" smtClean="0">
                <a:solidFill>
                  <a:schemeClr val="hlink"/>
                </a:solidFill>
              </a:rPr>
              <a:t>stem-and-leaf display</a:t>
            </a:r>
            <a:r>
              <a:rPr lang="en-GB" sz="2000" dirty="0" smtClean="0"/>
              <a:t> of quantitative data, each value is divided into two portions – a stem and a leaf. The leaves for each stem are shown separately in a display.</a:t>
            </a:r>
          </a:p>
        </p:txBody>
      </p:sp>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603" r="2603"/>
          <a:stretch/>
        </p:blipFill>
        <p:spPr>
          <a:xfrm>
            <a:off x="0" y="685800"/>
            <a:ext cx="9144000" cy="68013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1479</Words>
  <Application>Microsoft Office PowerPoint</Application>
  <PresentationFormat>On-screen Show (4:3)</PresentationFormat>
  <Paragraphs>167</Paragraphs>
  <Slides>30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Level</vt:lpstr>
      <vt:lpstr>Equation</vt:lpstr>
      <vt:lpstr>CHAPTER 2 (PART B)</vt:lpstr>
      <vt:lpstr>CUMULATIVE FREQUENCY DISTRIBUTIONS </vt:lpstr>
      <vt:lpstr>Example 2-7</vt:lpstr>
      <vt:lpstr>Example 2-7: Solution Table 2.14 Cumulative Frequency Distribution of iPods Sold</vt:lpstr>
      <vt:lpstr>CUMULATIVE FREQUENCY DISTRIBUTIONS</vt:lpstr>
      <vt:lpstr>Table 2.15 Cumulative Relative Frequency and Cumulative Percentage Distributions for iPods Sold</vt:lpstr>
      <vt:lpstr>CUMULATIVE FREQUENCY DISTRIBUTIONS</vt:lpstr>
      <vt:lpstr>Figure 2.12 Ogive for the cumulative frequency    distribution of Table 2.14.</vt:lpstr>
      <vt:lpstr>STEM-AND-LEAF DISPLAYS</vt:lpstr>
      <vt:lpstr>Example 2-8</vt:lpstr>
      <vt:lpstr>Example 2-8: Solution</vt:lpstr>
      <vt:lpstr>Figure 2.13 Stem-and-leaf display.</vt:lpstr>
      <vt:lpstr>Example 2-8: Solution</vt:lpstr>
      <vt:lpstr>Figure 2.14 Stem-and-leaf display of test scores.</vt:lpstr>
      <vt:lpstr>Example 2-8: Solution</vt:lpstr>
      <vt:lpstr>Figure 2.15 Ranked stem-and-leaf display of test scores.</vt:lpstr>
      <vt:lpstr>Example 2-9</vt:lpstr>
      <vt:lpstr>Example 2-9: Solution Figure 2.16 Stem-and-leaf display of rents</vt:lpstr>
      <vt:lpstr>Example 2-10</vt:lpstr>
      <vt:lpstr>Example 2-10: Solution Figure 2.17 Grouped stem-and-leaf display</vt:lpstr>
      <vt:lpstr>Example 2-11</vt:lpstr>
      <vt:lpstr>Example 2-11: Solution Figure 2.18 &amp; 2.19 Split stem-and-leaf display</vt:lpstr>
      <vt:lpstr>DOTPLOTS</vt:lpstr>
      <vt:lpstr>Example 2-12</vt:lpstr>
      <vt:lpstr>Table 2.16 Number of Penalty Minutes for Players of the Boston Bruins Hockey Team During the 2011 Stanley Cup Playoffs</vt:lpstr>
      <vt:lpstr>Example 2-12: Solution</vt:lpstr>
      <vt:lpstr>Example 2-12: Solution</vt:lpstr>
      <vt:lpstr>Example 2-13</vt:lpstr>
      <vt:lpstr>Table 2.17 Number of Penalty Minutes for Players of the Vancouver Canucks Hockey Team During the 2011 Stanley Cup Playoffs</vt:lpstr>
      <vt:lpstr>Example 2-13: Solution Figure 2.22 Stacked dotplot of penalty minutes for the Boston Bruins and the Vancouver Canucks </vt:lpstr>
    </vt:vector>
  </TitlesOfParts>
  <Company>Cal Poly Pomona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hoonkim</dc:creator>
  <cp:lastModifiedBy>Hp</cp:lastModifiedBy>
  <cp:revision>59</cp:revision>
  <dcterms:created xsi:type="dcterms:W3CDTF">2010-03-03T15:24:33Z</dcterms:created>
  <dcterms:modified xsi:type="dcterms:W3CDTF">2017-02-04T06:16:16Z</dcterms:modified>
</cp:coreProperties>
</file>