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28"/>
  </p:notesMasterIdLst>
  <p:sldIdLst>
    <p:sldId id="257" r:id="rId2"/>
    <p:sldId id="258" r:id="rId3"/>
    <p:sldId id="260" r:id="rId4"/>
    <p:sldId id="261" r:id="rId5"/>
    <p:sldId id="262" r:id="rId6"/>
    <p:sldId id="263" r:id="rId7"/>
    <p:sldId id="264" r:id="rId8"/>
    <p:sldId id="265" r:id="rId9"/>
    <p:sldId id="271" r:id="rId10"/>
    <p:sldId id="274" r:id="rId11"/>
    <p:sldId id="275" r:id="rId12"/>
    <p:sldId id="277" r:id="rId13"/>
    <p:sldId id="278" r:id="rId14"/>
    <p:sldId id="279" r:id="rId15"/>
    <p:sldId id="385" r:id="rId16"/>
    <p:sldId id="282" r:id="rId17"/>
    <p:sldId id="283" r:id="rId18"/>
    <p:sldId id="284" r:id="rId19"/>
    <p:sldId id="285" r:id="rId20"/>
    <p:sldId id="286" r:id="rId21"/>
    <p:sldId id="287" r:id="rId22"/>
    <p:sldId id="288" r:id="rId23"/>
    <p:sldId id="289" r:id="rId24"/>
    <p:sldId id="290" r:id="rId25"/>
    <p:sldId id="291" r:id="rId26"/>
    <p:sldId id="292"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25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2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44805E5-AB3C-461E-8D96-CB8AE3B4E70C}" type="slidenum">
              <a:rPr lang="en-US"/>
              <a:pPr/>
              <a:t>‹#›</a:t>
            </a:fld>
            <a:endParaRPr lang="en-US"/>
          </a:p>
        </p:txBody>
      </p:sp>
    </p:spTree>
    <p:extLst>
      <p:ext uri="{BB962C8B-B14F-4D97-AF65-F5344CB8AC3E}">
        <p14:creationId xmlns="" xmlns:p14="http://schemas.microsoft.com/office/powerpoint/2010/main" val="35194501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027DF748-FF28-463F-A806-32D3306B1989}" type="slidenum">
              <a:rPr lang="en-US"/>
              <a:pPr eaLnBrk="1" hangingPunct="1"/>
              <a:t>1</a:t>
            </a:fld>
            <a:endParaRPr lang="en-US"/>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FA6E9D92-7F20-4BCA-B971-69B53A0F56C4}" type="slidenum">
              <a:rPr lang="en-US"/>
              <a:pPr eaLnBrk="1" hangingPunct="1"/>
              <a:t>10</a:t>
            </a:fld>
            <a:endParaRPr lang="en-US"/>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70B88F02-BC06-4FE9-B4E6-852FEF2C6166}" type="slidenum">
              <a:rPr lang="en-US"/>
              <a:pPr eaLnBrk="1" hangingPunct="1"/>
              <a:t>11</a:t>
            </a:fld>
            <a:endParaRPr lang="en-US"/>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DD312AA6-77EB-4569-9D13-B69F4B6136BD}" type="slidenum">
              <a:rPr lang="en-US"/>
              <a:pPr eaLnBrk="1" hangingPunct="1"/>
              <a:t>12</a:t>
            </a:fld>
            <a:endParaRPr lang="en-US"/>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A08448DD-1B75-4B3C-B112-C75C14E4AB7A}" type="slidenum">
              <a:rPr lang="en-US"/>
              <a:pPr eaLnBrk="1" hangingPunct="1"/>
              <a:t>13</a:t>
            </a:fld>
            <a:endParaRPr lang="en-US"/>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ADF9BC5D-1CB2-4D81-84CA-4DC45F7376E3}" type="slidenum">
              <a:rPr lang="en-US"/>
              <a:pPr eaLnBrk="1" hangingPunct="1"/>
              <a:t>14</a:t>
            </a:fld>
            <a:endParaRPr lang="en-US"/>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77BF5FC9-F348-4891-946F-1FF698BE2728}" type="slidenum">
              <a:rPr lang="en-US"/>
              <a:pPr eaLnBrk="1" hangingPunct="1"/>
              <a:t>15</a:t>
            </a:fld>
            <a:endParaRPr lang="en-US"/>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D008EF15-CB1C-4B03-9A1D-3DAB03C79DB6}" type="slidenum">
              <a:rPr lang="en-US"/>
              <a:pPr eaLnBrk="1" hangingPunct="1"/>
              <a:t>16</a:t>
            </a:fld>
            <a:endParaRPr lang="en-US"/>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4CCA4968-6C20-44EF-83D5-B4CB27C786E5}" type="slidenum">
              <a:rPr lang="en-US"/>
              <a:pPr eaLnBrk="1" hangingPunct="1"/>
              <a:t>17</a:t>
            </a:fld>
            <a:endParaRPr lang="en-US"/>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2F24CD72-BAF1-4931-B9BE-631E82F07B7C}" type="slidenum">
              <a:rPr lang="en-US"/>
              <a:pPr eaLnBrk="1" hangingPunct="1"/>
              <a:t>18</a:t>
            </a:fld>
            <a:endParaRPr lang="en-US"/>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73634FC5-A876-41B0-8C91-B8BC8D19077F}" type="slidenum">
              <a:rPr lang="en-US"/>
              <a:pPr eaLnBrk="1" hangingPunct="1"/>
              <a:t>19</a:t>
            </a:fld>
            <a:endParaRPr lang="en-US"/>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F8661CCD-C435-4ACE-BFAB-86EB0C733439}" type="slidenum">
              <a:rPr lang="en-US"/>
              <a:pPr eaLnBrk="1" hangingPunct="1"/>
              <a:t>2</a:t>
            </a:fld>
            <a:endParaRPr lang="en-US"/>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078C7AD1-E070-46BC-8EE2-C6A130565F5D}" type="slidenum">
              <a:rPr lang="en-US"/>
              <a:pPr eaLnBrk="1" hangingPunct="1"/>
              <a:t>20</a:t>
            </a:fld>
            <a:endParaRPr lang="en-US"/>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7974F0C4-DC9E-413C-B87D-1639EC2BE38D}" type="slidenum">
              <a:rPr lang="en-US"/>
              <a:pPr eaLnBrk="1" hangingPunct="1"/>
              <a:t>21</a:t>
            </a:fld>
            <a:endParaRPr lang="en-US"/>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984A7980-4E5F-4295-BA24-1567AA62D302}" type="slidenum">
              <a:rPr lang="en-US"/>
              <a:pPr eaLnBrk="1" hangingPunct="1"/>
              <a:t>22</a:t>
            </a:fld>
            <a:endParaRPr lang="en-US"/>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C7DCBBD9-CFB2-44FC-AAC0-22D4ED726015}" type="slidenum">
              <a:rPr lang="en-US"/>
              <a:pPr eaLnBrk="1" hangingPunct="1"/>
              <a:t>23</a:t>
            </a:fld>
            <a:endParaRPr lang="en-US"/>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6C4E5DCA-F0D4-4C13-93A6-03E6A141AE9E}" type="slidenum">
              <a:rPr lang="en-US"/>
              <a:pPr eaLnBrk="1" hangingPunct="1"/>
              <a:t>24</a:t>
            </a:fld>
            <a:endParaRPr lang="en-US"/>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5D5825B5-0281-4F62-857A-05A8B22D1A4A}" type="slidenum">
              <a:rPr lang="en-US"/>
              <a:pPr eaLnBrk="1" hangingPunct="1"/>
              <a:t>25</a:t>
            </a:fld>
            <a:endParaRPr lang="en-US"/>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7E68F4FB-8C5F-4113-B85C-5C5B79580234}" type="slidenum">
              <a:rPr lang="en-US"/>
              <a:pPr eaLnBrk="1" hangingPunct="1"/>
              <a:t>26</a:t>
            </a:fld>
            <a:endParaRPr lang="en-US"/>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C8E7D176-8AD5-4C46-904E-8F95E77CBF0C}" type="slidenum">
              <a:rPr lang="en-US"/>
              <a:pPr eaLnBrk="1" hangingPunct="1"/>
              <a:t>3</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0EDBEA77-9FCC-4FF9-8F11-AB59BAEEE899}" type="slidenum">
              <a:rPr lang="en-US"/>
              <a:pPr eaLnBrk="1" hangingPunct="1"/>
              <a:t>4</a:t>
            </a:fld>
            <a:endParaRPr lang="en-US"/>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DFE1418B-E32E-428A-A7E1-D532AAFDECB1}" type="slidenum">
              <a:rPr lang="en-US"/>
              <a:pPr eaLnBrk="1" hangingPunct="1"/>
              <a:t>5</a:t>
            </a:fld>
            <a:endParaRPr lang="en-US"/>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B0B4ED42-B9E6-41E5-887C-0875C663EA20}" type="slidenum">
              <a:rPr lang="en-US"/>
              <a:pPr eaLnBrk="1" hangingPunct="1"/>
              <a:t>6</a:t>
            </a:fld>
            <a:endParaRPr lang="en-US"/>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717EFC58-23C0-4B99-8A6C-A675FD0219F3}" type="slidenum">
              <a:rPr lang="en-US"/>
              <a:pPr eaLnBrk="1" hangingPunct="1"/>
              <a:t>7</a:t>
            </a:fld>
            <a:endParaRPr lang="en-US"/>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ABBE1BD-6D84-4D7C-A8B4-F2BAC39590DF}" type="slidenum">
              <a:rPr lang="en-US"/>
              <a:pPr eaLnBrk="1" hangingPunct="1"/>
              <a:t>8</a:t>
            </a:fld>
            <a:endParaRPr lang="en-US"/>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2ECEF586-349B-4942-8C86-F233BB193F4A}" type="slidenum">
              <a:rPr lang="en-US"/>
              <a:pPr eaLnBrk="1" hangingPunct="1"/>
              <a:t>9</a:t>
            </a:fld>
            <a:endParaRPr lang="en-US"/>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endParaRPr lang="en-US"/>
            </a:p>
          </p:txBody>
        </p:sp>
      </p:grpSp>
      <p:sp>
        <p:nvSpPr>
          <p:cNvPr id="267266"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67267" name="Rectangle 3"/>
          <p:cNvSpPr>
            <a:spLocks noGrp="1" noChangeArrowheads="1"/>
          </p:cNvSpPr>
          <p:nvPr>
            <p:ph type="subTitle" idx="1"/>
          </p:nvPr>
        </p:nvSpPr>
        <p:spPr>
          <a:xfrm>
            <a:off x="1371600" y="3270250"/>
            <a:ext cx="6400800" cy="2209800"/>
          </a:xfrm>
        </p:spPr>
        <p:txBody>
          <a:bodyPr/>
          <a:lstStyle>
            <a:lvl1pPr marL="0" indent="0" algn="ctr">
              <a:buFont typeface="Wingdings"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endParaRPr lang="en-US"/>
          </a:p>
        </p:txBody>
      </p:sp>
      <p:sp>
        <p:nvSpPr>
          <p:cNvPr id="9" name="Rectangle 5"/>
          <p:cNvSpPr>
            <a:spLocks noGrp="1" noChangeArrowheads="1"/>
          </p:cNvSpPr>
          <p:nvPr>
            <p:ph type="ftr" sz="quarter" idx="11"/>
          </p:nvPr>
        </p:nvSpPr>
        <p:spPr/>
        <p:txBody>
          <a:bodyPr/>
          <a:lstStyle>
            <a:lvl1pPr>
              <a:defRPr/>
            </a:lvl1pPr>
          </a:lstStyle>
          <a:p>
            <a:endParaRPr lang="en-US"/>
          </a:p>
        </p:txBody>
      </p:sp>
      <p:sp>
        <p:nvSpPr>
          <p:cNvPr id="10" name="Rectangle 6"/>
          <p:cNvSpPr>
            <a:spLocks noGrp="1" noChangeArrowheads="1"/>
          </p:cNvSpPr>
          <p:nvPr>
            <p:ph type="sldNum" sz="quarter" idx="12"/>
          </p:nvPr>
        </p:nvSpPr>
        <p:spPr/>
        <p:txBody>
          <a:bodyPr/>
          <a:lstStyle>
            <a:lvl1pPr>
              <a:defRPr/>
            </a:lvl1pPr>
          </a:lstStyle>
          <a:p>
            <a:fld id="{DD08177F-295F-44D8-9F9C-011FA316E23A}" type="slidenum">
              <a:rPr lang="en-US"/>
              <a:pPr/>
              <a:t>‹#›</a:t>
            </a:fld>
            <a:endParaRPr lang="en-US"/>
          </a:p>
        </p:txBody>
      </p:sp>
    </p:spTree>
    <p:extLst>
      <p:ext uri="{BB962C8B-B14F-4D97-AF65-F5344CB8AC3E}">
        <p14:creationId xmlns="" xmlns:p14="http://schemas.microsoft.com/office/powerpoint/2010/main" val="890324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88F6B0A-75D4-4C27-BFA7-EF1D3A67B20F}" type="slidenum">
              <a:rPr lang="en-US"/>
              <a:pPr/>
              <a:t>‹#›</a:t>
            </a:fld>
            <a:endParaRPr lang="en-US"/>
          </a:p>
        </p:txBody>
      </p:sp>
    </p:spTree>
    <p:extLst>
      <p:ext uri="{BB962C8B-B14F-4D97-AF65-F5344CB8AC3E}">
        <p14:creationId xmlns="" xmlns:p14="http://schemas.microsoft.com/office/powerpoint/2010/main" val="149824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B522455-0D36-4313-B74D-B925E029BC35}" type="slidenum">
              <a:rPr lang="en-US"/>
              <a:pPr/>
              <a:t>‹#›</a:t>
            </a:fld>
            <a:endParaRPr lang="en-US"/>
          </a:p>
        </p:txBody>
      </p:sp>
    </p:spTree>
    <p:extLst>
      <p:ext uri="{BB962C8B-B14F-4D97-AF65-F5344CB8AC3E}">
        <p14:creationId xmlns="" xmlns:p14="http://schemas.microsoft.com/office/powerpoint/2010/main" val="466121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2E9903A-7396-4BA9-A992-4FA243493A79}" type="slidenum">
              <a:rPr lang="en-US"/>
              <a:pPr/>
              <a:t>‹#›</a:t>
            </a:fld>
            <a:endParaRPr lang="en-US"/>
          </a:p>
        </p:txBody>
      </p:sp>
    </p:spTree>
    <p:extLst>
      <p:ext uri="{BB962C8B-B14F-4D97-AF65-F5344CB8AC3E}">
        <p14:creationId xmlns="" xmlns:p14="http://schemas.microsoft.com/office/powerpoint/2010/main" val="249750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ln/>
        </p:spPr>
        <p:txBody>
          <a:bodyPr/>
          <a:lstStyle>
            <a:lvl1pPr>
              <a:defRPr/>
            </a:lvl1pPr>
          </a:lstStyle>
          <a:p>
            <a:fld id="{FD8E3CCA-D1BB-4E6A-B88C-4B663F563484}" type="slidenum">
              <a:rPr lang="en-US"/>
              <a:pPr/>
              <a:t>‹#›</a:t>
            </a:fld>
            <a:endParaRPr lang="en-US"/>
          </a:p>
        </p:txBody>
      </p:sp>
    </p:spTree>
    <p:extLst>
      <p:ext uri="{BB962C8B-B14F-4D97-AF65-F5344CB8AC3E}">
        <p14:creationId xmlns="" xmlns:p14="http://schemas.microsoft.com/office/powerpoint/2010/main" val="3253450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5962828-AAD6-4F77-9D5A-C68E68478F91}" type="slidenum">
              <a:rPr lang="en-US"/>
              <a:pPr/>
              <a:t>‹#›</a:t>
            </a:fld>
            <a:endParaRPr lang="en-US"/>
          </a:p>
        </p:txBody>
      </p:sp>
    </p:spTree>
    <p:extLst>
      <p:ext uri="{BB962C8B-B14F-4D97-AF65-F5344CB8AC3E}">
        <p14:creationId xmlns="" xmlns:p14="http://schemas.microsoft.com/office/powerpoint/2010/main" val="490382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D1BEC635-534A-4B14-B27A-481191C2E154}" type="slidenum">
              <a:rPr lang="en-US"/>
              <a:pPr/>
              <a:t>‹#›</a:t>
            </a:fld>
            <a:endParaRPr lang="en-US"/>
          </a:p>
        </p:txBody>
      </p:sp>
    </p:spTree>
    <p:extLst>
      <p:ext uri="{BB962C8B-B14F-4D97-AF65-F5344CB8AC3E}">
        <p14:creationId xmlns="" xmlns:p14="http://schemas.microsoft.com/office/powerpoint/2010/main" val="169084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4E52885-99F6-4760-8737-95E30DA654AE}" type="slidenum">
              <a:rPr lang="en-US"/>
              <a:pPr/>
              <a:t>‹#›</a:t>
            </a:fld>
            <a:endParaRPr lang="en-US"/>
          </a:p>
        </p:txBody>
      </p:sp>
    </p:spTree>
    <p:extLst>
      <p:ext uri="{BB962C8B-B14F-4D97-AF65-F5344CB8AC3E}">
        <p14:creationId xmlns="" xmlns:p14="http://schemas.microsoft.com/office/powerpoint/2010/main" val="31643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2CC575D-70C3-4582-88D0-0145D924EC5B}" type="slidenum">
              <a:rPr lang="en-US"/>
              <a:pPr/>
              <a:t>‹#›</a:t>
            </a:fld>
            <a:endParaRPr lang="en-US"/>
          </a:p>
        </p:txBody>
      </p:sp>
    </p:spTree>
    <p:extLst>
      <p:ext uri="{BB962C8B-B14F-4D97-AF65-F5344CB8AC3E}">
        <p14:creationId xmlns="" xmlns:p14="http://schemas.microsoft.com/office/powerpoint/2010/main" val="1037630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64B41BA-2984-4CC6-8488-72222EBD8AD2}" type="slidenum">
              <a:rPr lang="en-US"/>
              <a:pPr/>
              <a:t>‹#›</a:t>
            </a:fld>
            <a:endParaRPr lang="en-US"/>
          </a:p>
        </p:txBody>
      </p:sp>
    </p:spTree>
    <p:extLst>
      <p:ext uri="{BB962C8B-B14F-4D97-AF65-F5344CB8AC3E}">
        <p14:creationId xmlns="" xmlns:p14="http://schemas.microsoft.com/office/powerpoint/2010/main" val="4043558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D89E26AA-C03E-45A3-87D8-E347E24C3645}" type="slidenum">
              <a:rPr lang="en-US"/>
              <a:pPr/>
              <a:t>‹#›</a:t>
            </a:fld>
            <a:endParaRPr lang="en-US"/>
          </a:p>
        </p:txBody>
      </p:sp>
    </p:spTree>
    <p:extLst>
      <p:ext uri="{BB962C8B-B14F-4D97-AF65-F5344CB8AC3E}">
        <p14:creationId xmlns="" xmlns:p14="http://schemas.microsoft.com/office/powerpoint/2010/main" val="3375615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40460F44-B3E8-4BA1-885D-5C891AF0E060}" type="slidenum">
              <a:rPr lang="en-US"/>
              <a:pPr/>
              <a:t>‹#›</a:t>
            </a:fld>
            <a:endParaRPr lang="en-US"/>
          </a:p>
        </p:txBody>
      </p:sp>
    </p:spTree>
    <p:extLst>
      <p:ext uri="{BB962C8B-B14F-4D97-AF65-F5344CB8AC3E}">
        <p14:creationId xmlns="" xmlns:p14="http://schemas.microsoft.com/office/powerpoint/2010/main" val="51747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82E607DE-F3F2-423A-A282-04593272C6F9}" type="slidenum">
              <a:rPr lang="en-US"/>
              <a:pPr/>
              <a:t>‹#›</a:t>
            </a:fld>
            <a:endParaRPr lang="en-US"/>
          </a:p>
        </p:txBody>
      </p:sp>
    </p:spTree>
    <p:extLst>
      <p:ext uri="{BB962C8B-B14F-4D97-AF65-F5344CB8AC3E}">
        <p14:creationId xmlns="" xmlns:p14="http://schemas.microsoft.com/office/powerpoint/2010/main" val="2235777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DB055A6-A975-4C41-B840-7E3269CC59A2}" type="slidenum">
              <a:rPr lang="en-US"/>
              <a:pPr/>
              <a:t>‹#›</a:t>
            </a:fld>
            <a:endParaRPr lang="en-US"/>
          </a:p>
        </p:txBody>
      </p:sp>
    </p:spTree>
    <p:extLst>
      <p:ext uri="{BB962C8B-B14F-4D97-AF65-F5344CB8AC3E}">
        <p14:creationId xmlns="" xmlns:p14="http://schemas.microsoft.com/office/powerpoint/2010/main" val="256157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16B867D-5D29-47F4-A26C-1BF3BFBF8E81}" type="slidenum">
              <a:rPr lang="en-US"/>
              <a:pPr/>
              <a:t>‹#›</a:t>
            </a:fld>
            <a:endParaRPr lang="en-US"/>
          </a:p>
        </p:txBody>
      </p:sp>
    </p:spTree>
    <p:extLst>
      <p:ext uri="{BB962C8B-B14F-4D97-AF65-F5344CB8AC3E}">
        <p14:creationId xmlns="" xmlns:p14="http://schemas.microsoft.com/office/powerpoint/2010/main" val="573093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4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Verdana" charset="0"/>
              </a:defRPr>
            </a:lvl1pPr>
          </a:lstStyle>
          <a:p>
            <a:endParaRPr lang="en-US"/>
          </a:p>
        </p:txBody>
      </p:sp>
      <p:sp>
        <p:nvSpPr>
          <p:cNvPr id="2662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Verdana" charset="0"/>
              </a:defRPr>
            </a:lvl1pPr>
          </a:lstStyle>
          <a:p>
            <a:endParaRPr lang="en-US"/>
          </a:p>
        </p:txBody>
      </p:sp>
      <p:sp>
        <p:nvSpPr>
          <p:cNvPr id="26624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Verdana" charset="0"/>
              </a:defRPr>
            </a:lvl1pPr>
          </a:lstStyle>
          <a:p>
            <a:fld id="{B94A11D8-619D-4DBF-8526-9207226081E1}" type="slidenum">
              <a:rPr lang="en-US"/>
              <a:pPr/>
              <a:t>‹#›</a:t>
            </a:fld>
            <a:endParaRPr lang="en-US" dirty="0"/>
          </a:p>
        </p:txBody>
      </p:sp>
      <p:sp>
        <p:nvSpPr>
          <p:cNvPr id="266247"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endParaRPr lang="en-US" sz="2400">
              <a:latin typeface="Times New Roman" charset="0"/>
            </a:endParaRPr>
          </a:p>
        </p:txBody>
      </p:sp>
      <p:sp>
        <p:nvSpPr>
          <p:cNvPr id="266248"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ea typeface="+mn-ea"/>
            </a:endParaRPr>
          </a:p>
        </p:txBody>
      </p:sp>
      <p:sp>
        <p:nvSpPr>
          <p:cNvPr id="266249"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endParaRPr lang="en-US" sz="2400">
              <a:latin typeface="Times New Roman" charset="0"/>
            </a:endParaRPr>
          </a:p>
        </p:txBody>
      </p:sp>
      <p:sp>
        <p:nvSpPr>
          <p:cNvPr id="266250"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endParaRPr lang="en-US" sz="2400">
              <a:latin typeface="Times New Roman" charset="0"/>
            </a:endParaRPr>
          </a:p>
        </p:txBody>
      </p:sp>
    </p:spTree>
  </p:cSld>
  <p:clrMap bg1="lt1" tx1="dk1" bg2="lt2" tx2="dk2" accent1="accent1" accent2="accent2" accent3="accent3" accent4="accent4" accent5="accent5" accent6="accent6" hlink="hlink" folHlink="folHlink"/>
  <p:sldLayoutIdLst>
    <p:sldLayoutId id="2147483716"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ＭＳ Ｐゴシック" charset="-128"/>
          <a:cs typeface="+mj-cs"/>
        </a:defRPr>
      </a:lvl1pPr>
      <a:lvl2pPr algn="l" rtl="0" eaLnBrk="0" fontAlgn="base" hangingPunct="0">
        <a:spcBef>
          <a:spcPct val="0"/>
        </a:spcBef>
        <a:spcAft>
          <a:spcPct val="0"/>
        </a:spcAft>
        <a:defRPr sz="4400">
          <a:solidFill>
            <a:schemeClr val="tx2"/>
          </a:solidFill>
          <a:latin typeface="Garamond" charset="0"/>
          <a:ea typeface="ＭＳ Ｐゴシック" charset="-128"/>
        </a:defRPr>
      </a:lvl2pPr>
      <a:lvl3pPr algn="l" rtl="0" eaLnBrk="0" fontAlgn="base" hangingPunct="0">
        <a:spcBef>
          <a:spcPct val="0"/>
        </a:spcBef>
        <a:spcAft>
          <a:spcPct val="0"/>
        </a:spcAft>
        <a:defRPr sz="4400">
          <a:solidFill>
            <a:schemeClr val="tx2"/>
          </a:solidFill>
          <a:latin typeface="Garamond" charset="0"/>
          <a:ea typeface="ＭＳ Ｐゴシック" charset="-128"/>
        </a:defRPr>
      </a:lvl3pPr>
      <a:lvl4pPr algn="l" rtl="0" eaLnBrk="0" fontAlgn="base" hangingPunct="0">
        <a:spcBef>
          <a:spcPct val="0"/>
        </a:spcBef>
        <a:spcAft>
          <a:spcPct val="0"/>
        </a:spcAft>
        <a:defRPr sz="4400">
          <a:solidFill>
            <a:schemeClr val="tx2"/>
          </a:solidFill>
          <a:latin typeface="Garamond" charset="0"/>
          <a:ea typeface="ＭＳ Ｐゴシック" charset="-128"/>
        </a:defRPr>
      </a:lvl4pPr>
      <a:lvl5pPr algn="l" rtl="0" eaLnBrk="0" fontAlgn="base" hangingPunct="0">
        <a:spcBef>
          <a:spcPct val="0"/>
        </a:spcBef>
        <a:spcAft>
          <a:spcPct val="0"/>
        </a:spcAft>
        <a:defRPr sz="4400">
          <a:solidFill>
            <a:schemeClr val="tx2"/>
          </a:solidFill>
          <a:latin typeface="Garamond" charset="0"/>
          <a:ea typeface="ＭＳ Ｐゴシック" charset="-128"/>
        </a:defRPr>
      </a:lvl5pPr>
      <a:lvl6pPr marL="457200" algn="l" rtl="0" fontAlgn="base">
        <a:spcBef>
          <a:spcPct val="0"/>
        </a:spcBef>
        <a:spcAft>
          <a:spcPct val="0"/>
        </a:spcAft>
        <a:defRPr sz="4400">
          <a:solidFill>
            <a:schemeClr val="tx2"/>
          </a:solidFill>
          <a:latin typeface="Garamond" charset="0"/>
        </a:defRPr>
      </a:lvl6pPr>
      <a:lvl7pPr marL="914400" algn="l" rtl="0" fontAlgn="base">
        <a:spcBef>
          <a:spcPct val="0"/>
        </a:spcBef>
        <a:spcAft>
          <a:spcPct val="0"/>
        </a:spcAft>
        <a:defRPr sz="4400">
          <a:solidFill>
            <a:schemeClr val="tx2"/>
          </a:solidFill>
          <a:latin typeface="Garamond" charset="0"/>
        </a:defRPr>
      </a:lvl7pPr>
      <a:lvl8pPr marL="1371600" algn="l" rtl="0" fontAlgn="base">
        <a:spcBef>
          <a:spcPct val="0"/>
        </a:spcBef>
        <a:spcAft>
          <a:spcPct val="0"/>
        </a:spcAft>
        <a:defRPr sz="4400">
          <a:solidFill>
            <a:schemeClr val="tx2"/>
          </a:solidFill>
          <a:latin typeface="Garamond" charset="0"/>
        </a:defRPr>
      </a:lvl8pPr>
      <a:lvl9pPr marL="1828800" algn="l" rtl="0" fontAlgn="base">
        <a:spcBef>
          <a:spcPct val="0"/>
        </a:spcBef>
        <a:spcAft>
          <a:spcPct val="0"/>
        </a:spcAft>
        <a:defRPr sz="4400">
          <a:solidFill>
            <a:schemeClr val="tx2"/>
          </a:solidFill>
          <a:latin typeface="Garamond" charset="0"/>
        </a:defRPr>
      </a:lvl9pPr>
    </p:titleStyle>
    <p:bodyStyle>
      <a:lvl1pPr marL="342900" indent="-342900" algn="l" rtl="0" eaLnBrk="0" fontAlgn="base" hangingPunct="0">
        <a:spcBef>
          <a:spcPct val="20000"/>
        </a:spcBef>
        <a:spcAft>
          <a:spcPct val="0"/>
        </a:spcAft>
        <a:buClr>
          <a:schemeClr val="bg2"/>
        </a:buClr>
        <a:buSzPct val="75000"/>
        <a:buFont typeface="Wingdings" charset="2"/>
        <a:buChar char="p"/>
        <a:defRPr sz="28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lr>
          <a:schemeClr val="tx2"/>
        </a:buClr>
        <a:buSzPct val="75000"/>
        <a:buFont typeface="Wingdings" charset="2"/>
        <a:buChar char="n"/>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1"/>
        </a:buClr>
        <a:buSzPct val="65000"/>
        <a:buFont typeface="Wingdings" charset="2"/>
        <a:buChar char="p"/>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bg2"/>
        </a:buClr>
        <a:buFont typeface="Wingdings" charset="2"/>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5pPr>
      <a:lvl6pPr marL="25146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6pPr>
      <a:lvl7pPr marL="29718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7pPr>
      <a:lvl8pPr marL="34290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8pPr>
      <a:lvl9pPr marL="38862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10.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3.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pPr eaLnBrk="1" hangingPunct="1"/>
            <a:r>
              <a:rPr lang="en-GB" dirty="0" smtClean="0"/>
              <a:t>CHAPTER 3</a:t>
            </a:r>
            <a:endParaRPr lang="en-US" dirty="0" smtClean="0"/>
          </a:p>
        </p:txBody>
      </p:sp>
      <p:sp>
        <p:nvSpPr>
          <p:cNvPr id="27651" name="Rectangle 3"/>
          <p:cNvSpPr>
            <a:spLocks noGrp="1" noChangeArrowheads="1"/>
          </p:cNvSpPr>
          <p:nvPr>
            <p:ph type="subTitle" idx="1"/>
          </p:nvPr>
        </p:nvSpPr>
        <p:spPr>
          <a:xfrm>
            <a:off x="609600" y="3270250"/>
            <a:ext cx="8210550" cy="1301750"/>
          </a:xfrm>
        </p:spPr>
        <p:txBody>
          <a:bodyPr/>
          <a:lstStyle/>
          <a:p>
            <a:pPr eaLnBrk="1" hangingPunct="1"/>
            <a:r>
              <a:rPr lang="en-GB" sz="3600" b="1" dirty="0" smtClean="0"/>
              <a:t>NUMERICAL DESCRIPTIVE </a:t>
            </a:r>
            <a:r>
              <a:rPr lang="en-GB" sz="3600" b="1" dirty="0" smtClean="0"/>
              <a:t>MEASURES</a:t>
            </a:r>
            <a:r>
              <a:rPr lang="bn-BD" sz="3600" b="1" dirty="0" smtClean="0"/>
              <a:t> (Part A)</a:t>
            </a:r>
            <a:endParaRPr lang="en-US" sz="3600" b="1" dirty="0" smtClean="0"/>
          </a:p>
        </p:txBody>
      </p:sp>
      <p:sp>
        <p:nvSpPr>
          <p:cNvPr id="27652"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GB" sz="2800" dirty="0" smtClean="0"/>
              <a:t>Example </a:t>
            </a:r>
            <a:r>
              <a:rPr lang="en-GB" sz="2800" dirty="0" smtClean="0"/>
              <a:t>3-</a:t>
            </a:r>
            <a:r>
              <a:rPr lang="bn-BD" sz="2800" dirty="0" smtClean="0"/>
              <a:t>3</a:t>
            </a:r>
            <a:r>
              <a:rPr lang="en-GB" sz="2800" dirty="0" smtClean="0"/>
              <a:t> </a:t>
            </a:r>
            <a:endParaRPr lang="en-US" sz="2800" dirty="0" smtClean="0"/>
          </a:p>
        </p:txBody>
      </p:sp>
      <p:sp>
        <p:nvSpPr>
          <p:cNvPr id="38915" name="Rectangle 3"/>
          <p:cNvSpPr>
            <a:spLocks noGrp="1" noChangeArrowheads="1"/>
          </p:cNvSpPr>
          <p:nvPr>
            <p:ph type="body" sz="half" idx="1"/>
          </p:nvPr>
        </p:nvSpPr>
        <p:spPr>
          <a:xfrm>
            <a:off x="-76200" y="1524000"/>
            <a:ext cx="8820150" cy="2743200"/>
          </a:xfrm>
        </p:spPr>
        <p:txBody>
          <a:bodyPr/>
          <a:lstStyle/>
          <a:p>
            <a:pPr marL="609600" indent="-609600" eaLnBrk="1" hangingPunct="1">
              <a:buFont typeface="Wingdings" charset="2"/>
              <a:buNone/>
            </a:pPr>
            <a:r>
              <a:rPr lang="en-GB" sz="2400" dirty="0" smtClean="0"/>
              <a:t>     </a:t>
            </a:r>
            <a:r>
              <a:rPr lang="en-GB" sz="2000" dirty="0" smtClean="0"/>
              <a:t>Refer to the data on the number of homes foreclosed in seven </a:t>
            </a:r>
          </a:p>
          <a:p>
            <a:pPr marL="609600" indent="-609600" eaLnBrk="1" hangingPunct="1">
              <a:buFont typeface="Wingdings" charset="2"/>
              <a:buNone/>
            </a:pPr>
            <a:r>
              <a:rPr lang="en-GB" sz="2000" dirty="0"/>
              <a:t> </a:t>
            </a:r>
            <a:r>
              <a:rPr lang="en-GB" sz="2000" dirty="0" smtClean="0"/>
              <a:t>     states given in Table 3.2 of Example 3.3. Those values are </a:t>
            </a:r>
          </a:p>
          <a:p>
            <a:pPr marL="609600" indent="-609600" eaLnBrk="1" hangingPunct="1">
              <a:buFont typeface="Wingdings" charset="2"/>
              <a:buNone/>
            </a:pPr>
            <a:r>
              <a:rPr lang="en-GB" sz="2000" dirty="0"/>
              <a:t> </a:t>
            </a:r>
            <a:r>
              <a:rPr lang="en-GB" sz="2000" dirty="0" smtClean="0"/>
              <a:t>     listed below.</a:t>
            </a:r>
          </a:p>
          <a:p>
            <a:pPr marL="609600" indent="-609600" eaLnBrk="1" hangingPunct="1">
              <a:buFont typeface="Wingdings" charset="2"/>
              <a:buNone/>
            </a:pPr>
            <a:endParaRPr lang="en-GB" sz="2000" dirty="0" smtClean="0"/>
          </a:p>
          <a:p>
            <a:pPr marL="609600" indent="-609600" algn="ctr" eaLnBrk="1" hangingPunct="1">
              <a:buFont typeface="Wingdings" charset="2"/>
              <a:buNone/>
            </a:pPr>
            <a:r>
              <a:rPr lang="en-GB" sz="2000" dirty="0" smtClean="0"/>
              <a:t>   173,175  49,723  20,352  10,824  40,911  18,038  61,848</a:t>
            </a:r>
          </a:p>
          <a:p>
            <a:pPr marL="609600" indent="-609600" eaLnBrk="1" hangingPunct="1">
              <a:buFont typeface="Wingdings" charset="2"/>
              <a:buNone/>
            </a:pPr>
            <a:endParaRPr lang="en-GB" sz="2000" dirty="0" smtClean="0"/>
          </a:p>
          <a:p>
            <a:pPr marL="609600" indent="-609600" eaLnBrk="1" hangingPunct="1">
              <a:buFont typeface="Wingdings" charset="2"/>
              <a:buNone/>
            </a:pPr>
            <a:r>
              <a:rPr lang="en-GB" sz="2000" dirty="0" smtClean="0"/>
              <a:t>      Find the median for these data.</a:t>
            </a:r>
            <a:endParaRPr lang="en-US" sz="2000" dirty="0" smtClean="0"/>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z="2800" dirty="0" smtClean="0"/>
              <a:t>Example </a:t>
            </a:r>
            <a:r>
              <a:rPr lang="en-GB" sz="2800" dirty="0" smtClean="0"/>
              <a:t>3-</a:t>
            </a:r>
            <a:r>
              <a:rPr lang="bn-BD" sz="2800" dirty="0" smtClean="0"/>
              <a:t>3</a:t>
            </a:r>
            <a:r>
              <a:rPr lang="en-GB" sz="2800" dirty="0" smtClean="0"/>
              <a:t>: </a:t>
            </a:r>
            <a:r>
              <a:rPr lang="en-GB" sz="2800" dirty="0" smtClean="0"/>
              <a:t>Solution </a:t>
            </a:r>
            <a:endParaRPr lang="en-US" sz="2800" dirty="0" smtClean="0"/>
          </a:p>
        </p:txBody>
      </p:sp>
      <p:sp>
        <p:nvSpPr>
          <p:cNvPr id="39939" name="Rectangle 3"/>
          <p:cNvSpPr>
            <a:spLocks noGrp="1" noChangeArrowheads="1"/>
          </p:cNvSpPr>
          <p:nvPr>
            <p:ph idx="1"/>
          </p:nvPr>
        </p:nvSpPr>
        <p:spPr>
          <a:xfrm>
            <a:off x="0" y="1600200"/>
            <a:ext cx="8955088" cy="4579938"/>
          </a:xfrm>
        </p:spPr>
        <p:txBody>
          <a:bodyPr/>
          <a:lstStyle/>
          <a:p>
            <a:pPr marL="609600" indent="-609600" eaLnBrk="1" hangingPunct="1">
              <a:buFont typeface="Wingdings" charset="2"/>
              <a:buNone/>
            </a:pPr>
            <a:r>
              <a:rPr lang="en-GB" sz="2000" dirty="0" smtClean="0"/>
              <a:t>     First, we rank the given data in increasing order as follows:</a:t>
            </a:r>
          </a:p>
          <a:p>
            <a:pPr marL="609600" indent="-609600" eaLnBrk="1" hangingPunct="1">
              <a:buFont typeface="Wingdings" charset="2"/>
              <a:buNone/>
            </a:pPr>
            <a:r>
              <a:rPr lang="en-GB" sz="2000" dirty="0" smtClean="0"/>
              <a:t>       10,824  18,038  20,352  40,911  49,723  61,848  173,175</a:t>
            </a:r>
          </a:p>
          <a:p>
            <a:pPr marL="609600" indent="-609600" eaLnBrk="1" hangingPunct="1">
              <a:buFont typeface="Wingdings" charset="2"/>
              <a:buNone/>
            </a:pPr>
            <a:r>
              <a:rPr lang="en-GB" dirty="0" smtClean="0"/>
              <a:t>    </a:t>
            </a:r>
            <a:r>
              <a:rPr lang="en-GB" sz="2000" dirty="0" smtClean="0"/>
              <a:t>Since there are seven homes in this data set and the middle </a:t>
            </a:r>
          </a:p>
          <a:p>
            <a:pPr marL="609600" indent="-609600" eaLnBrk="1" hangingPunct="1">
              <a:buFont typeface="Wingdings" charset="2"/>
              <a:buNone/>
            </a:pPr>
            <a:r>
              <a:rPr lang="en-GB" sz="2000" dirty="0"/>
              <a:t> </a:t>
            </a:r>
            <a:r>
              <a:rPr lang="en-GB" sz="2000" dirty="0" smtClean="0"/>
              <a:t>     term is the fourth term,</a:t>
            </a:r>
          </a:p>
          <a:p>
            <a:pPr marL="609600" indent="-609600" eaLnBrk="1" hangingPunct="1">
              <a:buFont typeface="Wingdings" charset="2"/>
              <a:buNone/>
            </a:pPr>
            <a:endParaRPr lang="en-GB" dirty="0" smtClean="0"/>
          </a:p>
          <a:p>
            <a:pPr marL="609600" indent="-609600" eaLnBrk="1" hangingPunct="1">
              <a:buFont typeface="Wingdings" charset="2"/>
              <a:buNone/>
            </a:pPr>
            <a:endParaRPr lang="en-GB" dirty="0" smtClean="0"/>
          </a:p>
          <a:p>
            <a:pPr marL="609600" indent="-609600" eaLnBrk="1" hangingPunct="1">
              <a:buFont typeface="Wingdings" charset="2"/>
              <a:buNone/>
            </a:pPr>
            <a:endParaRPr lang="en-GB" dirty="0" smtClean="0"/>
          </a:p>
          <a:p>
            <a:pPr marL="609600" indent="-609600" eaLnBrk="1" hangingPunct="1">
              <a:buFont typeface="Wingdings" charset="2"/>
              <a:buNone/>
            </a:pPr>
            <a:r>
              <a:rPr lang="en-GB" sz="2000" dirty="0" smtClean="0"/>
              <a:t>      </a:t>
            </a:r>
          </a:p>
          <a:p>
            <a:pPr marL="609600" indent="-609600" eaLnBrk="1" hangingPunct="1">
              <a:buFont typeface="Wingdings" charset="2"/>
              <a:buNone/>
            </a:pPr>
            <a:r>
              <a:rPr lang="en-GB" sz="2000" dirty="0"/>
              <a:t> </a:t>
            </a:r>
            <a:r>
              <a:rPr lang="en-GB" sz="2000" dirty="0" smtClean="0"/>
              <a:t>    Thus, the median number of homes foreclosed in these seven </a:t>
            </a:r>
          </a:p>
          <a:p>
            <a:pPr marL="609600" indent="-609600" eaLnBrk="1" hangingPunct="1">
              <a:buFont typeface="Wingdings" charset="2"/>
              <a:buNone/>
            </a:pPr>
            <a:r>
              <a:rPr lang="en-GB" sz="2000" dirty="0"/>
              <a:t> </a:t>
            </a:r>
            <a:r>
              <a:rPr lang="en-GB" sz="2000" dirty="0" smtClean="0"/>
              <a:t>    states was </a:t>
            </a:r>
            <a:r>
              <a:rPr lang="en-GB" sz="2000" b="1" dirty="0" smtClean="0"/>
              <a:t>40,911</a:t>
            </a:r>
            <a:r>
              <a:rPr lang="en-GB" sz="2000" dirty="0" smtClean="0"/>
              <a:t> in 2010.</a:t>
            </a:r>
            <a:endParaRPr lang="en-US" sz="2000" dirty="0" smtClean="0"/>
          </a:p>
        </p:txBody>
      </p:sp>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89303" y="3554977"/>
            <a:ext cx="8754697" cy="1305107"/>
          </a:xfrm>
          <a:prstGeom prst="rect">
            <a:avLst/>
          </a:prstGeom>
        </p:spPr>
      </p:pic>
      <p:sp>
        <p:nvSpPr>
          <p:cNvPr id="8"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z="2800" dirty="0" smtClean="0"/>
              <a:t>Example </a:t>
            </a:r>
            <a:r>
              <a:rPr lang="en-GB" sz="2800" dirty="0" smtClean="0"/>
              <a:t>3-</a:t>
            </a:r>
            <a:r>
              <a:rPr lang="bn-BD" sz="2800" dirty="0" smtClean="0"/>
              <a:t>4</a:t>
            </a:r>
            <a:endParaRPr lang="en-GB" sz="2800" dirty="0" smtClean="0"/>
          </a:p>
        </p:txBody>
      </p:sp>
      <p:sp>
        <p:nvSpPr>
          <p:cNvPr id="40963" name="Rectangle 3"/>
          <p:cNvSpPr>
            <a:spLocks noGrp="1" noChangeArrowheads="1"/>
          </p:cNvSpPr>
          <p:nvPr>
            <p:ph idx="1"/>
          </p:nvPr>
        </p:nvSpPr>
        <p:spPr>
          <a:xfrm>
            <a:off x="152400" y="1600200"/>
            <a:ext cx="8415338" cy="1371600"/>
          </a:xfrm>
        </p:spPr>
        <p:txBody>
          <a:bodyPr/>
          <a:lstStyle/>
          <a:p>
            <a:pPr eaLnBrk="1" hangingPunct="1">
              <a:buFont typeface="Wingdings" charset="2"/>
              <a:buChar char=" "/>
            </a:pPr>
            <a:r>
              <a:rPr lang="en-GB" sz="2000" dirty="0" smtClean="0"/>
              <a:t>Table 3.3 gives the total compensations (in millions of dollars) for the year 2010 of the 12 highest-paid CEOs of U.S. companies.</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GB" sz="2800" dirty="0" smtClean="0"/>
              <a:t>Table </a:t>
            </a:r>
            <a:r>
              <a:rPr lang="en-GB" sz="2800" dirty="0" smtClean="0"/>
              <a:t>3.</a:t>
            </a:r>
            <a:r>
              <a:rPr lang="bn-BD" sz="2800" dirty="0" smtClean="0"/>
              <a:t>4</a:t>
            </a:r>
            <a:r>
              <a:rPr lang="en-GB" sz="2800" dirty="0" smtClean="0"/>
              <a:t> </a:t>
            </a:r>
            <a:r>
              <a:rPr lang="en-GB" sz="2800" dirty="0" smtClean="0"/>
              <a:t>Total Compensations of 12 Highest-Paid CEOs for the Year 2010</a:t>
            </a:r>
          </a:p>
        </p:txBody>
      </p:sp>
      <p:sp>
        <p:nvSpPr>
          <p:cNvPr id="41988" name="Text Box 20"/>
          <p:cNvSpPr txBox="1">
            <a:spLocks noChangeArrowheads="1"/>
          </p:cNvSpPr>
          <p:nvPr/>
        </p:nvSpPr>
        <p:spPr bwMode="auto">
          <a:xfrm>
            <a:off x="533400" y="1616075"/>
            <a:ext cx="29718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2000" dirty="0">
                <a:latin typeface="Verdana" charset="0"/>
              </a:rPr>
              <a:t>Find the median </a:t>
            </a:r>
            <a:r>
              <a:rPr lang="en-US" sz="2000" dirty="0" smtClean="0">
                <a:latin typeface="Verdana" charset="0"/>
              </a:rPr>
              <a:t>for these </a:t>
            </a:r>
            <a:r>
              <a:rPr lang="en-US" sz="2000" dirty="0">
                <a:latin typeface="Verdana" charset="0"/>
              </a:rPr>
              <a:t>data.</a:t>
            </a:r>
          </a:p>
        </p:txBody>
      </p:sp>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276600" y="1591053"/>
            <a:ext cx="5791200" cy="4258039"/>
          </a:xfrm>
          <a:prstGeom prst="rect">
            <a:avLst/>
          </a:prstGeom>
        </p:spPr>
      </p:pic>
      <p:sp>
        <p:nvSpPr>
          <p:cNvPr id="8"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GB" sz="2800" dirty="0" smtClean="0"/>
              <a:t>Example </a:t>
            </a:r>
            <a:r>
              <a:rPr lang="en-GB" sz="2800" dirty="0" smtClean="0"/>
              <a:t>3-</a:t>
            </a:r>
            <a:r>
              <a:rPr lang="bn-BD" sz="2800" dirty="0" smtClean="0"/>
              <a:t>4</a:t>
            </a:r>
            <a:r>
              <a:rPr lang="en-GB" sz="2800" dirty="0" smtClean="0"/>
              <a:t>: </a:t>
            </a:r>
            <a:r>
              <a:rPr lang="en-GB" sz="2800" dirty="0" smtClean="0"/>
              <a:t>Solution</a:t>
            </a:r>
          </a:p>
        </p:txBody>
      </p:sp>
      <p:sp>
        <p:nvSpPr>
          <p:cNvPr id="43011" name="Rectangle 3"/>
          <p:cNvSpPr>
            <a:spLocks noGrp="1" noChangeArrowheads="1"/>
          </p:cNvSpPr>
          <p:nvPr>
            <p:ph type="body" sz="half" idx="1"/>
          </p:nvPr>
        </p:nvSpPr>
        <p:spPr>
          <a:xfrm>
            <a:off x="87312" y="1524000"/>
            <a:ext cx="8675688" cy="4114800"/>
          </a:xfrm>
        </p:spPr>
        <p:txBody>
          <a:bodyPr/>
          <a:lstStyle/>
          <a:p>
            <a:pPr eaLnBrk="1" hangingPunct="1">
              <a:buFont typeface="Wingdings" charset="2"/>
              <a:buChar char=" "/>
            </a:pPr>
            <a:r>
              <a:rPr lang="en-GB" sz="2000" dirty="0" smtClean="0"/>
              <a:t>First we rank the given total compensations of the 12 CESs as follows:</a:t>
            </a:r>
          </a:p>
          <a:p>
            <a:pPr eaLnBrk="1" hangingPunct="1">
              <a:buFont typeface="Wingdings" charset="2"/>
              <a:buChar char=" "/>
            </a:pPr>
            <a:endParaRPr lang="en-GB" sz="2000" dirty="0" smtClean="0"/>
          </a:p>
          <a:p>
            <a:pPr eaLnBrk="1" hangingPunct="1">
              <a:buFont typeface="Wingdings" charset="2"/>
              <a:buChar char=" "/>
            </a:pPr>
            <a:r>
              <a:rPr lang="en-GB" sz="2000" dirty="0" smtClean="0"/>
              <a:t>21.6 21.7 22.9 25.2 26.5 28.0 28.2 32.6 32.9 70.1 76.1 84.5</a:t>
            </a:r>
          </a:p>
          <a:p>
            <a:pPr eaLnBrk="1" hangingPunct="1">
              <a:buFont typeface="Wingdings" charset="2"/>
              <a:buChar char=" "/>
            </a:pPr>
            <a:endParaRPr lang="en-GB" sz="2000" dirty="0" smtClean="0"/>
          </a:p>
          <a:p>
            <a:pPr eaLnBrk="1" hangingPunct="1">
              <a:buFont typeface="Wingdings" charset="2"/>
              <a:buChar char=" "/>
            </a:pPr>
            <a:r>
              <a:rPr lang="en-GB" sz="2000" dirty="0" smtClean="0"/>
              <a:t>There are 12 values in this data set. Because there are an even number of values in the data set, the median is given by the average of the two middle values.</a:t>
            </a:r>
          </a:p>
          <a:p>
            <a:pPr eaLnBrk="1" hangingPunct="1">
              <a:buFont typeface="Wingdings" charset="2"/>
              <a:buChar char=" "/>
            </a:pPr>
            <a:endParaRPr lang="en-GB" dirty="0" smtClean="0"/>
          </a:p>
        </p:txBody>
      </p:sp>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63656" y="4572000"/>
            <a:ext cx="8743950" cy="1085297"/>
          </a:xfrm>
          <a:prstGeom prst="rect">
            <a:avLst/>
          </a:prstGeom>
        </p:spPr>
      </p:pic>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GB" sz="2800" dirty="0" smtClean="0"/>
              <a:t>Example </a:t>
            </a:r>
            <a:r>
              <a:rPr lang="en-GB" sz="2800" dirty="0" smtClean="0"/>
              <a:t>3-</a:t>
            </a:r>
            <a:r>
              <a:rPr lang="bn-BD" sz="2800" dirty="0" smtClean="0"/>
              <a:t>4</a:t>
            </a:r>
            <a:r>
              <a:rPr lang="en-GB" sz="2800" dirty="0" smtClean="0"/>
              <a:t>: </a:t>
            </a:r>
            <a:r>
              <a:rPr lang="en-GB" sz="2800" dirty="0" smtClean="0"/>
              <a:t>Solution</a:t>
            </a:r>
          </a:p>
        </p:txBody>
      </p:sp>
      <p:sp>
        <p:nvSpPr>
          <p:cNvPr id="6148" name="Rectangle 3"/>
          <p:cNvSpPr>
            <a:spLocks noGrp="1" noChangeArrowheads="1"/>
          </p:cNvSpPr>
          <p:nvPr>
            <p:ph type="body" sz="half" idx="1"/>
          </p:nvPr>
        </p:nvSpPr>
        <p:spPr>
          <a:xfrm>
            <a:off x="76200" y="1524000"/>
            <a:ext cx="8675688" cy="4114800"/>
          </a:xfrm>
        </p:spPr>
        <p:txBody>
          <a:bodyPr/>
          <a:lstStyle/>
          <a:p>
            <a:pPr eaLnBrk="1" hangingPunct="1">
              <a:buFont typeface="Wingdings" charset="2"/>
              <a:buChar char=" "/>
            </a:pPr>
            <a:r>
              <a:rPr lang="en-GB" sz="2000" dirty="0" smtClean="0"/>
              <a:t>The two middle values are the sixth and seventh in the arranged data, and these two values are 28.0 and 28.2.</a:t>
            </a:r>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r>
              <a:rPr lang="en-GB" sz="2000" dirty="0" smtClean="0"/>
              <a:t>Thus, the median for the 2010 compensations of these 12 CEOs is </a:t>
            </a:r>
            <a:r>
              <a:rPr lang="en-GB" sz="2000" b="1" dirty="0" smtClean="0"/>
              <a:t>$28.1 million</a:t>
            </a:r>
            <a:r>
              <a:rPr lang="en-GB" sz="2000" dirty="0" smtClean="0"/>
              <a:t>.</a:t>
            </a:r>
          </a:p>
        </p:txBody>
      </p:sp>
      <p:graphicFrame>
        <p:nvGraphicFramePr>
          <p:cNvPr id="4" name="Object 3"/>
          <p:cNvGraphicFramePr>
            <a:graphicFrameLocks noChangeAspect="1"/>
          </p:cNvGraphicFramePr>
          <p:nvPr>
            <p:extLst>
              <p:ext uri="{D42A27DB-BD31-4B8C-83A1-F6EECF244321}">
                <p14:modId xmlns="" xmlns:p14="http://schemas.microsoft.com/office/powerpoint/2010/main" val="3727637619"/>
              </p:ext>
            </p:extLst>
          </p:nvPr>
        </p:nvGraphicFramePr>
        <p:xfrm>
          <a:off x="685800" y="2590800"/>
          <a:ext cx="7467600" cy="762000"/>
        </p:xfrm>
        <a:graphic>
          <a:graphicData uri="http://schemas.openxmlformats.org/presentationml/2006/ole">
            <p:oleObj spid="_x0000_s6184" name="Equation" r:id="rId4" imgW="3149280" imgH="393480" progId="Equation.3">
              <p:embed/>
            </p:oleObj>
          </a:graphicData>
        </a:graphic>
      </p:graphicFrame>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sz="2800" dirty="0" smtClean="0"/>
              <a:t>Mode</a:t>
            </a:r>
          </a:p>
        </p:txBody>
      </p:sp>
      <p:sp>
        <p:nvSpPr>
          <p:cNvPr id="46083" name="Rectangle 3"/>
          <p:cNvSpPr>
            <a:spLocks noGrp="1" noChangeArrowheads="1"/>
          </p:cNvSpPr>
          <p:nvPr>
            <p:ph idx="1"/>
          </p:nvPr>
        </p:nvSpPr>
        <p:spPr>
          <a:xfrm>
            <a:off x="76200" y="1524000"/>
            <a:ext cx="8743950" cy="1335087"/>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The </a:t>
            </a:r>
            <a:r>
              <a:rPr lang="en-GB" sz="2000" b="1" i="1" u="sng" dirty="0" smtClean="0">
                <a:solidFill>
                  <a:schemeClr val="hlink"/>
                </a:solidFill>
              </a:rPr>
              <a:t>mode</a:t>
            </a:r>
            <a:r>
              <a:rPr lang="en-GB" sz="2000" dirty="0" smtClean="0"/>
              <a:t> is the value that occurs with the highest frequency in a data set.</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2800" dirty="0" smtClean="0"/>
              <a:t>Example </a:t>
            </a:r>
            <a:r>
              <a:rPr lang="en-GB" sz="2800" dirty="0" smtClean="0"/>
              <a:t>3-</a:t>
            </a:r>
            <a:r>
              <a:rPr lang="bn-BD" sz="2800" dirty="0" smtClean="0"/>
              <a:t>5</a:t>
            </a:r>
            <a:endParaRPr lang="en-GB" sz="2800" dirty="0" smtClean="0"/>
          </a:p>
        </p:txBody>
      </p:sp>
      <p:sp>
        <p:nvSpPr>
          <p:cNvPr id="47107" name="Rectangle 3"/>
          <p:cNvSpPr>
            <a:spLocks noGrp="1" noChangeArrowheads="1"/>
          </p:cNvSpPr>
          <p:nvPr>
            <p:ph idx="1"/>
          </p:nvPr>
        </p:nvSpPr>
        <p:spPr>
          <a:xfrm>
            <a:off x="-152400" y="1524000"/>
            <a:ext cx="8775700" cy="2590800"/>
          </a:xfrm>
        </p:spPr>
        <p:txBody>
          <a:bodyPr/>
          <a:lstStyle/>
          <a:p>
            <a:pPr marL="609600" indent="-609600" eaLnBrk="1" hangingPunct="1">
              <a:buFont typeface="Wingdings" charset="2"/>
              <a:buChar char=" "/>
            </a:pPr>
            <a:r>
              <a:rPr lang="en-GB" sz="2000" dirty="0" smtClean="0"/>
              <a:t>The following data give the speeds (in miles per hour) of eight cars that were stopped on I-95 for speeding violations.</a:t>
            </a:r>
          </a:p>
          <a:p>
            <a:pPr marL="609600" indent="-609600" eaLnBrk="1" hangingPunct="1">
              <a:buFont typeface="Wingdings" charset="2"/>
              <a:buChar char=" "/>
            </a:pPr>
            <a:endParaRPr lang="en-GB" sz="2000" dirty="0" smtClean="0"/>
          </a:p>
          <a:p>
            <a:pPr marL="609600" indent="-609600" algn="ctr" eaLnBrk="1" hangingPunct="1">
              <a:buFont typeface="Wingdings" charset="2"/>
              <a:buNone/>
            </a:pPr>
            <a:r>
              <a:rPr lang="en-GB" sz="2000" dirty="0" smtClean="0"/>
              <a:t>77	  82	74	81	79	84	74	78</a:t>
            </a:r>
          </a:p>
          <a:p>
            <a:pPr marL="609600" indent="-609600" eaLnBrk="1" hangingPunct="1">
              <a:buFont typeface="Wingdings" charset="2"/>
              <a:buNone/>
            </a:pPr>
            <a:r>
              <a:rPr lang="en-GB" sz="2000" dirty="0" smtClean="0"/>
              <a:t>       </a:t>
            </a:r>
          </a:p>
          <a:p>
            <a:pPr marL="609600" indent="-609600" eaLnBrk="1" hangingPunct="1">
              <a:buFont typeface="Wingdings" charset="2"/>
              <a:buNone/>
            </a:pPr>
            <a:r>
              <a:rPr lang="en-GB" sz="2000" dirty="0"/>
              <a:t>	</a:t>
            </a:r>
            <a:r>
              <a:rPr lang="en-GB" sz="2000" dirty="0" smtClean="0"/>
              <a:t>Find the mode.</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GB" sz="2800" dirty="0" smtClean="0"/>
              <a:t>Example </a:t>
            </a:r>
            <a:r>
              <a:rPr lang="en-GB" sz="2800" dirty="0" smtClean="0"/>
              <a:t>3-</a:t>
            </a:r>
            <a:r>
              <a:rPr lang="bn-BD" sz="2800" dirty="0" smtClean="0"/>
              <a:t>5</a:t>
            </a:r>
            <a:r>
              <a:rPr lang="en-GB" sz="2800" dirty="0" smtClean="0"/>
              <a:t>: </a:t>
            </a:r>
            <a:r>
              <a:rPr lang="en-GB" sz="2800" dirty="0" smtClean="0"/>
              <a:t>Solution</a:t>
            </a:r>
          </a:p>
        </p:txBody>
      </p:sp>
      <p:sp>
        <p:nvSpPr>
          <p:cNvPr id="48131" name="Rectangle 3"/>
          <p:cNvSpPr>
            <a:spLocks noGrp="1" noChangeArrowheads="1"/>
          </p:cNvSpPr>
          <p:nvPr>
            <p:ph idx="1"/>
          </p:nvPr>
        </p:nvSpPr>
        <p:spPr>
          <a:xfrm>
            <a:off x="127000" y="1600200"/>
            <a:ext cx="8559800" cy="2097087"/>
          </a:xfrm>
        </p:spPr>
        <p:txBody>
          <a:bodyPr/>
          <a:lstStyle/>
          <a:p>
            <a:pPr eaLnBrk="1" hangingPunct="1">
              <a:buFont typeface="Wingdings" charset="2"/>
              <a:buChar char=" "/>
            </a:pPr>
            <a:r>
              <a:rPr lang="en-GB" sz="2000" dirty="0" smtClean="0"/>
              <a:t>In this data set, 74 occurs twice and each of the remaining values occurs only once. Because 74 occurs with the highest frequency, it is the mode. Therefore, </a:t>
            </a:r>
          </a:p>
          <a:p>
            <a:pPr lvl="4" eaLnBrk="1" hangingPunct="1">
              <a:buFont typeface="Wingdings" charset="2"/>
              <a:buNone/>
            </a:pPr>
            <a:endParaRPr lang="en-GB" sz="2400" dirty="0" smtClean="0"/>
          </a:p>
          <a:p>
            <a:pPr lvl="4" eaLnBrk="1" hangingPunct="1">
              <a:buFont typeface="Wingdings" charset="2"/>
              <a:buNone/>
            </a:pPr>
            <a:r>
              <a:rPr lang="en-GB" sz="2000" dirty="0" smtClean="0"/>
              <a:t>Mode = </a:t>
            </a:r>
            <a:r>
              <a:rPr lang="en-GB" sz="2000" b="1" dirty="0" smtClean="0"/>
              <a:t>74 miles per hour</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GB" sz="2800" dirty="0" smtClean="0"/>
              <a:t>Mode</a:t>
            </a:r>
          </a:p>
        </p:txBody>
      </p:sp>
      <p:sp>
        <p:nvSpPr>
          <p:cNvPr id="49155" name="Rectangle 3"/>
          <p:cNvSpPr>
            <a:spLocks noGrp="1" noChangeArrowheads="1"/>
          </p:cNvSpPr>
          <p:nvPr>
            <p:ph idx="1"/>
          </p:nvPr>
        </p:nvSpPr>
        <p:spPr>
          <a:xfrm>
            <a:off x="457200" y="1524000"/>
            <a:ext cx="8270875" cy="2438400"/>
          </a:xfrm>
        </p:spPr>
        <p:txBody>
          <a:bodyPr/>
          <a:lstStyle/>
          <a:p>
            <a:pPr eaLnBrk="1" hangingPunct="1"/>
            <a:r>
              <a:rPr lang="en-GB" sz="2000" dirty="0" smtClean="0"/>
              <a:t>A major shortcoming of the mode is that a data set may have none or may have more than one mode, whereas it will have only one mean and only one median.</a:t>
            </a:r>
          </a:p>
          <a:p>
            <a:pPr lvl="1" eaLnBrk="1" hangingPunct="1"/>
            <a:r>
              <a:rPr lang="en-GB" sz="2000" dirty="0" err="1" smtClean="0"/>
              <a:t>Unimodal</a:t>
            </a:r>
            <a:r>
              <a:rPr lang="en-GB" sz="2000" dirty="0" smtClean="0"/>
              <a:t>: A data set with only one mode.</a:t>
            </a:r>
          </a:p>
          <a:p>
            <a:pPr lvl="1" eaLnBrk="1" hangingPunct="1"/>
            <a:r>
              <a:rPr lang="en-GB" sz="2000" dirty="0" smtClean="0"/>
              <a:t>Bimodal: A data set with two modes.</a:t>
            </a:r>
          </a:p>
          <a:p>
            <a:pPr lvl="1" eaLnBrk="1" hangingPunct="1"/>
            <a:r>
              <a:rPr lang="en-GB" sz="2000" dirty="0" smtClean="0"/>
              <a:t>Multimodal: A data set with more than two modes.</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28600"/>
            <a:ext cx="8229600" cy="1139825"/>
          </a:xfrm>
        </p:spPr>
        <p:txBody>
          <a:bodyPr/>
          <a:lstStyle/>
          <a:p>
            <a:pPr eaLnBrk="1" hangingPunct="1"/>
            <a:r>
              <a:rPr lang="en-US" sz="2800" smtClean="0"/>
              <a:t>MEASURES OF CENTRAL TENDENCY FOR UNGROUPED DATA</a:t>
            </a:r>
          </a:p>
        </p:txBody>
      </p:sp>
      <p:sp>
        <p:nvSpPr>
          <p:cNvPr id="29699" name="Rectangle 3"/>
          <p:cNvSpPr>
            <a:spLocks noGrp="1" noChangeArrowheads="1"/>
          </p:cNvSpPr>
          <p:nvPr>
            <p:ph idx="1"/>
          </p:nvPr>
        </p:nvSpPr>
        <p:spPr>
          <a:xfrm>
            <a:off x="457200" y="1600200"/>
            <a:ext cx="8270875" cy="1981200"/>
          </a:xfrm>
        </p:spPr>
        <p:txBody>
          <a:bodyPr/>
          <a:lstStyle/>
          <a:p>
            <a:pPr eaLnBrk="1" hangingPunct="1"/>
            <a:r>
              <a:rPr lang="en-US" sz="2000" dirty="0" smtClean="0"/>
              <a:t>Mean</a:t>
            </a:r>
          </a:p>
          <a:p>
            <a:pPr eaLnBrk="1" hangingPunct="1"/>
            <a:r>
              <a:rPr lang="en-US" sz="2000" dirty="0" smtClean="0"/>
              <a:t>Median</a:t>
            </a:r>
          </a:p>
          <a:p>
            <a:pPr eaLnBrk="1" hangingPunct="1"/>
            <a:r>
              <a:rPr lang="en-US" sz="2000" dirty="0" smtClean="0"/>
              <a:t>Mode</a:t>
            </a:r>
          </a:p>
          <a:p>
            <a:pPr eaLnBrk="1" hangingPunct="1"/>
            <a:r>
              <a:rPr lang="en-GB" sz="2000" dirty="0" smtClean="0"/>
              <a:t>Relationships among the Mean, Median, and Mode</a:t>
            </a:r>
            <a:endParaRPr lang="en-US" sz="2000" dirty="0" smtClean="0"/>
          </a:p>
        </p:txBody>
      </p:sp>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66808" y="304800"/>
            <a:ext cx="8630855" cy="971686"/>
          </a:xfrm>
          <a:prstGeom prst="rect">
            <a:avLst/>
          </a:prstGeom>
        </p:spPr>
      </p:pic>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GB" sz="2800" dirty="0" smtClean="0"/>
              <a:t>Example </a:t>
            </a:r>
            <a:r>
              <a:rPr lang="en-GB" sz="2800" dirty="0" smtClean="0"/>
              <a:t>3-</a:t>
            </a:r>
            <a:r>
              <a:rPr lang="bn-BD" sz="2800" dirty="0" smtClean="0"/>
              <a:t>6</a:t>
            </a:r>
            <a:r>
              <a:rPr lang="en-GB" sz="2800" dirty="0" smtClean="0"/>
              <a:t> </a:t>
            </a:r>
            <a:r>
              <a:rPr lang="en-GB" sz="2800" dirty="0" smtClean="0"/>
              <a:t>(Data set with no mode)</a:t>
            </a:r>
          </a:p>
        </p:txBody>
      </p:sp>
      <p:sp>
        <p:nvSpPr>
          <p:cNvPr id="50179" name="Rectangle 3"/>
          <p:cNvSpPr>
            <a:spLocks noGrp="1" noChangeArrowheads="1"/>
          </p:cNvSpPr>
          <p:nvPr>
            <p:ph idx="1"/>
          </p:nvPr>
        </p:nvSpPr>
        <p:spPr>
          <a:xfrm>
            <a:off x="152400" y="1524000"/>
            <a:ext cx="8631238" cy="1828800"/>
          </a:xfrm>
        </p:spPr>
        <p:txBody>
          <a:bodyPr/>
          <a:lstStyle/>
          <a:p>
            <a:pPr eaLnBrk="1" hangingPunct="1">
              <a:buFont typeface="Wingdings" charset="2"/>
              <a:buChar char=" "/>
            </a:pPr>
            <a:r>
              <a:rPr lang="en-GB" sz="2000" dirty="0" smtClean="0"/>
              <a:t>Last year’s incomes of five randomly selected families were $76,150, $95,750, $124,985, $87,490, and $53,740. </a:t>
            </a:r>
          </a:p>
          <a:p>
            <a:pPr eaLnBrk="1" hangingPunct="1">
              <a:buFont typeface="Wingdings" charset="2"/>
              <a:buChar char=" "/>
            </a:pPr>
            <a:endParaRPr lang="en-GB" sz="2000" dirty="0" smtClean="0"/>
          </a:p>
          <a:p>
            <a:pPr eaLnBrk="1" hangingPunct="1">
              <a:buFont typeface="Wingdings" charset="2"/>
              <a:buChar char=" "/>
            </a:pPr>
            <a:r>
              <a:rPr lang="en-GB" sz="2000" dirty="0" smtClean="0"/>
              <a:t>Find the mode.</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GB" sz="2800" dirty="0" smtClean="0"/>
              <a:t>Example </a:t>
            </a:r>
            <a:r>
              <a:rPr lang="en-GB" sz="2800" dirty="0" smtClean="0"/>
              <a:t>3-</a:t>
            </a:r>
            <a:r>
              <a:rPr lang="bn-BD" sz="2800" dirty="0" smtClean="0"/>
              <a:t>6</a:t>
            </a:r>
            <a:r>
              <a:rPr lang="en-GB" sz="2800" dirty="0" smtClean="0"/>
              <a:t>: </a:t>
            </a:r>
            <a:r>
              <a:rPr lang="en-GB" sz="2800" dirty="0" smtClean="0"/>
              <a:t>Solution</a:t>
            </a:r>
          </a:p>
        </p:txBody>
      </p:sp>
      <p:sp>
        <p:nvSpPr>
          <p:cNvPr id="51203" name="Rectangle 3"/>
          <p:cNvSpPr>
            <a:spLocks noGrp="1" noChangeArrowheads="1"/>
          </p:cNvSpPr>
          <p:nvPr>
            <p:ph idx="1"/>
          </p:nvPr>
        </p:nvSpPr>
        <p:spPr>
          <a:xfrm>
            <a:off x="134937" y="1484313"/>
            <a:ext cx="8704263" cy="1182687"/>
          </a:xfrm>
        </p:spPr>
        <p:txBody>
          <a:bodyPr/>
          <a:lstStyle/>
          <a:p>
            <a:pPr eaLnBrk="1" hangingPunct="1">
              <a:buFont typeface="Wingdings" charset="2"/>
              <a:buChar char=" "/>
            </a:pPr>
            <a:r>
              <a:rPr lang="en-GB" sz="2000" dirty="0" smtClean="0"/>
              <a:t>Because each value in this data set occurs only once, this data set contains </a:t>
            </a:r>
            <a:r>
              <a:rPr lang="en-GB" sz="2000" b="1" dirty="0" smtClean="0"/>
              <a:t>no mode</a:t>
            </a:r>
            <a:r>
              <a:rPr lang="en-GB" sz="2000" dirty="0" smtClean="0"/>
              <a:t>.</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GB" sz="2800" dirty="0" smtClean="0"/>
              <a:t>Example </a:t>
            </a:r>
            <a:r>
              <a:rPr lang="en-GB" sz="2800" dirty="0" smtClean="0"/>
              <a:t>3-</a:t>
            </a:r>
            <a:r>
              <a:rPr lang="bn-BD" sz="2800" dirty="0" smtClean="0"/>
              <a:t>7</a:t>
            </a:r>
            <a:r>
              <a:rPr lang="en-GB" sz="2800" dirty="0" smtClean="0"/>
              <a:t> </a:t>
            </a:r>
            <a:r>
              <a:rPr lang="en-GB" sz="2800" dirty="0" smtClean="0"/>
              <a:t>(Data set with two modes) </a:t>
            </a:r>
            <a:endParaRPr lang="en-US" sz="2800" dirty="0" smtClean="0"/>
          </a:p>
        </p:txBody>
      </p:sp>
      <p:sp>
        <p:nvSpPr>
          <p:cNvPr id="52227" name="Rectangle 3"/>
          <p:cNvSpPr>
            <a:spLocks noGrp="1" noChangeArrowheads="1"/>
          </p:cNvSpPr>
          <p:nvPr>
            <p:ph idx="1"/>
          </p:nvPr>
        </p:nvSpPr>
        <p:spPr>
          <a:xfrm>
            <a:off x="228601" y="1371600"/>
            <a:ext cx="8381999" cy="1981200"/>
          </a:xfrm>
        </p:spPr>
        <p:txBody>
          <a:bodyPr/>
          <a:lstStyle/>
          <a:p>
            <a:pPr eaLnBrk="1" hangingPunct="1">
              <a:buFont typeface="Wingdings" charset="2"/>
              <a:buNone/>
            </a:pPr>
            <a:r>
              <a:rPr lang="en-GB" dirty="0" smtClean="0"/>
              <a:t>  </a:t>
            </a:r>
            <a:r>
              <a:rPr lang="en-GB" sz="2000" dirty="0" smtClean="0"/>
              <a:t>A small company has 12 employees. Their commuting times </a:t>
            </a:r>
          </a:p>
          <a:p>
            <a:pPr eaLnBrk="1" hangingPunct="1">
              <a:buFont typeface="Wingdings" charset="2"/>
              <a:buNone/>
            </a:pPr>
            <a:r>
              <a:rPr lang="en-GB" sz="2000" dirty="0"/>
              <a:t> </a:t>
            </a:r>
            <a:r>
              <a:rPr lang="en-GB" sz="2000" dirty="0" smtClean="0"/>
              <a:t>  (rounded to the nearest minute) from home to work are 23, </a:t>
            </a:r>
          </a:p>
          <a:p>
            <a:pPr eaLnBrk="1" hangingPunct="1">
              <a:buFont typeface="Wingdings" charset="2"/>
              <a:buNone/>
            </a:pPr>
            <a:r>
              <a:rPr lang="en-GB" sz="2000" dirty="0"/>
              <a:t> </a:t>
            </a:r>
            <a:r>
              <a:rPr lang="en-GB" sz="2000" dirty="0" smtClean="0"/>
              <a:t>  36, 12, 23, 47, 32, 8, 12, 26, 31, 18, and 28, respectively. </a:t>
            </a:r>
          </a:p>
          <a:p>
            <a:pPr eaLnBrk="1" hangingPunct="1">
              <a:buFont typeface="Wingdings" charset="2"/>
              <a:buNone/>
            </a:pPr>
            <a:r>
              <a:rPr lang="en-GB" sz="2000" dirty="0"/>
              <a:t> </a:t>
            </a:r>
            <a:r>
              <a:rPr lang="en-GB" sz="2000" dirty="0" smtClean="0"/>
              <a:t>  </a:t>
            </a:r>
          </a:p>
          <a:p>
            <a:pPr eaLnBrk="1" hangingPunct="1">
              <a:buFont typeface="Wingdings" charset="2"/>
              <a:buNone/>
            </a:pPr>
            <a:r>
              <a:rPr lang="en-GB" sz="2000" dirty="0"/>
              <a:t>	</a:t>
            </a:r>
            <a:r>
              <a:rPr lang="en-GB" sz="2000" dirty="0" smtClean="0"/>
              <a:t>Find the mode for these data.</a:t>
            </a:r>
            <a:endParaRPr lang="en-US" sz="2000" dirty="0" smtClean="0"/>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GB" sz="2800" dirty="0" smtClean="0"/>
              <a:t>Example </a:t>
            </a:r>
            <a:r>
              <a:rPr lang="en-GB" sz="2800" dirty="0" smtClean="0"/>
              <a:t>3-</a:t>
            </a:r>
            <a:r>
              <a:rPr lang="bn-BD" sz="2800" dirty="0" smtClean="0"/>
              <a:t>7</a:t>
            </a:r>
            <a:r>
              <a:rPr lang="en-GB" sz="2800" dirty="0" smtClean="0"/>
              <a:t>: </a:t>
            </a:r>
            <a:r>
              <a:rPr lang="en-GB" sz="2800" dirty="0" smtClean="0"/>
              <a:t>Solution</a:t>
            </a:r>
            <a:endParaRPr lang="en-US" sz="2800" dirty="0" smtClean="0"/>
          </a:p>
        </p:txBody>
      </p:sp>
      <p:sp>
        <p:nvSpPr>
          <p:cNvPr id="53251" name="Rectangle 3"/>
          <p:cNvSpPr>
            <a:spLocks noGrp="1" noChangeArrowheads="1"/>
          </p:cNvSpPr>
          <p:nvPr>
            <p:ph idx="1"/>
          </p:nvPr>
        </p:nvSpPr>
        <p:spPr>
          <a:xfrm>
            <a:off x="228600" y="1600200"/>
            <a:ext cx="8631238" cy="1676400"/>
          </a:xfrm>
        </p:spPr>
        <p:txBody>
          <a:bodyPr/>
          <a:lstStyle/>
          <a:p>
            <a:pPr eaLnBrk="1" hangingPunct="1">
              <a:buFont typeface="Wingdings" charset="2"/>
              <a:buNone/>
            </a:pPr>
            <a:r>
              <a:rPr lang="en-GB" sz="2000" dirty="0" smtClean="0"/>
              <a:t>   In the given data on the commuting times of the 12 </a:t>
            </a:r>
          </a:p>
          <a:p>
            <a:pPr eaLnBrk="1" hangingPunct="1">
              <a:buFont typeface="Wingdings" charset="2"/>
              <a:buNone/>
            </a:pPr>
            <a:r>
              <a:rPr lang="en-GB" sz="2000" dirty="0"/>
              <a:t> </a:t>
            </a:r>
            <a:r>
              <a:rPr lang="en-GB" sz="2000" dirty="0" smtClean="0"/>
              <a:t>  employees, each of the values 12 and 23 occurs twice, and </a:t>
            </a:r>
          </a:p>
          <a:p>
            <a:pPr eaLnBrk="1" hangingPunct="1">
              <a:buFont typeface="Wingdings" charset="2"/>
              <a:buNone/>
            </a:pPr>
            <a:r>
              <a:rPr lang="en-GB" sz="2000" dirty="0"/>
              <a:t> </a:t>
            </a:r>
            <a:r>
              <a:rPr lang="en-GB" sz="2000" dirty="0" smtClean="0"/>
              <a:t>  each of the remaining values occurs only once. Therefore, that </a:t>
            </a:r>
          </a:p>
          <a:p>
            <a:pPr eaLnBrk="1" hangingPunct="1">
              <a:buFont typeface="Wingdings" charset="2"/>
              <a:buNone/>
            </a:pPr>
            <a:r>
              <a:rPr lang="en-GB" sz="2000" dirty="0"/>
              <a:t> </a:t>
            </a:r>
            <a:r>
              <a:rPr lang="en-GB" sz="2000" dirty="0" smtClean="0"/>
              <a:t>  data set has two modes: </a:t>
            </a:r>
            <a:r>
              <a:rPr lang="en-GB" sz="2000" b="1" dirty="0" smtClean="0"/>
              <a:t>12</a:t>
            </a:r>
            <a:r>
              <a:rPr lang="en-GB" sz="2000" dirty="0" smtClean="0"/>
              <a:t> and </a:t>
            </a:r>
            <a:r>
              <a:rPr lang="en-GB" sz="2000" b="1" dirty="0" smtClean="0"/>
              <a:t>23 minutes</a:t>
            </a:r>
            <a:r>
              <a:rPr lang="en-GB" sz="2000" dirty="0" smtClean="0"/>
              <a:t>. </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GB" sz="2800" dirty="0" smtClean="0"/>
              <a:t>Example </a:t>
            </a:r>
            <a:r>
              <a:rPr lang="en-GB" sz="2800" dirty="0" smtClean="0"/>
              <a:t>3-</a:t>
            </a:r>
            <a:r>
              <a:rPr lang="bn-BD" sz="2800" dirty="0" smtClean="0"/>
              <a:t>8</a:t>
            </a:r>
            <a:r>
              <a:rPr lang="en-GB" sz="2800" dirty="0" smtClean="0"/>
              <a:t> </a:t>
            </a:r>
            <a:r>
              <a:rPr lang="en-GB" sz="2800" dirty="0" smtClean="0"/>
              <a:t>(Data set with three modes)</a:t>
            </a:r>
            <a:endParaRPr lang="en-US" sz="2800" dirty="0" smtClean="0"/>
          </a:p>
        </p:txBody>
      </p:sp>
      <p:sp>
        <p:nvSpPr>
          <p:cNvPr id="54275" name="Rectangle 3"/>
          <p:cNvSpPr>
            <a:spLocks noGrp="1" noChangeArrowheads="1"/>
          </p:cNvSpPr>
          <p:nvPr>
            <p:ph idx="1"/>
          </p:nvPr>
        </p:nvSpPr>
        <p:spPr>
          <a:xfrm>
            <a:off x="304800" y="1524000"/>
            <a:ext cx="8631238" cy="4114800"/>
          </a:xfrm>
        </p:spPr>
        <p:txBody>
          <a:bodyPr/>
          <a:lstStyle/>
          <a:p>
            <a:pPr eaLnBrk="1" hangingPunct="1">
              <a:buFont typeface="Wingdings" charset="2"/>
              <a:buNone/>
            </a:pPr>
            <a:r>
              <a:rPr lang="en-GB" sz="2000" dirty="0" smtClean="0"/>
              <a:t>  The ages of 10 randomly selected students from a class are 21, </a:t>
            </a:r>
          </a:p>
          <a:p>
            <a:pPr eaLnBrk="1" hangingPunct="1">
              <a:buFont typeface="Wingdings" charset="2"/>
              <a:buNone/>
            </a:pPr>
            <a:r>
              <a:rPr lang="en-GB" sz="2000" dirty="0"/>
              <a:t> </a:t>
            </a:r>
            <a:r>
              <a:rPr lang="en-GB" sz="2000" dirty="0" smtClean="0"/>
              <a:t> 19, 27, 22, 29, 19, 25, 21, 22 and 30 years, respectively. </a:t>
            </a:r>
          </a:p>
          <a:p>
            <a:pPr eaLnBrk="1" hangingPunct="1">
              <a:buFont typeface="Wingdings" charset="2"/>
              <a:buNone/>
            </a:pPr>
            <a:endParaRPr lang="en-GB" sz="2000" dirty="0"/>
          </a:p>
          <a:p>
            <a:pPr eaLnBrk="1" hangingPunct="1">
              <a:buFont typeface="Wingdings" charset="2"/>
              <a:buNone/>
            </a:pPr>
            <a:r>
              <a:rPr lang="en-GB" sz="2000" dirty="0" smtClean="0"/>
              <a:t>	Find the mode.</a:t>
            </a:r>
            <a:endParaRPr lang="en-US" sz="2000" dirty="0" smtClean="0"/>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GB" sz="2800" dirty="0" smtClean="0"/>
              <a:t>Example </a:t>
            </a:r>
            <a:r>
              <a:rPr lang="en-GB" sz="2800" dirty="0" smtClean="0"/>
              <a:t>3-</a:t>
            </a:r>
            <a:r>
              <a:rPr lang="bn-BD" sz="2800" dirty="0" smtClean="0"/>
              <a:t>8</a:t>
            </a:r>
            <a:r>
              <a:rPr lang="en-GB" sz="2800" dirty="0" smtClean="0"/>
              <a:t>: </a:t>
            </a:r>
            <a:r>
              <a:rPr lang="en-GB" sz="2800" dirty="0" smtClean="0"/>
              <a:t>Solution</a:t>
            </a:r>
            <a:endParaRPr lang="en-US" sz="2800" dirty="0" smtClean="0"/>
          </a:p>
        </p:txBody>
      </p:sp>
      <p:sp>
        <p:nvSpPr>
          <p:cNvPr id="55299" name="Rectangle 3"/>
          <p:cNvSpPr>
            <a:spLocks noGrp="1" noChangeArrowheads="1"/>
          </p:cNvSpPr>
          <p:nvPr>
            <p:ph idx="1"/>
          </p:nvPr>
        </p:nvSpPr>
        <p:spPr>
          <a:xfrm>
            <a:off x="266700" y="1524000"/>
            <a:ext cx="8343900" cy="4114800"/>
          </a:xfrm>
        </p:spPr>
        <p:txBody>
          <a:bodyPr/>
          <a:lstStyle/>
          <a:p>
            <a:pPr eaLnBrk="1" hangingPunct="1">
              <a:buFont typeface="Wingdings" charset="2"/>
              <a:buNone/>
            </a:pPr>
            <a:r>
              <a:rPr lang="en-GB" sz="2000" dirty="0" smtClean="0"/>
              <a:t>  This data set has three modes: </a:t>
            </a:r>
            <a:r>
              <a:rPr lang="en-GB" sz="2000" b="1" dirty="0" smtClean="0"/>
              <a:t>19</a:t>
            </a:r>
            <a:r>
              <a:rPr lang="en-GB" sz="2000" dirty="0" smtClean="0"/>
              <a:t>, </a:t>
            </a:r>
            <a:r>
              <a:rPr lang="en-GB" sz="2000" b="1" dirty="0" smtClean="0"/>
              <a:t>21</a:t>
            </a:r>
            <a:r>
              <a:rPr lang="en-GB" sz="2000" dirty="0" smtClean="0"/>
              <a:t> and </a:t>
            </a:r>
            <a:r>
              <a:rPr lang="en-GB" sz="2000" b="1" dirty="0" smtClean="0"/>
              <a:t>22</a:t>
            </a:r>
            <a:r>
              <a:rPr lang="en-GB" sz="2000" dirty="0" smtClean="0"/>
              <a:t>. Each of these </a:t>
            </a:r>
          </a:p>
          <a:p>
            <a:pPr eaLnBrk="1" hangingPunct="1">
              <a:buFont typeface="Wingdings" charset="2"/>
              <a:buNone/>
            </a:pPr>
            <a:r>
              <a:rPr lang="en-GB" sz="2000" dirty="0"/>
              <a:t> </a:t>
            </a:r>
            <a:r>
              <a:rPr lang="en-GB" sz="2000" dirty="0" smtClean="0"/>
              <a:t> three values occurs with a (highest) frequency of 2.</a:t>
            </a:r>
          </a:p>
          <a:p>
            <a:pPr eaLnBrk="1" hangingPunct="1">
              <a:buFont typeface="Wingdings" charset="2"/>
              <a:buNone/>
            </a:pPr>
            <a:endParaRPr lang="en-US" dirty="0" smtClean="0"/>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GB" sz="2800" dirty="0" smtClean="0"/>
              <a:t>Mode</a:t>
            </a:r>
            <a:endParaRPr lang="en-US" sz="2800" dirty="0" smtClean="0"/>
          </a:p>
        </p:txBody>
      </p:sp>
      <p:sp>
        <p:nvSpPr>
          <p:cNvPr id="56323" name="Rectangle 3"/>
          <p:cNvSpPr>
            <a:spLocks noGrp="1" noChangeArrowheads="1"/>
          </p:cNvSpPr>
          <p:nvPr>
            <p:ph idx="1"/>
          </p:nvPr>
        </p:nvSpPr>
        <p:spPr>
          <a:xfrm>
            <a:off x="271462" y="1524000"/>
            <a:ext cx="8415338" cy="4114800"/>
          </a:xfrm>
        </p:spPr>
        <p:txBody>
          <a:bodyPr/>
          <a:lstStyle/>
          <a:p>
            <a:pPr eaLnBrk="1" hangingPunct="1">
              <a:buFont typeface="Wingdings" charset="2"/>
              <a:buNone/>
            </a:pPr>
            <a:r>
              <a:rPr lang="en-GB" sz="2000" dirty="0" smtClean="0"/>
              <a:t>  One advantage of the mode is that it can be calculated for </a:t>
            </a:r>
          </a:p>
          <a:p>
            <a:pPr eaLnBrk="1" hangingPunct="1">
              <a:buFont typeface="Wingdings" charset="2"/>
              <a:buNone/>
            </a:pPr>
            <a:r>
              <a:rPr lang="en-GB" sz="2000" dirty="0"/>
              <a:t> </a:t>
            </a:r>
            <a:r>
              <a:rPr lang="en-GB" sz="2000" dirty="0" smtClean="0"/>
              <a:t> both kinds of data - quantitative and qualitative - whereas the </a:t>
            </a:r>
          </a:p>
          <a:p>
            <a:pPr eaLnBrk="1" hangingPunct="1">
              <a:buFont typeface="Wingdings" charset="2"/>
              <a:buNone/>
            </a:pPr>
            <a:r>
              <a:rPr lang="en-GB" sz="2000" dirty="0"/>
              <a:t> </a:t>
            </a:r>
            <a:r>
              <a:rPr lang="en-GB" sz="2000" dirty="0" smtClean="0"/>
              <a:t> mean and median can be calculated for only quantitative data.</a:t>
            </a:r>
            <a:endParaRPr lang="en-US" sz="2000" dirty="0" smtClean="0"/>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en-US" sz="2800" dirty="0" smtClean="0"/>
              <a:t>Mean</a:t>
            </a:r>
          </a:p>
        </p:txBody>
      </p:sp>
      <p:sp>
        <p:nvSpPr>
          <p:cNvPr id="1029" name="Rectangle 3"/>
          <p:cNvSpPr>
            <a:spLocks noGrp="1" noChangeArrowheads="1"/>
          </p:cNvSpPr>
          <p:nvPr>
            <p:ph idx="1"/>
          </p:nvPr>
        </p:nvSpPr>
        <p:spPr>
          <a:xfrm>
            <a:off x="533400" y="1600200"/>
            <a:ext cx="8458200" cy="4648200"/>
          </a:xfrm>
        </p:spPr>
        <p:txBody>
          <a:bodyPr/>
          <a:lstStyle/>
          <a:p>
            <a:pPr eaLnBrk="1" hangingPunct="1">
              <a:buFont typeface="Wingdings" charset="2"/>
              <a:buNone/>
            </a:pPr>
            <a:r>
              <a:rPr lang="en-GB" sz="2000" dirty="0" smtClean="0"/>
              <a:t>The </a:t>
            </a:r>
            <a:r>
              <a:rPr lang="en-GB" sz="2000" b="1" i="1" u="sng" dirty="0" smtClean="0">
                <a:solidFill>
                  <a:schemeClr val="hlink"/>
                </a:solidFill>
              </a:rPr>
              <a:t>mean for ungrouped data</a:t>
            </a:r>
            <a:r>
              <a:rPr lang="en-GB" sz="2000" dirty="0" smtClean="0"/>
              <a:t> is obtained by dividing the </a:t>
            </a:r>
          </a:p>
          <a:p>
            <a:pPr eaLnBrk="1" hangingPunct="1">
              <a:buFont typeface="Wingdings" charset="2"/>
              <a:buNone/>
            </a:pPr>
            <a:r>
              <a:rPr lang="en-GB" sz="2000" dirty="0" smtClean="0"/>
              <a:t>sum of all values by the number of values in the data set. Thus, </a:t>
            </a:r>
          </a:p>
          <a:p>
            <a:pPr eaLnBrk="1" hangingPunct="1">
              <a:buFont typeface="Wingdings" charset="2"/>
              <a:buNone/>
            </a:pPr>
            <a:r>
              <a:rPr lang="en-GB" sz="2000" dirty="0" smtClean="0"/>
              <a:t>	</a:t>
            </a:r>
          </a:p>
          <a:p>
            <a:pPr eaLnBrk="1" hangingPunct="1">
              <a:buFont typeface="Wingdings" charset="2"/>
              <a:buNone/>
            </a:pPr>
            <a:r>
              <a:rPr lang="en-GB" sz="2000" dirty="0" smtClean="0"/>
              <a:t>	Mean for population data:</a:t>
            </a:r>
          </a:p>
          <a:p>
            <a:pPr eaLnBrk="1" hangingPunct="1">
              <a:buFont typeface="Wingdings" charset="2"/>
              <a:buNone/>
            </a:pPr>
            <a:r>
              <a:rPr lang="en-GB" sz="2000" dirty="0" smtClean="0"/>
              <a:t>	</a:t>
            </a:r>
          </a:p>
          <a:p>
            <a:pPr eaLnBrk="1" hangingPunct="1">
              <a:buFont typeface="Wingdings" charset="2"/>
              <a:buNone/>
            </a:pPr>
            <a:endParaRPr lang="en-GB" sz="2000" dirty="0" smtClean="0"/>
          </a:p>
          <a:p>
            <a:pPr eaLnBrk="1" hangingPunct="1">
              <a:buFont typeface="Wingdings" charset="2"/>
              <a:buNone/>
            </a:pPr>
            <a:r>
              <a:rPr lang="en-GB" sz="2000" dirty="0" smtClean="0"/>
              <a:t>	Mean for sample data:</a:t>
            </a:r>
          </a:p>
          <a:p>
            <a:pPr eaLnBrk="1" hangingPunct="1">
              <a:buFont typeface="Wingdings" charset="2"/>
              <a:buNone/>
            </a:pPr>
            <a:endParaRPr lang="en-GB" sz="2000" dirty="0"/>
          </a:p>
          <a:p>
            <a:pPr eaLnBrk="1" hangingPunct="1">
              <a:buFont typeface="Wingdings" charset="2"/>
              <a:buNone/>
            </a:pPr>
            <a:r>
              <a:rPr lang="en-GB" sz="2000" dirty="0" smtClean="0"/>
              <a:t> </a:t>
            </a:r>
          </a:p>
          <a:p>
            <a:pPr eaLnBrk="1" hangingPunct="1">
              <a:buFont typeface="Wingdings" charset="2"/>
              <a:buNone/>
            </a:pPr>
            <a:r>
              <a:rPr lang="en-GB" sz="2000" dirty="0" smtClean="0"/>
              <a:t>where        is the sum of all values; </a:t>
            </a:r>
            <a:r>
              <a:rPr lang="en-GB" sz="2000" i="1" dirty="0" smtClean="0"/>
              <a:t>N</a:t>
            </a:r>
            <a:r>
              <a:rPr lang="en-GB" sz="2000" dirty="0" smtClean="0"/>
              <a:t> is the population size; </a:t>
            </a:r>
            <a:r>
              <a:rPr lang="en-GB" sz="2000" i="1" dirty="0" smtClean="0"/>
              <a:t>n</a:t>
            </a:r>
            <a:r>
              <a:rPr lang="en-GB" sz="2000" dirty="0" smtClean="0"/>
              <a:t> </a:t>
            </a:r>
          </a:p>
          <a:p>
            <a:pPr eaLnBrk="1" hangingPunct="1">
              <a:buFont typeface="Wingdings" charset="2"/>
              <a:buNone/>
            </a:pPr>
            <a:r>
              <a:rPr lang="en-GB" sz="2000" dirty="0" smtClean="0"/>
              <a:t>is the sample size;     is the population mean; and     is the </a:t>
            </a:r>
          </a:p>
          <a:p>
            <a:pPr eaLnBrk="1" hangingPunct="1">
              <a:buFont typeface="Wingdings" charset="2"/>
              <a:buNone/>
            </a:pPr>
            <a:r>
              <a:rPr lang="en-GB" sz="2000" dirty="0" smtClean="0"/>
              <a:t>sample mean.</a:t>
            </a:r>
          </a:p>
          <a:p>
            <a:pPr eaLnBrk="1" hangingPunct="1">
              <a:buFont typeface="Wingdings" charset="2"/>
              <a:buNone/>
            </a:pPr>
            <a:endParaRPr lang="en-GB" sz="2400" dirty="0" smtClean="0"/>
          </a:p>
          <a:p>
            <a:pPr eaLnBrk="1" hangingPunct="1">
              <a:buFont typeface="Wingdings" charset="2"/>
              <a:buNone/>
            </a:pPr>
            <a:endParaRPr lang="el-GR" sz="2400" i="1" dirty="0" smtClean="0">
              <a:cs typeface="Arial" charset="0"/>
            </a:endParaRPr>
          </a:p>
        </p:txBody>
      </p:sp>
      <p:graphicFrame>
        <p:nvGraphicFramePr>
          <p:cNvPr id="1026" name="Object 2"/>
          <p:cNvGraphicFramePr>
            <a:graphicFrameLocks noChangeAspect="1"/>
          </p:cNvGraphicFramePr>
          <p:nvPr>
            <p:extLst>
              <p:ext uri="{D42A27DB-BD31-4B8C-83A1-F6EECF244321}">
                <p14:modId xmlns="" xmlns:p14="http://schemas.microsoft.com/office/powerpoint/2010/main" val="2808458239"/>
              </p:ext>
            </p:extLst>
          </p:nvPr>
        </p:nvGraphicFramePr>
        <p:xfrm>
          <a:off x="4953000" y="2438400"/>
          <a:ext cx="1345423" cy="860170"/>
        </p:xfrm>
        <a:graphic>
          <a:graphicData uri="http://schemas.openxmlformats.org/presentationml/2006/ole">
            <p:oleObj spid="_x0000_s1193" name="Equation" r:id="rId4" imgW="583947" imgH="431613" progId="Equation.3">
              <p:embed/>
            </p:oleObj>
          </a:graphicData>
        </a:graphic>
      </p:graphicFrame>
      <p:graphicFrame>
        <p:nvGraphicFramePr>
          <p:cNvPr id="1027" name="Object 3"/>
          <p:cNvGraphicFramePr>
            <a:graphicFrameLocks noChangeAspect="1"/>
          </p:cNvGraphicFramePr>
          <p:nvPr>
            <p:extLst>
              <p:ext uri="{D42A27DB-BD31-4B8C-83A1-F6EECF244321}">
                <p14:modId xmlns="" xmlns:p14="http://schemas.microsoft.com/office/powerpoint/2010/main" val="1420018089"/>
              </p:ext>
            </p:extLst>
          </p:nvPr>
        </p:nvGraphicFramePr>
        <p:xfrm>
          <a:off x="4915694" y="3505200"/>
          <a:ext cx="1485106" cy="914494"/>
        </p:xfrm>
        <a:graphic>
          <a:graphicData uri="http://schemas.openxmlformats.org/presentationml/2006/ole">
            <p:oleObj spid="_x0000_s1194" name="Equation" r:id="rId5" imgW="558558" imgH="431613" progId="Equation.3">
              <p:embed/>
            </p:oleObj>
          </a:graphicData>
        </a:graphic>
      </p:graphicFrame>
      <p:graphicFrame>
        <p:nvGraphicFramePr>
          <p:cNvPr id="2" name="Object 1"/>
          <p:cNvGraphicFramePr>
            <a:graphicFrameLocks noChangeAspect="1"/>
          </p:cNvGraphicFramePr>
          <p:nvPr>
            <p:extLst>
              <p:ext uri="{D42A27DB-BD31-4B8C-83A1-F6EECF244321}">
                <p14:modId xmlns="" xmlns:p14="http://schemas.microsoft.com/office/powerpoint/2010/main" val="3860026545"/>
              </p:ext>
            </p:extLst>
          </p:nvPr>
        </p:nvGraphicFramePr>
        <p:xfrm>
          <a:off x="1447800" y="4867275"/>
          <a:ext cx="609600" cy="466725"/>
        </p:xfrm>
        <a:graphic>
          <a:graphicData uri="http://schemas.openxmlformats.org/presentationml/2006/ole">
            <p:oleObj spid="_x0000_s1195" name="Equation" r:id="rId6" imgW="304560" imgH="253800" progId="Equation.3">
              <p:embed/>
            </p:oleObj>
          </a:graphicData>
        </a:graphic>
      </p:graphicFrame>
      <p:graphicFrame>
        <p:nvGraphicFramePr>
          <p:cNvPr id="4" name="Object 3"/>
          <p:cNvGraphicFramePr>
            <a:graphicFrameLocks noChangeAspect="1"/>
          </p:cNvGraphicFramePr>
          <p:nvPr>
            <p:extLst>
              <p:ext uri="{D42A27DB-BD31-4B8C-83A1-F6EECF244321}">
                <p14:modId xmlns="" xmlns:p14="http://schemas.microsoft.com/office/powerpoint/2010/main" val="3410623634"/>
              </p:ext>
            </p:extLst>
          </p:nvPr>
        </p:nvGraphicFramePr>
        <p:xfrm>
          <a:off x="3048000" y="5334000"/>
          <a:ext cx="386443" cy="377825"/>
        </p:xfrm>
        <a:graphic>
          <a:graphicData uri="http://schemas.openxmlformats.org/presentationml/2006/ole">
            <p:oleObj spid="_x0000_s1196" name="Equation" r:id="rId7" imgW="152280" imgH="164880" progId="Equation.3">
              <p:embed/>
            </p:oleObj>
          </a:graphicData>
        </a:graphic>
      </p:graphicFrame>
      <p:graphicFrame>
        <p:nvGraphicFramePr>
          <p:cNvPr id="5" name="Object 4"/>
          <p:cNvGraphicFramePr>
            <a:graphicFrameLocks noChangeAspect="1"/>
          </p:cNvGraphicFramePr>
          <p:nvPr>
            <p:extLst>
              <p:ext uri="{D42A27DB-BD31-4B8C-83A1-F6EECF244321}">
                <p14:modId xmlns="" xmlns:p14="http://schemas.microsoft.com/office/powerpoint/2010/main" val="1604844889"/>
              </p:ext>
            </p:extLst>
          </p:nvPr>
        </p:nvGraphicFramePr>
        <p:xfrm>
          <a:off x="7148052" y="5243052"/>
          <a:ext cx="336550" cy="457200"/>
        </p:xfrm>
        <a:graphic>
          <a:graphicData uri="http://schemas.openxmlformats.org/presentationml/2006/ole">
            <p:oleObj spid="_x0000_s1197" name="Equation" r:id="rId8" imgW="126720" imgH="215640" progId="Equation.3">
              <p:embed/>
            </p:oleObj>
          </a:graphicData>
        </a:graphic>
      </p:graphicFrame>
      <p:sp>
        <p:nvSpPr>
          <p:cNvPr id="11"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2800" dirty="0" smtClean="0"/>
              <a:t>Example 3-1</a:t>
            </a:r>
            <a:endParaRPr lang="en-US" sz="2800" dirty="0" smtClean="0"/>
          </a:p>
        </p:txBody>
      </p:sp>
      <p:sp>
        <p:nvSpPr>
          <p:cNvPr id="31747" name="Rectangle 3"/>
          <p:cNvSpPr>
            <a:spLocks noGrp="1" noChangeArrowheads="1"/>
          </p:cNvSpPr>
          <p:nvPr>
            <p:ph idx="1"/>
          </p:nvPr>
        </p:nvSpPr>
        <p:spPr>
          <a:xfrm>
            <a:off x="228600" y="1600200"/>
            <a:ext cx="8424863" cy="2286000"/>
          </a:xfrm>
        </p:spPr>
        <p:txBody>
          <a:bodyPr/>
          <a:lstStyle/>
          <a:p>
            <a:pPr eaLnBrk="1" hangingPunct="1">
              <a:buFont typeface="Wingdings" charset="2"/>
              <a:buNone/>
            </a:pPr>
            <a:r>
              <a:rPr lang="en-GB" sz="2000" dirty="0" smtClean="0"/>
              <a:t>  Table 3.1 lists the total cash donations (rounded to millions of </a:t>
            </a:r>
          </a:p>
          <a:p>
            <a:pPr eaLnBrk="1" hangingPunct="1">
              <a:buFont typeface="Wingdings" charset="2"/>
              <a:buNone/>
            </a:pPr>
            <a:r>
              <a:rPr lang="en-GB" sz="2000" dirty="0"/>
              <a:t> </a:t>
            </a:r>
            <a:r>
              <a:rPr lang="en-GB" sz="2000" dirty="0" smtClean="0"/>
              <a:t> dollars) given by eight U.S. companies during the year 2010 </a:t>
            </a:r>
          </a:p>
          <a:p>
            <a:pPr eaLnBrk="1" hangingPunct="1">
              <a:buFont typeface="Wingdings" charset="2"/>
              <a:buNone/>
            </a:pPr>
            <a:r>
              <a:rPr lang="en-GB" sz="2000" dirty="0"/>
              <a:t> </a:t>
            </a:r>
            <a:r>
              <a:rPr lang="en-GB" sz="2000" dirty="0" smtClean="0"/>
              <a:t> (</a:t>
            </a:r>
            <a:r>
              <a:rPr lang="en-GB" sz="2000" i="1" dirty="0" smtClean="0"/>
              <a:t>Source</a:t>
            </a:r>
            <a:r>
              <a:rPr lang="en-GB" sz="2000" dirty="0" smtClean="0"/>
              <a:t>: Based on U.S. Internal Revenue Service data </a:t>
            </a:r>
          </a:p>
          <a:p>
            <a:pPr eaLnBrk="1" hangingPunct="1">
              <a:buFont typeface="Wingdings" charset="2"/>
              <a:buNone/>
            </a:pPr>
            <a:r>
              <a:rPr lang="en-GB" sz="2000" dirty="0"/>
              <a:t> </a:t>
            </a:r>
            <a:r>
              <a:rPr lang="en-GB" sz="2000" dirty="0" smtClean="0"/>
              <a:t>  </a:t>
            </a:r>
            <a:r>
              <a:rPr lang="en-GB" sz="2000" dirty="0" err="1" smtClean="0"/>
              <a:t>analyzed</a:t>
            </a:r>
            <a:r>
              <a:rPr lang="en-GB" sz="2000" dirty="0" smtClean="0"/>
              <a:t> by </a:t>
            </a:r>
            <a:r>
              <a:rPr lang="en-GB" sz="2000" i="1" dirty="0" smtClean="0"/>
              <a:t>The Chronicle of Philanthropy </a:t>
            </a:r>
            <a:r>
              <a:rPr lang="en-GB" sz="2000" dirty="0" smtClean="0"/>
              <a:t>and </a:t>
            </a:r>
            <a:r>
              <a:rPr lang="en-GB" sz="2000" i="1" dirty="0" smtClean="0"/>
              <a:t>USA TODAY</a:t>
            </a:r>
            <a:r>
              <a:rPr lang="en-GB" sz="2000" dirty="0" smtClean="0"/>
              <a:t>).</a:t>
            </a:r>
          </a:p>
        </p:txBody>
      </p:sp>
      <p:sp>
        <p:nvSpPr>
          <p:cNvPr id="5"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7813"/>
            <a:ext cx="8458200" cy="1139825"/>
          </a:xfrm>
        </p:spPr>
        <p:txBody>
          <a:bodyPr/>
          <a:lstStyle/>
          <a:p>
            <a:pPr eaLnBrk="1" hangingPunct="1"/>
            <a:r>
              <a:rPr lang="en-GB" sz="2800" dirty="0" smtClean="0"/>
              <a:t>Table 3.1 Cash Donations in 2010 by Eight U.S. Companies</a:t>
            </a:r>
          </a:p>
        </p:txBody>
      </p:sp>
      <p:sp>
        <p:nvSpPr>
          <p:cNvPr id="32772" name="Text Box 18"/>
          <p:cNvSpPr txBox="1">
            <a:spLocks noChangeArrowheads="1"/>
          </p:cNvSpPr>
          <p:nvPr/>
        </p:nvSpPr>
        <p:spPr bwMode="auto">
          <a:xfrm>
            <a:off x="609600" y="5226050"/>
            <a:ext cx="80772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2000" dirty="0">
                <a:latin typeface="Verdana" charset="0"/>
              </a:rPr>
              <a:t>Find the </a:t>
            </a:r>
            <a:r>
              <a:rPr lang="en-GB" sz="2000" dirty="0" smtClean="0">
                <a:latin typeface="Verdana" charset="0"/>
              </a:rPr>
              <a:t>mean of cash donations made by these eight companies.</a:t>
            </a:r>
            <a:endParaRPr lang="en-US" sz="2000" dirty="0">
              <a:latin typeface="Verdana" charset="0"/>
            </a:endParaRPr>
          </a:p>
        </p:txBody>
      </p:sp>
      <p:pic>
        <p:nvPicPr>
          <p:cNvPr id="2" name="Picture 1"/>
          <p:cNvPicPr>
            <a:picLocks noChangeAspect="1"/>
          </p:cNvPicPr>
          <p:nvPr/>
        </p:nvPicPr>
        <p:blipFill rotWithShape="1">
          <a:blip r:embed="rId3">
            <a:extLst>
              <a:ext uri="{28A0092B-C50C-407E-A947-70E740481C1C}">
                <a14:useLocalDpi xmlns="" xmlns:a14="http://schemas.microsoft.com/office/drawing/2010/main" val="0"/>
              </a:ext>
            </a:extLst>
          </a:blip>
          <a:srcRect t="13536" b="-13536"/>
          <a:stretch/>
        </p:blipFill>
        <p:spPr>
          <a:xfrm>
            <a:off x="2057400" y="1523999"/>
            <a:ext cx="5105400" cy="4303726"/>
          </a:xfrm>
          <a:prstGeom prst="rect">
            <a:avLst/>
          </a:prstGeom>
        </p:spPr>
      </p:pic>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pPr eaLnBrk="1" hangingPunct="1"/>
            <a:r>
              <a:rPr lang="en-GB" sz="2800" dirty="0" smtClean="0"/>
              <a:t>Example 3-1: Solution</a:t>
            </a:r>
          </a:p>
        </p:txBody>
      </p:sp>
      <p:sp>
        <p:nvSpPr>
          <p:cNvPr id="2054" name="Text Box 4"/>
          <p:cNvSpPr txBox="1">
            <a:spLocks noChangeArrowheads="1"/>
          </p:cNvSpPr>
          <p:nvPr/>
        </p:nvSpPr>
        <p:spPr bwMode="auto">
          <a:xfrm>
            <a:off x="457200" y="5159514"/>
            <a:ext cx="83820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GB" sz="2000" dirty="0">
                <a:latin typeface="Tahoma" charset="0"/>
              </a:rPr>
              <a:t>Thus, </a:t>
            </a:r>
            <a:r>
              <a:rPr lang="en-GB" sz="2000" dirty="0" smtClean="0">
                <a:latin typeface="Tahoma" charset="0"/>
              </a:rPr>
              <a:t>these eight companies donated an average of </a:t>
            </a:r>
            <a:r>
              <a:rPr lang="en-GB" sz="2000" b="1" dirty="0" smtClean="0">
                <a:latin typeface="Tahoma" charset="0"/>
              </a:rPr>
              <a:t>$139.5 million </a:t>
            </a:r>
            <a:r>
              <a:rPr lang="en-GB" sz="2000" dirty="0" smtClean="0">
                <a:latin typeface="Tahoma" charset="0"/>
              </a:rPr>
              <a:t>in 2010 for charitable purposes.</a:t>
            </a:r>
            <a:endParaRPr lang="en-GB" sz="2000" dirty="0">
              <a:latin typeface="Tahoma" charset="0"/>
            </a:endParaRPr>
          </a:p>
        </p:txBody>
      </p:sp>
      <p:graphicFrame>
        <p:nvGraphicFramePr>
          <p:cNvPr id="4" name="Object 3"/>
          <p:cNvGraphicFramePr>
            <a:graphicFrameLocks noChangeAspect="1"/>
          </p:cNvGraphicFramePr>
          <p:nvPr>
            <p:extLst>
              <p:ext uri="{D42A27DB-BD31-4B8C-83A1-F6EECF244321}">
                <p14:modId xmlns="" xmlns:p14="http://schemas.microsoft.com/office/powerpoint/2010/main" val="4056403884"/>
              </p:ext>
            </p:extLst>
          </p:nvPr>
        </p:nvGraphicFramePr>
        <p:xfrm>
          <a:off x="515938" y="1752600"/>
          <a:ext cx="7391400" cy="598444"/>
        </p:xfrm>
        <a:graphic>
          <a:graphicData uri="http://schemas.openxmlformats.org/presentationml/2006/ole">
            <p:oleObj spid="_x0000_s2163" name="Equation" r:id="rId4" imgW="2501640" imgH="253800" progId="Equation.3">
              <p:embed/>
            </p:oleObj>
          </a:graphicData>
        </a:graphic>
      </p:graphicFrame>
      <p:graphicFrame>
        <p:nvGraphicFramePr>
          <p:cNvPr id="5" name="Object 4"/>
          <p:cNvGraphicFramePr>
            <a:graphicFrameLocks noChangeAspect="1"/>
          </p:cNvGraphicFramePr>
          <p:nvPr>
            <p:extLst>
              <p:ext uri="{D42A27DB-BD31-4B8C-83A1-F6EECF244321}">
                <p14:modId xmlns="" xmlns:p14="http://schemas.microsoft.com/office/powerpoint/2010/main" val="2224041149"/>
              </p:ext>
            </p:extLst>
          </p:nvPr>
        </p:nvGraphicFramePr>
        <p:xfrm>
          <a:off x="744538" y="3276600"/>
          <a:ext cx="6934200" cy="1046535"/>
        </p:xfrm>
        <a:graphic>
          <a:graphicData uri="http://schemas.openxmlformats.org/presentationml/2006/ole">
            <p:oleObj spid="_x0000_s2164" name="Equation" r:id="rId5" imgW="2527200" imgH="431640" progId="Equation.3">
              <p:embed/>
            </p:oleObj>
          </a:graphicData>
        </a:graphic>
      </p:graphicFrame>
      <p:graphicFrame>
        <p:nvGraphicFramePr>
          <p:cNvPr id="6" name="Object 5"/>
          <p:cNvGraphicFramePr>
            <a:graphicFrameLocks noChangeAspect="1"/>
          </p:cNvGraphicFramePr>
          <p:nvPr>
            <p:extLst>
              <p:ext uri="{D42A27DB-BD31-4B8C-83A1-F6EECF244321}">
                <p14:modId xmlns="" xmlns:p14="http://schemas.microsoft.com/office/powerpoint/2010/main" val="600032939"/>
              </p:ext>
            </p:extLst>
          </p:nvPr>
        </p:nvGraphicFramePr>
        <p:xfrm>
          <a:off x="1409311" y="2438400"/>
          <a:ext cx="6896489" cy="387753"/>
        </p:xfrm>
        <a:graphic>
          <a:graphicData uri="http://schemas.openxmlformats.org/presentationml/2006/ole">
            <p:oleObj spid="_x0000_s2165" name="Equation" r:id="rId6" imgW="3060360" imgH="177480" progId="Equation.3">
              <p:embed/>
            </p:oleObj>
          </a:graphicData>
        </a:graphic>
      </p:graphicFrame>
      <p:sp>
        <p:nvSpPr>
          <p:cNvPr id="8"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z="2800" dirty="0" smtClean="0"/>
              <a:t>Example 3-2</a:t>
            </a:r>
          </a:p>
        </p:txBody>
      </p:sp>
      <p:sp>
        <p:nvSpPr>
          <p:cNvPr id="33795" name="Rectangle 3"/>
          <p:cNvSpPr>
            <a:spLocks noGrp="1" noChangeArrowheads="1"/>
          </p:cNvSpPr>
          <p:nvPr>
            <p:ph idx="1"/>
          </p:nvPr>
        </p:nvSpPr>
        <p:spPr>
          <a:xfrm>
            <a:off x="304800" y="1524000"/>
            <a:ext cx="8631238" cy="2362200"/>
          </a:xfrm>
        </p:spPr>
        <p:txBody>
          <a:bodyPr/>
          <a:lstStyle/>
          <a:p>
            <a:pPr marL="609600" indent="-609600" eaLnBrk="1" hangingPunct="1">
              <a:buFont typeface="Wingdings" charset="2"/>
              <a:buNone/>
            </a:pPr>
            <a:r>
              <a:rPr lang="en-GB" dirty="0" smtClean="0"/>
              <a:t> </a:t>
            </a:r>
            <a:r>
              <a:rPr lang="en-GB" sz="2000" dirty="0" smtClean="0"/>
              <a:t>The following are the ages (in years) of all eight employees of a </a:t>
            </a:r>
          </a:p>
          <a:p>
            <a:pPr marL="609600" indent="-609600" eaLnBrk="1" hangingPunct="1">
              <a:buFont typeface="Wingdings" charset="2"/>
              <a:buNone/>
            </a:pPr>
            <a:r>
              <a:rPr lang="en-GB" sz="2000" dirty="0"/>
              <a:t> </a:t>
            </a:r>
            <a:r>
              <a:rPr lang="en-GB" sz="2000" dirty="0" smtClean="0"/>
              <a:t> small company:</a:t>
            </a:r>
          </a:p>
          <a:p>
            <a:pPr marL="609600" indent="-609600" algn="ctr" eaLnBrk="1" hangingPunct="1">
              <a:buFont typeface="Wingdings" charset="2"/>
              <a:buNone/>
            </a:pPr>
            <a:r>
              <a:rPr lang="en-GB" sz="2000" dirty="0" smtClean="0"/>
              <a:t>53     32     61    27    39    44    49    57</a:t>
            </a:r>
          </a:p>
          <a:p>
            <a:pPr marL="609600" indent="-609600" eaLnBrk="1" hangingPunct="1">
              <a:buFont typeface="Wingdings" charset="2"/>
              <a:buNone/>
            </a:pPr>
            <a:r>
              <a:rPr lang="en-GB" sz="2000" dirty="0" smtClean="0"/>
              <a:t>  Find the mean age of these employees.</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GB" sz="2800" dirty="0" smtClean="0"/>
              <a:t>Example 3-2: Solution</a:t>
            </a:r>
          </a:p>
        </p:txBody>
      </p:sp>
      <p:graphicFrame>
        <p:nvGraphicFramePr>
          <p:cNvPr id="3074" name="Object 2"/>
          <p:cNvGraphicFramePr>
            <a:graphicFrameLocks noGrp="1" noChangeAspect="1"/>
          </p:cNvGraphicFramePr>
          <p:nvPr>
            <p:ph idx="1"/>
            <p:extLst>
              <p:ext uri="{D42A27DB-BD31-4B8C-83A1-F6EECF244321}">
                <p14:modId xmlns="" xmlns:p14="http://schemas.microsoft.com/office/powerpoint/2010/main" val="3512764899"/>
              </p:ext>
            </p:extLst>
          </p:nvPr>
        </p:nvGraphicFramePr>
        <p:xfrm>
          <a:off x="1066800" y="2590800"/>
          <a:ext cx="4394200" cy="1030288"/>
        </p:xfrm>
        <a:graphic>
          <a:graphicData uri="http://schemas.openxmlformats.org/presentationml/2006/ole">
            <p:oleObj spid="_x0000_s3111" name="Equation" r:id="rId4" imgW="1841500" imgH="431800" progId="Equation.3">
              <p:embed/>
            </p:oleObj>
          </a:graphicData>
        </a:graphic>
      </p:graphicFrame>
      <p:sp>
        <p:nvSpPr>
          <p:cNvPr id="3076" name="Text Box 4"/>
          <p:cNvSpPr txBox="1">
            <a:spLocks noChangeArrowheads="1"/>
          </p:cNvSpPr>
          <p:nvPr/>
        </p:nvSpPr>
        <p:spPr bwMode="auto">
          <a:xfrm>
            <a:off x="457200" y="1524000"/>
            <a:ext cx="7343775" cy="3477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GB" sz="2000" dirty="0" smtClean="0">
                <a:latin typeface="Tahoma" charset="0"/>
              </a:rPr>
              <a:t>The population mean is</a:t>
            </a:r>
          </a:p>
          <a:p>
            <a:pPr eaLnBrk="1" hangingPunct="1">
              <a:spcBef>
                <a:spcPct val="50000"/>
              </a:spcBef>
            </a:pPr>
            <a:endParaRPr lang="en-GB" sz="2000" dirty="0">
              <a:latin typeface="Tahoma" charset="0"/>
            </a:endParaRPr>
          </a:p>
          <a:p>
            <a:pPr eaLnBrk="1" hangingPunct="1">
              <a:spcBef>
                <a:spcPct val="50000"/>
              </a:spcBef>
            </a:pPr>
            <a:endParaRPr lang="en-GB" sz="2000" dirty="0" smtClean="0">
              <a:latin typeface="Tahoma" charset="0"/>
            </a:endParaRPr>
          </a:p>
          <a:p>
            <a:pPr eaLnBrk="1" hangingPunct="1">
              <a:spcBef>
                <a:spcPct val="50000"/>
              </a:spcBef>
            </a:pPr>
            <a:endParaRPr lang="en-GB" sz="2000" dirty="0" smtClean="0">
              <a:latin typeface="Tahoma" charset="0"/>
            </a:endParaRPr>
          </a:p>
          <a:p>
            <a:pPr eaLnBrk="1" hangingPunct="1">
              <a:spcBef>
                <a:spcPct val="50000"/>
              </a:spcBef>
            </a:pPr>
            <a:endParaRPr lang="en-GB" sz="2000" dirty="0">
              <a:latin typeface="Tahoma" charset="0"/>
            </a:endParaRPr>
          </a:p>
          <a:p>
            <a:pPr eaLnBrk="1" hangingPunct="1">
              <a:spcBef>
                <a:spcPct val="50000"/>
              </a:spcBef>
            </a:pPr>
            <a:endParaRPr lang="en-GB" sz="2000" dirty="0" smtClean="0">
              <a:latin typeface="Tahoma" charset="0"/>
            </a:endParaRPr>
          </a:p>
          <a:p>
            <a:pPr eaLnBrk="1" hangingPunct="1">
              <a:spcBef>
                <a:spcPct val="50000"/>
              </a:spcBef>
            </a:pPr>
            <a:r>
              <a:rPr lang="en-GB" sz="2000" dirty="0" smtClean="0">
                <a:latin typeface="Tahoma" charset="0"/>
              </a:rPr>
              <a:t>Thus</a:t>
            </a:r>
            <a:r>
              <a:rPr lang="en-GB" sz="2000" dirty="0">
                <a:latin typeface="Tahoma" charset="0"/>
              </a:rPr>
              <a:t>, the mean age of all eight employees of this company is </a:t>
            </a:r>
            <a:r>
              <a:rPr lang="en-GB" sz="2000" b="1" dirty="0">
                <a:latin typeface="Tahoma" charset="0"/>
              </a:rPr>
              <a:t>45.25 years</a:t>
            </a:r>
            <a:r>
              <a:rPr lang="en-GB" sz="2000" dirty="0">
                <a:latin typeface="Tahoma" charset="0"/>
              </a:rPr>
              <a:t>, or 45 years and 3 months.</a:t>
            </a:r>
          </a:p>
        </p:txBody>
      </p:sp>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GB" sz="2800" dirty="0" smtClean="0"/>
              <a:t>Median</a:t>
            </a:r>
          </a:p>
        </p:txBody>
      </p:sp>
      <p:sp>
        <p:nvSpPr>
          <p:cNvPr id="37891" name="Rectangle 3"/>
          <p:cNvSpPr>
            <a:spLocks noGrp="1" noChangeArrowheads="1"/>
          </p:cNvSpPr>
          <p:nvPr>
            <p:ph idx="1"/>
          </p:nvPr>
        </p:nvSpPr>
        <p:spPr>
          <a:xfrm>
            <a:off x="152400" y="1524000"/>
            <a:ext cx="8704263" cy="3124200"/>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The </a:t>
            </a:r>
            <a:r>
              <a:rPr lang="en-GB" sz="2000" b="1" i="1" u="sng" dirty="0" smtClean="0">
                <a:solidFill>
                  <a:schemeClr val="hlink"/>
                </a:solidFill>
              </a:rPr>
              <a:t>median</a:t>
            </a:r>
            <a:r>
              <a:rPr lang="en-GB" sz="2000" dirty="0" smtClean="0"/>
              <a:t> is the value of the middle term in a data set that has been ranked in increasing order.</a:t>
            </a:r>
          </a:p>
          <a:p>
            <a:pPr eaLnBrk="1" hangingPunct="1">
              <a:buFont typeface="Wingdings" charset="2"/>
              <a:buChar char=" "/>
            </a:pPr>
            <a:endParaRPr lang="en-GB" sz="2000" dirty="0" smtClean="0"/>
          </a:p>
          <a:p>
            <a:pPr eaLnBrk="1" hangingPunct="1">
              <a:buFont typeface="Wingdings" charset="2"/>
              <a:buChar char=" "/>
            </a:pPr>
            <a:r>
              <a:rPr lang="en-GB" sz="2000" dirty="0" smtClean="0"/>
              <a:t>The calculation of the median consists of the following two steps:</a:t>
            </a:r>
          </a:p>
          <a:p>
            <a:pPr lvl="1" eaLnBrk="1" hangingPunct="1">
              <a:buFont typeface="Wingdings" charset="2"/>
              <a:buAutoNum type="arabicPeriod"/>
            </a:pPr>
            <a:r>
              <a:rPr lang="en-GB" sz="2000" dirty="0" smtClean="0"/>
              <a:t>Rank the data set in increasing order.</a:t>
            </a:r>
          </a:p>
          <a:p>
            <a:pPr lvl="1" eaLnBrk="1" hangingPunct="1">
              <a:buFont typeface="Wingdings" charset="2"/>
              <a:buAutoNum type="arabicPeriod"/>
            </a:pPr>
            <a:r>
              <a:rPr lang="en-GB" sz="2000" dirty="0" smtClean="0"/>
              <a:t>Find the middle term. The value of this term is the median.</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Thermal</Template>
  <TotalTime>11</TotalTime>
  <Words>1555</Words>
  <Application>Microsoft Office PowerPoint</Application>
  <PresentationFormat>On-screen Show (4:3)</PresentationFormat>
  <Paragraphs>185</Paragraphs>
  <Slides>26</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Level</vt:lpstr>
      <vt:lpstr>Equation</vt:lpstr>
      <vt:lpstr>CHAPTER 3</vt:lpstr>
      <vt:lpstr>MEASURES OF CENTRAL TENDENCY FOR UNGROUPED DATA</vt:lpstr>
      <vt:lpstr>Mean</vt:lpstr>
      <vt:lpstr>Example 3-1</vt:lpstr>
      <vt:lpstr>Table 3.1 Cash Donations in 2010 by Eight U.S. Companies</vt:lpstr>
      <vt:lpstr>Example 3-1: Solution</vt:lpstr>
      <vt:lpstr>Example 3-2</vt:lpstr>
      <vt:lpstr>Example 3-2: Solution</vt:lpstr>
      <vt:lpstr>Median</vt:lpstr>
      <vt:lpstr>Example 3-3 </vt:lpstr>
      <vt:lpstr>Example 3-3: Solution </vt:lpstr>
      <vt:lpstr>Example 3-4</vt:lpstr>
      <vt:lpstr>Table 3.4 Total Compensations of 12 Highest-Paid CEOs for the Year 2010</vt:lpstr>
      <vt:lpstr>Example 3-4: Solution</vt:lpstr>
      <vt:lpstr>Example 3-4: Solution</vt:lpstr>
      <vt:lpstr>Mode</vt:lpstr>
      <vt:lpstr>Example 3-5</vt:lpstr>
      <vt:lpstr>Example 3-5: Solution</vt:lpstr>
      <vt:lpstr>Mode</vt:lpstr>
      <vt:lpstr>Example 3-6 (Data set with no mode)</vt:lpstr>
      <vt:lpstr>Example 3-6: Solution</vt:lpstr>
      <vt:lpstr>Example 3-7 (Data set with two modes) </vt:lpstr>
      <vt:lpstr>Example 3-7: Solution</vt:lpstr>
      <vt:lpstr>Example 3-8 (Data set with three modes)</vt:lpstr>
      <vt:lpstr>Example 3-8: Solution</vt:lpstr>
      <vt:lpstr>Mode</vt:lpstr>
    </vt:vector>
  </TitlesOfParts>
  <Company>Cal Poly Pomona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dc:title>
  <dc:creator>hoonkim</dc:creator>
  <cp:lastModifiedBy>Durber</cp:lastModifiedBy>
  <cp:revision>79</cp:revision>
  <dcterms:created xsi:type="dcterms:W3CDTF">2009-12-09T07:10:09Z</dcterms:created>
  <dcterms:modified xsi:type="dcterms:W3CDTF">2016-05-24T05:44:40Z</dcterms:modified>
</cp:coreProperties>
</file>