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7"/>
  </p:notesMasterIdLst>
  <p:handoutMasterIdLst>
    <p:handoutMasterId r:id="rId48"/>
  </p:handoutMasterIdLst>
  <p:sldIdLst>
    <p:sldId id="257" r:id="rId2"/>
    <p:sldId id="301" r:id="rId3"/>
    <p:sldId id="302" r:id="rId4"/>
    <p:sldId id="303" r:id="rId5"/>
    <p:sldId id="304" r:id="rId6"/>
    <p:sldId id="305" r:id="rId7"/>
    <p:sldId id="307" r:id="rId8"/>
    <p:sldId id="308" r:id="rId9"/>
    <p:sldId id="388" r:id="rId10"/>
    <p:sldId id="405" r:id="rId11"/>
    <p:sldId id="310" r:id="rId12"/>
    <p:sldId id="410" r:id="rId13"/>
    <p:sldId id="313" r:id="rId14"/>
    <p:sldId id="406" r:id="rId15"/>
    <p:sldId id="314" r:id="rId16"/>
    <p:sldId id="411" r:id="rId17"/>
    <p:sldId id="315" r:id="rId18"/>
    <p:sldId id="413" r:id="rId19"/>
    <p:sldId id="316" r:id="rId20"/>
    <p:sldId id="317" r:id="rId21"/>
    <p:sldId id="318" r:id="rId22"/>
    <p:sldId id="319" r:id="rId23"/>
    <p:sldId id="414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415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56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22-B948-4FAA-B5AA-E9460B1F8B7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5CD19-3B96-4390-B713-C9D0796F7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4805E5-AB3C-461E-8D96-CB8AE3B4E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9450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27DF748-FF28-463F-A806-32D3306B19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BAA3517-27D5-484F-9474-5B507A949BAF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FDCF399-A180-41E7-9F4E-73304C499ED2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BAA3517-27D5-484F-9474-5B507A949BAF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FE63163-B17A-439A-96CC-9399EC22BE83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FE63163-B17A-439A-96CC-9399EC22BE83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EF66F68-AAFB-41D4-99FA-58387DEED9FD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FDAA58C-E83C-441F-9EB9-4F64B755F80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FDAA58C-E83C-441F-9EB9-4F64B755F807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FDAA58C-E83C-441F-9EB9-4F64B755F807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C0B9D64-1AF4-4E2A-A0EA-25051B3E64F6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B0377C4-A338-4E9E-BECB-5E263552F042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181DB49-B78A-432F-9971-73C5F95964D3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4DCCE57-33E4-4D7A-B360-E1DB70AF54A7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4D183D5-5F89-4792-8938-0354EBD04C51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4DCCE57-33E4-4D7A-B360-E1DB70AF54A7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48F7610-5F9C-4041-9774-B0FA2E2FD6D4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B51D948-6450-4EA0-AD9C-40750C09D87D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8A915B-84C0-476C-BA2A-510E5F9D79C0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9C9DDD-12BC-4898-934A-272634A40493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E435C67-A1C5-4CF8-86E7-082D19246A9F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7A5544F-C962-4248-9B37-34A3C5FE4C83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AF8D709-9F42-4AEA-9404-F7C53F05563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2605C6-8ADF-4DD5-B275-7BFF10B1468B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BE57D29-6C69-4AE4-AEA1-4835CEE1C863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3810BDB-A0D6-4AEF-A3AE-77337CBDF442}" type="slidenum">
              <a:rPr lang="en-US"/>
              <a:pPr eaLnBrk="1" hangingPunct="1"/>
              <a:t>33</a:t>
            </a:fld>
            <a:endParaRPr lang="en-US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ACEBDB4-4088-407F-B232-DD22573EB8B8}" type="slidenum">
              <a:rPr lang="en-US"/>
              <a:pPr eaLnBrk="1" hangingPunct="1"/>
              <a:t>34</a:t>
            </a:fld>
            <a:endParaRPr lang="en-US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2563ABD-C004-4718-9B54-5CFC0E1EF662}" type="slidenum">
              <a:rPr lang="en-US"/>
              <a:pPr eaLnBrk="1" hangingPunct="1"/>
              <a:t>35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2563ABD-C004-4718-9B54-5CFC0E1EF662}" type="slidenum">
              <a:rPr lang="en-US"/>
              <a:pPr eaLnBrk="1" hangingPunct="1"/>
              <a:t>36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E2ABA34-6650-48FE-9848-876E9E43AAC7}" type="slidenum">
              <a:rPr lang="en-US"/>
              <a:pPr eaLnBrk="1" hangingPunct="1"/>
              <a:t>37</a:t>
            </a:fld>
            <a:endParaRPr lang="en-US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5C7ACA-A15F-403F-A1C3-7FA07DDA5A8B}" type="slidenum">
              <a:rPr lang="en-US"/>
              <a:pPr eaLnBrk="1" hangingPunct="1"/>
              <a:t>38</a:t>
            </a:fld>
            <a:endParaRPr lang="en-US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F52848-7213-474B-80DA-E52DE6F42260}" type="slidenum">
              <a:rPr lang="en-US"/>
              <a:pPr eaLnBrk="1" hangingPunct="1"/>
              <a:t>39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AD844A2-5F63-425E-BCF2-299BB4D8076D}" type="slidenum">
              <a:rPr lang="en-US"/>
              <a:pPr eaLnBrk="1" hangingPunct="1"/>
              <a:t>40</a:t>
            </a:fld>
            <a:endParaRPr lang="en-US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A8D405-3101-46E5-BC09-38FDD2DA4A5D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3D9974-2CE1-4D2B-970F-EB8F4604B66F}" type="slidenum">
              <a:rPr lang="en-US"/>
              <a:pPr eaLnBrk="1" hangingPunct="1"/>
              <a:t>41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7904A57-2397-4467-A33A-081D54B5D929}" type="slidenum">
              <a:rPr lang="en-US"/>
              <a:pPr eaLnBrk="1" hangingPunct="1"/>
              <a:t>42</a:t>
            </a:fld>
            <a:endParaRPr lang="en-US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B9F2E0D-6F6E-4139-A278-78A6BDF7B8F6}" type="slidenum">
              <a:rPr lang="en-US"/>
              <a:pPr eaLnBrk="1" hangingPunct="1"/>
              <a:t>43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E4CFFEB-2E73-465D-8AB2-04BDEB9D8AB2}" type="slidenum">
              <a:rPr lang="en-US"/>
              <a:pPr eaLnBrk="1" hangingPunct="1"/>
              <a:t>44</a:t>
            </a:fld>
            <a:endParaRPr lang="en-US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4BA04F4-762F-4B82-A32B-86009B761728}" type="slidenum">
              <a:rPr lang="en-US"/>
              <a:pPr eaLnBrk="1" hangingPunct="1"/>
              <a:t>45</a:t>
            </a:fld>
            <a:endParaRPr lang="en-US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A289D4D-BB6B-46C1-A972-99347E060A91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0CC1057-4618-4F0A-B046-23027800215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C3F3266-E140-4DB3-9247-3A3E6E57F88B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AD03C0F-BAC5-42B9-83B8-8F28185D3E48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927CC3E-C2A4-4DAD-8603-BF2478F424F4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8177F-295F-44D8-9F9C-011FA316E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3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F6B0A-75D4-4C27-BFA7-EF1D3A67B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824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22455-0D36-4313-B74D-B925E029B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612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9903A-7396-4BA9-A992-4FA243493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5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E3CCA-D1BB-4E6A-B88C-4B663F563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450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62828-AAD6-4F77-9D5A-C68E68478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038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EC635-534A-4B14-B27A-481191C2E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08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52885-99F6-4760-8737-95E30DA65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C575D-70C3-4582-88D0-0145D924E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63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41BA-2984-4CC6-8488-72222EBD8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55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26AA-C03E-45A3-87D8-E347E24C3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61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60F44-B3E8-4BA1-885D-5C891AF0E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747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607DE-F3F2-423A-A282-04593272C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577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055A6-A975-4C41-B840-7E3269CC5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157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B867D-5D29-47F4-A26C-1BF3BFBF8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309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charset="0"/>
              </a:defRPr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Verdana" charset="0"/>
              </a:defRPr>
            </a:lvl1pPr>
          </a:lstStyle>
          <a:p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</a:defRPr>
            </a:lvl1pPr>
          </a:lstStyle>
          <a:p>
            <a:fld id="{B94A11D8-619D-4DBF-8526-9207226081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CHAPTER 3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8210550" cy="130175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NUMERICAL DESCRIPTIVE </a:t>
            </a:r>
            <a:r>
              <a:rPr lang="en-GB" sz="3600" b="1" dirty="0" smtClean="0"/>
              <a:t>MEASURES</a:t>
            </a:r>
            <a:r>
              <a:rPr lang="bn-BD" sz="3600" b="1" dirty="0" smtClean="0"/>
              <a:t> (Part B)</a:t>
            </a:r>
            <a:endParaRPr lang="en-US" sz="3600" b="1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</a:t>
            </a:r>
            <a:endParaRPr lang="en-US" sz="28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8497888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   </a:t>
            </a:r>
            <a:r>
              <a:rPr lang="en-GB" sz="2000" dirty="0" smtClean="0">
                <a:solidFill>
                  <a:schemeClr val="hlink"/>
                </a:solidFill>
              </a:rPr>
              <a:t>Basic Formulas for the Variance and Standard Deviation for Ungrouped Data</a:t>
            </a:r>
          </a:p>
          <a:p>
            <a:pPr eaLnBrk="1" hangingPunct="1">
              <a:buFont typeface="Wingdings" charset="2"/>
              <a:buNone/>
            </a:pPr>
            <a:endParaRPr lang="en-GB" sz="20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charset="2"/>
              <a:buNone/>
            </a:pPr>
            <a:endParaRPr lang="en-GB" sz="2000" dirty="0" smtClean="0"/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r>
              <a:rPr lang="en-GB" sz="2000" dirty="0"/>
              <a:t> </a:t>
            </a: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endParaRPr lang="en-GB" sz="2000" dirty="0"/>
          </a:p>
          <a:p>
            <a:pPr eaLnBrk="1" hangingPunct="1">
              <a:buNone/>
            </a:pPr>
            <a:r>
              <a:rPr lang="en-GB" sz="2000" dirty="0" smtClean="0"/>
              <a:t>    where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i="1" dirty="0" smtClean="0">
                <a:latin typeface="Times New Roman" charset="0"/>
              </a:rPr>
              <a:t>²</a:t>
            </a:r>
            <a:r>
              <a:rPr lang="en-US" sz="2000" dirty="0" smtClean="0"/>
              <a:t> is the population variance, </a:t>
            </a:r>
            <a:r>
              <a:rPr lang="en-US" sz="2000" i="1" dirty="0" smtClean="0">
                <a:latin typeface="Times New Roman" charset="0"/>
              </a:rPr>
              <a:t>s²</a:t>
            </a:r>
            <a:r>
              <a:rPr lang="en-GB" sz="2000" dirty="0" smtClean="0"/>
              <a:t> is the sample variance,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dirty="0" smtClean="0"/>
              <a:t> </a:t>
            </a:r>
            <a:r>
              <a:rPr lang="en-US" sz="2000" dirty="0"/>
              <a:t>is the population </a:t>
            </a:r>
            <a:r>
              <a:rPr lang="en-US" sz="2000" dirty="0" smtClean="0"/>
              <a:t>standard deviation, and </a:t>
            </a:r>
            <a:r>
              <a:rPr lang="en-US" sz="2000" i="1" dirty="0" smtClean="0">
                <a:latin typeface="Times New Roman" charset="0"/>
              </a:rPr>
              <a:t>s</a:t>
            </a:r>
            <a:r>
              <a:rPr lang="en-GB" sz="2000" dirty="0" smtClean="0"/>
              <a:t> </a:t>
            </a:r>
            <a:r>
              <a:rPr lang="en-GB" sz="2000" dirty="0"/>
              <a:t>is the sample </a:t>
            </a:r>
            <a:r>
              <a:rPr lang="en-GB" sz="2000" dirty="0" smtClean="0"/>
              <a:t>standard deviation. 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85545701"/>
              </p:ext>
            </p:extLst>
          </p:nvPr>
        </p:nvGraphicFramePr>
        <p:xfrm>
          <a:off x="1447800" y="2362200"/>
          <a:ext cx="5493543" cy="1872767"/>
        </p:xfrm>
        <a:graphic>
          <a:graphicData uri="http://schemas.openxmlformats.org/presentationml/2006/ole">
            <p:oleObj spid="_x0000_s36898" name="Equation" r:id="rId4" imgW="2565360" imgH="990360" progId="Equation.3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0485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Table 3.5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269" y="1752600"/>
            <a:ext cx="4406451" cy="3809833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</a:t>
            </a:r>
            <a:endParaRPr lang="en-US" sz="28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8497888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   </a:t>
            </a:r>
            <a:r>
              <a:rPr lang="en-GB" sz="2000" dirty="0" smtClean="0">
                <a:solidFill>
                  <a:schemeClr val="hlink"/>
                </a:solidFill>
              </a:rPr>
              <a:t>Short-cut Formulas for the Variance and Standard Deviation for Ungrouped Data</a:t>
            </a:r>
          </a:p>
          <a:p>
            <a:pPr eaLnBrk="1" hangingPunct="1">
              <a:buFont typeface="Wingdings" charset="2"/>
              <a:buNone/>
            </a:pPr>
            <a:endParaRPr lang="en-GB" sz="20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charset="2"/>
              <a:buNone/>
            </a:pPr>
            <a:endParaRPr lang="en-GB" sz="2000" dirty="0" smtClean="0"/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r>
              <a:rPr lang="en-GB" sz="2000" dirty="0"/>
              <a:t> </a:t>
            </a:r>
            <a:r>
              <a:rPr lang="en-GB" sz="2000" dirty="0" smtClean="0"/>
              <a:t>   </a:t>
            </a:r>
          </a:p>
          <a:p>
            <a:pPr eaLnBrk="1" hangingPunct="1">
              <a:buNone/>
            </a:pPr>
            <a:endParaRPr lang="en-GB" sz="2000" dirty="0"/>
          </a:p>
          <a:p>
            <a:pPr eaLnBrk="1" hangingPunct="1">
              <a:buNone/>
            </a:pPr>
            <a:r>
              <a:rPr lang="en-GB" sz="2000" dirty="0" smtClean="0"/>
              <a:t>    where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i="1" dirty="0" smtClean="0">
                <a:latin typeface="Times New Roman" charset="0"/>
              </a:rPr>
              <a:t>²</a:t>
            </a:r>
            <a:r>
              <a:rPr lang="en-US" sz="2000" dirty="0" smtClean="0"/>
              <a:t> is the population variance, </a:t>
            </a:r>
            <a:r>
              <a:rPr lang="en-US" sz="2000" i="1" dirty="0" smtClean="0">
                <a:latin typeface="Times New Roman" charset="0"/>
              </a:rPr>
              <a:t>s²</a:t>
            </a:r>
            <a:r>
              <a:rPr lang="en-GB" sz="2000" dirty="0" smtClean="0"/>
              <a:t> is the sample variance,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dirty="0" smtClean="0"/>
              <a:t> </a:t>
            </a:r>
            <a:r>
              <a:rPr lang="en-US" sz="2000" dirty="0"/>
              <a:t>is the population </a:t>
            </a:r>
            <a:r>
              <a:rPr lang="en-US" sz="2000" dirty="0" smtClean="0"/>
              <a:t>standard deviation, and </a:t>
            </a:r>
            <a:r>
              <a:rPr lang="en-US" sz="2000" i="1" dirty="0" smtClean="0">
                <a:latin typeface="Times New Roman" charset="0"/>
              </a:rPr>
              <a:t>s</a:t>
            </a:r>
            <a:r>
              <a:rPr lang="en-GB" sz="2000" dirty="0" smtClean="0"/>
              <a:t> </a:t>
            </a:r>
            <a:r>
              <a:rPr lang="en-GB" sz="2000" dirty="0"/>
              <a:t>is the sample </a:t>
            </a:r>
            <a:r>
              <a:rPr lang="en-GB" sz="2000" dirty="0" smtClean="0"/>
              <a:t>standard deviation. 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347194"/>
              </p:ext>
            </p:extLst>
          </p:nvPr>
        </p:nvGraphicFramePr>
        <p:xfrm>
          <a:off x="1219200" y="2286000"/>
          <a:ext cx="6324600" cy="2400144"/>
        </p:xfrm>
        <a:graphic>
          <a:graphicData uri="http://schemas.openxmlformats.org/presentationml/2006/ole">
            <p:oleObj spid="_x0000_s40991" name="Equation" r:id="rId4" imgW="3073320" imgH="132048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3571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3-12</a:t>
            </a:r>
            <a:endParaRPr lang="en-US" sz="2800" dirty="0" smtClean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68313" y="1552813"/>
            <a:ext cx="8280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Until about 2009, airline passengers were not charged for checked baggage. Around 2009, however, many U.S. airlines started charging a fee for bags. According to the Bureau of Transportation Statistics, U.S. airlines collected more than $3 billion in baggage fee revenue in 2010.  The following table lists the baggage fee revenues of six U.S. airlines for the year 2010. (Note that Delta’s revenue reflects a merger with Northwest. Also note that since then United and Continental have merged; and American filed for bankruptcy and may merge with another airline.)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Find </a:t>
            </a:r>
            <a:r>
              <a:rPr lang="en-US" sz="2000" dirty="0">
                <a:latin typeface="Tahoma" charset="0"/>
              </a:rPr>
              <a:t>the variance and standard deviation for these data.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3-12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32" y="1828800"/>
            <a:ext cx="6344536" cy="3543795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1105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3-12: Solution</a:t>
            </a:r>
          </a:p>
        </p:txBody>
      </p:sp>
      <p:sp>
        <p:nvSpPr>
          <p:cNvPr id="76803" name="Text Box 20"/>
          <p:cNvSpPr txBox="1">
            <a:spLocks noChangeArrowheads="1"/>
          </p:cNvSpPr>
          <p:nvPr/>
        </p:nvSpPr>
        <p:spPr bwMode="auto">
          <a:xfrm>
            <a:off x="533400" y="1447800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>
                <a:latin typeface="Verdana" charset="0"/>
              </a:rPr>
              <a:t>Let </a:t>
            </a:r>
            <a:r>
              <a:rPr lang="en-US" sz="2000" i="1" dirty="0">
                <a:latin typeface="Verdana" charset="0"/>
              </a:rPr>
              <a:t>x</a:t>
            </a:r>
            <a:r>
              <a:rPr lang="en-US" sz="2000" dirty="0">
                <a:latin typeface="Verdana" charset="0"/>
              </a:rPr>
              <a:t> denote the </a:t>
            </a:r>
            <a:r>
              <a:rPr lang="en-US" sz="2000" dirty="0" smtClean="0">
                <a:latin typeface="Verdana" charset="0"/>
              </a:rPr>
              <a:t>2010 baggage fee revenue (in millions of dollars) of an airline. The values </a:t>
            </a:r>
            <a:r>
              <a:rPr lang="en-US" sz="2000" dirty="0">
                <a:latin typeface="Verdana" charset="0"/>
              </a:rPr>
              <a:t>of </a:t>
            </a:r>
            <a:r>
              <a:rPr lang="en-US" sz="2000" i="1" dirty="0" err="1">
                <a:latin typeface="Verdana" charset="0"/>
              </a:rPr>
              <a:t>Σ</a:t>
            </a:r>
            <a:r>
              <a:rPr lang="en-US" sz="2000" i="1" dirty="0" err="1">
                <a:latin typeface="Verdana" charset="0"/>
                <a:sym typeface="Mathematica1" pitchFamily="2" charset="2"/>
              </a:rPr>
              <a:t>x</a:t>
            </a:r>
            <a:r>
              <a:rPr lang="en-US" sz="2000" dirty="0">
                <a:latin typeface="Verdana" charset="0"/>
                <a:sym typeface="Mathematica1" pitchFamily="2" charset="2"/>
              </a:rPr>
              <a:t> and </a:t>
            </a:r>
            <a:r>
              <a:rPr lang="en-US" sz="2000" i="1" dirty="0">
                <a:latin typeface="Verdana" charset="0"/>
                <a:sym typeface="Mathematica1" pitchFamily="2" charset="2"/>
              </a:rPr>
              <a:t>Σx</a:t>
            </a:r>
            <a:r>
              <a:rPr lang="en-US" sz="2000" i="1" baseline="30000" dirty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>
                <a:latin typeface="Verdana" charset="0"/>
                <a:sym typeface="Mathematica1" pitchFamily="2" charset="2"/>
              </a:rPr>
              <a:t> are calculated in Table 3.6.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69" y="2286000"/>
            <a:ext cx="4591691" cy="3772427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3-12: Solution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375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ahoma" charset="0"/>
              </a:rPr>
              <a:t>Step 1. </a:t>
            </a:r>
            <a:r>
              <a:rPr lang="en-US" sz="2000" dirty="0" smtClean="0">
                <a:latin typeface="Tahoma" charset="0"/>
              </a:rPr>
              <a:t>Calculate </a:t>
            </a:r>
            <a:r>
              <a:rPr lang="en-US" sz="2000" i="1" dirty="0" err="1">
                <a:latin typeface="Verdana" charset="0"/>
              </a:rPr>
              <a:t>Σ</a:t>
            </a:r>
            <a:r>
              <a:rPr lang="en-US" sz="2000" i="1" dirty="0" err="1">
                <a:latin typeface="Verdana" charset="0"/>
                <a:sym typeface="Mathematica1" pitchFamily="2" charset="2"/>
              </a:rPr>
              <a:t>x</a:t>
            </a:r>
            <a:r>
              <a:rPr lang="en-US" sz="2000" dirty="0">
                <a:latin typeface="Verdana" charset="0"/>
                <a:sym typeface="Mathematica1" pitchFamily="2" charset="2"/>
              </a:rPr>
              <a:t> </a:t>
            </a:r>
            <a:endParaRPr lang="en-US" sz="2000" dirty="0" smtClean="0">
              <a:latin typeface="Verdana" charset="0"/>
              <a:sym typeface="Mathematica1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Verdana" charset="0"/>
                <a:sym typeface="Mathematica1" pitchFamily="2" charset="2"/>
              </a:rPr>
              <a:t>The sum of values in the first column of Table 3.6 gives 2,854.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Verdana" charset="0"/>
              <a:sym typeface="Mathematica1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Verdana" charset="0"/>
                <a:sym typeface="Mathematica1" pitchFamily="2" charset="2"/>
              </a:rPr>
              <a:t>Step 2.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 Find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i="1" dirty="0" smtClean="0">
                <a:latin typeface="Verdana" charset="0"/>
              </a:rPr>
              <a:t>Σ</a:t>
            </a:r>
            <a:r>
              <a:rPr lang="en-US" sz="2000" i="1" dirty="0" smtClean="0">
                <a:latin typeface="Verdana" charset="0"/>
                <a:sym typeface="Mathematica1" pitchFamily="2" charset="2"/>
              </a:rPr>
              <a:t>x</a:t>
            </a:r>
            <a:r>
              <a:rPr lang="en-US" sz="2000" i="1" baseline="30000" dirty="0" smtClean="0">
                <a:latin typeface="Verdana" charset="0"/>
                <a:sym typeface="Mathematica1" pitchFamily="2" charset="2"/>
              </a:rPr>
              <a:t>2</a:t>
            </a:r>
            <a:endParaRPr lang="en-US" sz="2000" baseline="30000" dirty="0" smtClean="0">
              <a:latin typeface="Verdana" charset="0"/>
              <a:sym typeface="Mathematica1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Verdana" charset="0"/>
                <a:sym typeface="Mathematica1" pitchFamily="2" charset="2"/>
              </a:rPr>
              <a:t>The results of this step are shown in the second column of Table 3.6, which is 1,746,098.</a:t>
            </a:r>
            <a:endParaRPr lang="en-US" sz="2000" dirty="0">
              <a:latin typeface="Verdana" charset="0"/>
              <a:sym typeface="Mathematica1" pitchFamily="2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64506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3-12: Solution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37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ahoma" charset="0"/>
              </a:rPr>
              <a:t>Step 3. </a:t>
            </a:r>
            <a:r>
              <a:rPr lang="en-US" sz="2000" dirty="0" smtClean="0">
                <a:latin typeface="Tahoma" charset="0"/>
              </a:rPr>
              <a:t>Determine the variance</a:t>
            </a:r>
            <a:endParaRPr lang="en-US" sz="2000" dirty="0" smtClean="0">
              <a:latin typeface="Verdana" charset="0"/>
              <a:sym typeface="Mathematica1" pitchFamily="2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1676213"/>
              </p:ext>
            </p:extLst>
          </p:nvPr>
        </p:nvGraphicFramePr>
        <p:xfrm>
          <a:off x="1203325" y="2438400"/>
          <a:ext cx="6797675" cy="2841625"/>
        </p:xfrm>
        <a:graphic>
          <a:graphicData uri="http://schemas.openxmlformats.org/presentationml/2006/ole">
            <p:oleObj spid="_x0000_s9257" name="Equation" r:id="rId4" imgW="2654280" imgH="1257120" progId="Equation.3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3-12: Solution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375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ahoma" charset="0"/>
              </a:rPr>
              <a:t>Step 4. </a:t>
            </a:r>
            <a:r>
              <a:rPr lang="en-US" sz="2000" dirty="0" smtClean="0">
                <a:latin typeface="Tahoma" charset="0"/>
              </a:rPr>
              <a:t>Obtain the standard deviation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The standard deviation is obtained by taking the (positive) square root of the variance: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 smtClean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 smtClean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Thus, the standard deviation of the 2010 baggage fee revenues of these six airlines is </a:t>
            </a:r>
            <a:r>
              <a:rPr lang="en-US" sz="2000" b="1" dirty="0" smtClean="0">
                <a:latin typeface="Tahoma" charset="0"/>
              </a:rPr>
              <a:t>$278.76 million</a:t>
            </a:r>
            <a:r>
              <a:rPr lang="en-US" sz="2000" dirty="0" smtClean="0">
                <a:latin typeface="Tahoma" charset="0"/>
              </a:rPr>
              <a:t>.</a:t>
            </a:r>
            <a:endParaRPr lang="en-US" sz="2000" dirty="0" smtClean="0">
              <a:latin typeface="Verdana" charset="0"/>
              <a:sym typeface="Mathematica1" pitchFamily="2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6162957"/>
              </p:ext>
            </p:extLst>
          </p:nvPr>
        </p:nvGraphicFramePr>
        <p:xfrm>
          <a:off x="1512093" y="2971801"/>
          <a:ext cx="5574507" cy="1811392"/>
        </p:xfrm>
        <a:graphic>
          <a:graphicData uri="http://schemas.openxmlformats.org/presentationml/2006/ole">
            <p:oleObj spid="_x0000_s43038" name="Equation" r:id="rId4" imgW="2412720" imgH="88884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09802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Two Observations</a:t>
            </a:r>
            <a:endParaRPr lang="en-US" sz="2800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486775" cy="4114800"/>
          </a:xfrm>
        </p:spPr>
        <p:txBody>
          <a:bodyPr/>
          <a:lstStyle/>
          <a:p>
            <a:pPr marL="609600" indent="-609600" eaLnBrk="1" hangingPunct="1"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values of the variance and the standard deviation are never negative.</a:t>
            </a:r>
          </a:p>
          <a:p>
            <a:pPr marL="609600" indent="-609600" eaLnBrk="1" hangingPunct="1">
              <a:buSzPct val="80000"/>
              <a:buFont typeface="Wingdings" charset="2"/>
              <a:buAutoNum type="arabicPeriod"/>
            </a:pPr>
            <a:endParaRPr lang="en-GB" sz="2000" dirty="0" smtClean="0"/>
          </a:p>
          <a:p>
            <a:pPr marL="609600" indent="-609600" eaLnBrk="1" hangingPunct="1"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measurement units of variance are always the square of the measurement units of the original data.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5025"/>
          </a:xfrm>
        </p:spPr>
        <p:txBody>
          <a:bodyPr/>
          <a:lstStyle/>
          <a:p>
            <a:pPr eaLnBrk="1" hangingPunct="1"/>
            <a:r>
              <a:rPr lang="en-US" sz="2800" smtClean="0"/>
              <a:t>MEASURES OF DISPERSION FOR UNGROUPED DATA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43900" cy="1600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Range</a:t>
            </a:r>
          </a:p>
          <a:p>
            <a:pPr eaLnBrk="1" hangingPunct="1"/>
            <a:r>
              <a:rPr lang="en-US" sz="2000" dirty="0" smtClean="0"/>
              <a:t>Variance and Standard Deviation</a:t>
            </a:r>
          </a:p>
          <a:p>
            <a:pPr eaLnBrk="1" hangingPunct="1"/>
            <a:r>
              <a:rPr lang="en-US" sz="2000" dirty="0" smtClean="0"/>
              <a:t>Population Parameters and Sample Statistics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77018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3-13</a:t>
            </a:r>
            <a:endParaRPr lang="en-US" sz="2800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486775" cy="2057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dirty="0" smtClean="0"/>
              <a:t>Following are the 2011 earnings (in thousands of dollars)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before taxes for all six employees of a small company.</a:t>
            </a:r>
          </a:p>
          <a:p>
            <a:pPr algn="ctr" eaLnBrk="1" hangingPunct="1">
              <a:buFont typeface="Wingdings" charset="2"/>
              <a:buNone/>
            </a:pPr>
            <a:endParaRPr lang="en-GB" sz="2000" dirty="0" smtClean="0"/>
          </a:p>
          <a:p>
            <a:pPr algn="ctr" eaLnBrk="1" hangingPunct="1">
              <a:buFont typeface="Wingdings" charset="2"/>
              <a:buNone/>
            </a:pPr>
            <a:r>
              <a:rPr lang="en-GB" sz="2000" dirty="0" smtClean="0"/>
              <a:t>88.50    108.40    65.50    52.50    79.80    54.60</a:t>
            </a:r>
          </a:p>
          <a:p>
            <a:pPr eaLnBrk="1" hangingPunct="1">
              <a:buFont typeface="Wingdings" charset="2"/>
              <a:buNone/>
            </a:pPr>
            <a:endParaRPr lang="en-GB" sz="2000" dirty="0" smtClean="0"/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Calculate the variance and standard deviation for these data.</a:t>
            </a:r>
            <a:endParaRPr lang="en-US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3-13: Solution</a:t>
            </a:r>
          </a:p>
        </p:txBody>
      </p:sp>
      <p:sp>
        <p:nvSpPr>
          <p:cNvPr id="79876" name="Text Box 24"/>
          <p:cNvSpPr txBox="1">
            <a:spLocks noChangeArrowheads="1"/>
          </p:cNvSpPr>
          <p:nvPr/>
        </p:nvSpPr>
        <p:spPr bwMode="auto">
          <a:xfrm>
            <a:off x="533400" y="1447800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>
                <a:latin typeface="Verdana" charset="0"/>
              </a:rPr>
              <a:t>Let </a:t>
            </a:r>
            <a:r>
              <a:rPr lang="en-US" sz="2000" i="1" dirty="0">
                <a:latin typeface="Verdana" charset="0"/>
              </a:rPr>
              <a:t>x</a:t>
            </a:r>
            <a:r>
              <a:rPr lang="en-US" sz="2000" dirty="0">
                <a:latin typeface="Verdana" charset="0"/>
              </a:rPr>
              <a:t> denote the </a:t>
            </a:r>
            <a:r>
              <a:rPr lang="en-US" sz="2000" dirty="0" smtClean="0">
                <a:latin typeface="Verdana" charset="0"/>
              </a:rPr>
              <a:t>2011 </a:t>
            </a:r>
            <a:r>
              <a:rPr lang="en-US" sz="2000" dirty="0">
                <a:latin typeface="Verdana" charset="0"/>
              </a:rPr>
              <a:t>earnings before taxes of an employee of this company. </a:t>
            </a:r>
            <a:r>
              <a:rPr lang="en-US" sz="2000" dirty="0" smtClean="0">
                <a:latin typeface="Verdana" charset="0"/>
              </a:rPr>
              <a:t>The values </a:t>
            </a:r>
            <a:r>
              <a:rPr lang="en-US" sz="2000" dirty="0">
                <a:latin typeface="Verdana" charset="0"/>
              </a:rPr>
              <a:t>of </a:t>
            </a:r>
            <a:r>
              <a:rPr lang="en-US" sz="2000" i="1" dirty="0" smtClean="0">
                <a:latin typeface="Verdana" charset="0"/>
              </a:rPr>
              <a:t>∑</a:t>
            </a:r>
            <a:r>
              <a:rPr lang="en-US" sz="2000" i="1" dirty="0" smtClean="0">
                <a:latin typeface="Verdana" charset="0"/>
                <a:sym typeface="Mathematica1" pitchFamily="2" charset="2"/>
              </a:rPr>
              <a:t>x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 </a:t>
            </a:r>
            <a:r>
              <a:rPr lang="en-US" sz="2000" dirty="0">
                <a:latin typeface="Verdana" charset="0"/>
                <a:sym typeface="Mathematica1" pitchFamily="2" charset="2"/>
              </a:rPr>
              <a:t>and </a:t>
            </a:r>
            <a:r>
              <a:rPr lang="en-US" sz="2000" i="1" dirty="0" smtClean="0">
                <a:latin typeface="Verdana" charset="0"/>
              </a:rPr>
              <a:t>∑</a:t>
            </a:r>
            <a:r>
              <a:rPr lang="en-US" sz="2000" i="1" dirty="0" smtClean="0">
                <a:latin typeface="Verdana" charset="0"/>
                <a:sym typeface="Mathematica1" pitchFamily="2" charset="2"/>
              </a:rPr>
              <a:t>x</a:t>
            </a:r>
            <a:r>
              <a:rPr lang="en-US" sz="2000" i="1" baseline="30000" dirty="0" smtClean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 </a:t>
            </a:r>
            <a:r>
              <a:rPr lang="en-US" sz="2000" dirty="0">
                <a:latin typeface="Verdana" charset="0"/>
                <a:sym typeface="Mathematica1" pitchFamily="2" charset="2"/>
              </a:rPr>
              <a:t>are calculated in Table 3.7.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0481"/>
            <a:ext cx="5125166" cy="3677163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3-13: Solution</a:t>
            </a:r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8183119"/>
              </p:ext>
            </p:extLst>
          </p:nvPr>
        </p:nvGraphicFramePr>
        <p:xfrm>
          <a:off x="757239" y="2155825"/>
          <a:ext cx="7167562" cy="1749361"/>
        </p:xfrm>
        <a:graphic>
          <a:graphicData uri="http://schemas.openxmlformats.org/presentationml/2006/ole">
            <p:oleObj spid="_x0000_s10278" name="Equation" r:id="rId4" imgW="3746500" imgH="914400" progId="">
              <p:embed/>
            </p:oleObj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65163" y="4514045"/>
            <a:ext cx="784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Thus, the standard deviation of the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2011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earnings of all six employees of this company is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$19,721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Warning</a:t>
            </a:r>
          </a:p>
        </p:txBody>
      </p:sp>
      <p:sp>
        <p:nvSpPr>
          <p:cNvPr id="79876" name="Text Box 24"/>
          <p:cNvSpPr txBox="1">
            <a:spLocks noChangeArrowheads="1"/>
          </p:cNvSpPr>
          <p:nvPr/>
        </p:nvSpPr>
        <p:spPr bwMode="auto">
          <a:xfrm>
            <a:off x="533400" y="1498937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>
                <a:latin typeface="Verdana" charset="0"/>
              </a:rPr>
              <a:t>Note that </a:t>
            </a:r>
            <a:r>
              <a:rPr lang="en-US" sz="2000" i="1" dirty="0">
                <a:latin typeface="Verdana" charset="0"/>
              </a:rPr>
              <a:t>∑</a:t>
            </a:r>
            <a:r>
              <a:rPr lang="en-US" sz="2000" i="1" dirty="0">
                <a:latin typeface="Verdana" charset="0"/>
                <a:sym typeface="Mathematica1" pitchFamily="2" charset="2"/>
              </a:rPr>
              <a:t>x</a:t>
            </a:r>
            <a:r>
              <a:rPr lang="en-US" sz="2000" i="1" baseline="30000" dirty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>
                <a:latin typeface="Verdana" charset="0"/>
                <a:sym typeface="Mathematica1" pitchFamily="2" charset="2"/>
              </a:rPr>
              <a:t> 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is not the same as (</a:t>
            </a:r>
            <a:r>
              <a:rPr lang="en-US" sz="2000" i="1" dirty="0" smtClean="0">
                <a:latin typeface="Verdana" charset="0"/>
              </a:rPr>
              <a:t>∑x</a:t>
            </a:r>
            <a:r>
              <a:rPr lang="en-US" sz="2000" dirty="0" smtClean="0">
                <a:latin typeface="Verdana" charset="0"/>
              </a:rPr>
              <a:t>)</a:t>
            </a:r>
            <a:r>
              <a:rPr lang="en-US" sz="2000" baseline="30000" dirty="0" smtClean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. The value of </a:t>
            </a:r>
            <a:r>
              <a:rPr lang="en-US" sz="2000" i="1" dirty="0">
                <a:latin typeface="Verdana" charset="0"/>
              </a:rPr>
              <a:t>∑</a:t>
            </a:r>
            <a:r>
              <a:rPr lang="en-US" sz="2000" i="1" dirty="0">
                <a:latin typeface="Verdana" charset="0"/>
                <a:sym typeface="Mathematica1" pitchFamily="2" charset="2"/>
              </a:rPr>
              <a:t>x</a:t>
            </a:r>
            <a:r>
              <a:rPr lang="en-US" sz="2000" i="1" baseline="30000" dirty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>
                <a:latin typeface="Verdana" charset="0"/>
                <a:sym typeface="Mathematica1" pitchFamily="2" charset="2"/>
              </a:rPr>
              <a:t> 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is obtained by squaring the x values and then adding them. The value of (</a:t>
            </a:r>
            <a:r>
              <a:rPr lang="en-US" sz="2000" i="1" dirty="0" smtClean="0">
                <a:latin typeface="Verdana" charset="0"/>
              </a:rPr>
              <a:t>∑x</a:t>
            </a:r>
            <a:r>
              <a:rPr lang="en-US" sz="2000" dirty="0" smtClean="0">
                <a:latin typeface="Verdana" charset="0"/>
              </a:rPr>
              <a:t>)</a:t>
            </a:r>
            <a:r>
              <a:rPr lang="en-US" sz="2000" baseline="30000" dirty="0" smtClean="0">
                <a:latin typeface="Verdana" charset="0"/>
                <a:sym typeface="Mathematica1" pitchFamily="2" charset="2"/>
              </a:rPr>
              <a:t>2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 is obtained by squaring the value of </a:t>
            </a:r>
            <a:r>
              <a:rPr lang="en-US" sz="2000" i="1" dirty="0" smtClean="0">
                <a:latin typeface="Verdana" charset="0"/>
              </a:rPr>
              <a:t>∑</a:t>
            </a:r>
            <a:r>
              <a:rPr lang="en-US" sz="2000" i="1" dirty="0" smtClean="0">
                <a:latin typeface="Verdana" charset="0"/>
                <a:sym typeface="Mathematica1" pitchFamily="2" charset="2"/>
              </a:rPr>
              <a:t>x</a:t>
            </a:r>
            <a:r>
              <a:rPr lang="en-US" sz="2000" dirty="0" smtClean="0">
                <a:latin typeface="Verdana" charset="0"/>
                <a:sym typeface="Mathematica1" pitchFamily="2" charset="2"/>
              </a:rPr>
              <a:t>.</a:t>
            </a:r>
            <a:endParaRPr lang="en-US" sz="2000" dirty="0">
              <a:latin typeface="Verdana" charset="0"/>
              <a:sym typeface="Mathematica1" pitchFamily="2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60349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Population Parameters and Sample Statistics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43900" cy="2743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numerical measure such as the mean, median, mode, range, variance, or standard deviation calculated for a population data set is called a </a:t>
            </a:r>
            <a:r>
              <a:rPr lang="en-US" sz="2000" dirty="0" smtClean="0">
                <a:solidFill>
                  <a:schemeClr val="hlink"/>
                </a:solidFill>
              </a:rPr>
              <a:t>population parameter</a:t>
            </a:r>
            <a:r>
              <a:rPr lang="en-US" sz="2000" dirty="0" smtClean="0"/>
              <a:t>, or simply a </a:t>
            </a:r>
            <a:r>
              <a:rPr lang="en-US" sz="2000" b="1" dirty="0" smtClean="0">
                <a:solidFill>
                  <a:schemeClr val="hlink"/>
                </a:solidFill>
              </a:rPr>
              <a:t>parameter</a:t>
            </a:r>
            <a:r>
              <a:rPr lang="en-US" sz="2000" dirty="0" smtClean="0"/>
              <a:t>.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 summary measure calculated for a sample data set is called a </a:t>
            </a:r>
            <a:r>
              <a:rPr lang="en-US" sz="2000" dirty="0" smtClean="0">
                <a:solidFill>
                  <a:schemeClr val="hlink"/>
                </a:solidFill>
              </a:rPr>
              <a:t>sample statistic</a:t>
            </a:r>
            <a:r>
              <a:rPr lang="en-US" sz="2000" dirty="0" smtClean="0"/>
              <a:t>, or simply a </a:t>
            </a:r>
            <a:r>
              <a:rPr lang="en-US" sz="2000" b="1" dirty="0" smtClean="0">
                <a:solidFill>
                  <a:schemeClr val="hlink"/>
                </a:solidFill>
              </a:rPr>
              <a:t>statistic</a:t>
            </a:r>
            <a:r>
              <a:rPr lang="en-US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1225"/>
          </a:xfrm>
        </p:spPr>
        <p:txBody>
          <a:bodyPr/>
          <a:lstStyle/>
          <a:p>
            <a:pPr eaLnBrk="1" hangingPunct="1"/>
            <a:r>
              <a:rPr lang="en-GB" sz="2800" smtClean="0"/>
              <a:t>MEAN, VARIANCE AND STANDARD DEVIATION FOR GROUPED DATA</a:t>
            </a:r>
            <a:endParaRPr lang="en-US" sz="280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129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Mean for Grouped Data</a:t>
            </a:r>
          </a:p>
          <a:p>
            <a:pPr eaLnBrk="1" hangingPunct="1"/>
            <a:r>
              <a:rPr lang="en-US" sz="2000" dirty="0" smtClean="0"/>
              <a:t>Variance and Standard Deviation for Grouped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141111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73075" y="1524000"/>
            <a:ext cx="8137525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latin typeface="Tahoma" charset="0"/>
              </a:rPr>
              <a:t>Calculating Mean for Grouped Data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chemeClr val="hlink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   Mean </a:t>
            </a:r>
            <a:r>
              <a:rPr lang="en-US" sz="2000" dirty="0">
                <a:latin typeface="Tahoma" charset="0"/>
              </a:rPr>
              <a:t>for population data: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   </a:t>
            </a:r>
            <a:br>
              <a:rPr lang="en-US" sz="2000" dirty="0" smtClean="0">
                <a:latin typeface="Tahoma" charset="0"/>
              </a:rPr>
            </a:br>
            <a:r>
              <a:rPr lang="en-US" sz="2000" dirty="0" smtClean="0">
                <a:latin typeface="Tahoma" charset="0"/>
              </a:rPr>
              <a:t>   Mean </a:t>
            </a:r>
            <a:r>
              <a:rPr lang="en-US" sz="2000" dirty="0">
                <a:latin typeface="Tahoma" charset="0"/>
              </a:rPr>
              <a:t>for sample data:</a:t>
            </a:r>
          </a:p>
          <a:p>
            <a:pPr eaLnBrk="1" hangingPunct="1">
              <a:spcBef>
                <a:spcPct val="50000"/>
              </a:spcBef>
            </a:pPr>
            <a:endParaRPr lang="en-US" sz="2000" dirty="0" smtClean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 smtClean="0"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   where </a:t>
            </a:r>
            <a:r>
              <a:rPr lang="en-US" sz="2000" i="1" dirty="0">
                <a:latin typeface="Times New Roman" charset="0"/>
              </a:rPr>
              <a:t>m</a:t>
            </a:r>
            <a:r>
              <a:rPr lang="en-US" sz="2000" dirty="0">
                <a:latin typeface="Tahoma" charset="0"/>
              </a:rPr>
              <a:t> is the midpoint and </a:t>
            </a:r>
            <a:r>
              <a:rPr lang="en-US" sz="2000" i="1" dirty="0" smtClean="0">
                <a:latin typeface="Times New Roman" charset="0"/>
              </a:rPr>
              <a:t>f 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is the frequency of a class.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Mean for Grouped Data</a:t>
            </a:r>
          </a:p>
        </p:txBody>
      </p:sp>
      <p:graphicFrame>
        <p:nvGraphicFramePr>
          <p:cNvPr id="11266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20131915"/>
              </p:ext>
            </p:extLst>
          </p:nvPr>
        </p:nvGraphicFramePr>
        <p:xfrm>
          <a:off x="3825876" y="2057400"/>
          <a:ext cx="1697038" cy="1069975"/>
        </p:xfrm>
        <a:graphic>
          <a:graphicData uri="http://schemas.openxmlformats.org/presentationml/2006/ole">
            <p:oleObj spid="_x0000_s11337" name="Equation" r:id="rId4" imgW="698197" imgH="431613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7036585"/>
              </p:ext>
            </p:extLst>
          </p:nvPr>
        </p:nvGraphicFramePr>
        <p:xfrm>
          <a:off x="3775075" y="3352800"/>
          <a:ext cx="1863725" cy="1163211"/>
        </p:xfrm>
        <a:graphic>
          <a:graphicData uri="http://schemas.openxmlformats.org/presentationml/2006/ole">
            <p:oleObj spid="_x0000_s11338" name="Equation" r:id="rId5" imgW="685800" imgH="431800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3-14</a:t>
            </a:r>
            <a:endParaRPr lang="en-US" sz="2800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3500" y="1447800"/>
            <a:ext cx="8775700" cy="1676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   </a:t>
            </a:r>
            <a:r>
              <a:rPr lang="en-GB" sz="2000" dirty="0" smtClean="0"/>
              <a:t>Table 3.8 gives the frequency distribution of the daily commuting times (in minutes) from home to work for </a:t>
            </a:r>
            <a:r>
              <a:rPr lang="en-GB" sz="2000" i="1" dirty="0" smtClean="0"/>
              <a:t>all</a:t>
            </a:r>
            <a:r>
              <a:rPr lang="en-GB" sz="2000" dirty="0" smtClean="0"/>
              <a:t> 25 employees of a company.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	Calculate the mean of the daily commuting times.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Example 3-14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73933"/>
            <a:ext cx="6083677" cy="3686392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3-14: Solution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" y="1828800"/>
            <a:ext cx="8306960" cy="3600953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Range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543800" cy="1371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Finding the Range for Ungrouped Data</a:t>
            </a:r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	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000" dirty="0" smtClean="0"/>
              <a:t>Range = Largest value – Smallest Value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3-14: Solution</a:t>
            </a:r>
          </a:p>
        </p:txBody>
      </p:sp>
      <p:graphicFrame>
        <p:nvGraphicFramePr>
          <p:cNvPr id="1229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4000428"/>
              </p:ext>
            </p:extLst>
          </p:nvPr>
        </p:nvGraphicFramePr>
        <p:xfrm>
          <a:off x="1371600" y="1828800"/>
          <a:ext cx="5360987" cy="1084962"/>
        </p:xfrm>
        <a:graphic>
          <a:graphicData uri="http://schemas.openxmlformats.org/presentationml/2006/ole">
            <p:oleObj spid="_x0000_s12326" name="Equation" r:id="rId4" imgW="2133360" imgH="431640" progId="Equation.3">
              <p:embed/>
            </p:oleObj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4213" y="4005263"/>
            <a:ext cx="8135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Thus, the employees of this company spend an average of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21.40 minutes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day commuting from home to work.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3-15</a:t>
            </a:r>
            <a:endParaRPr lang="en-US" sz="28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04263" cy="1981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Table 3.10 gives the frequency distribution of the number of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orders received each day during the past 50 days at the office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of a mail-order company. </a:t>
            </a:r>
          </a:p>
          <a:p>
            <a:pPr eaLnBrk="1" hangingPunct="1">
              <a:buFont typeface="Wingdings" charset="2"/>
              <a:buNone/>
            </a:pPr>
            <a:endParaRPr lang="en-GB" sz="2000" dirty="0"/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	Calculate the mean.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/>
              <a:t>Example 3-15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78" y="1828800"/>
            <a:ext cx="6492922" cy="3050605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3-15: Solution</a:t>
            </a:r>
            <a:endParaRPr lang="en-US" sz="2800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mtClean="0"/>
          </a:p>
        </p:txBody>
      </p:sp>
      <p:pic>
        <p:nvPicPr>
          <p:cNvPr id="88069" name="Picture 30" descr="table_03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28812"/>
            <a:ext cx="7665258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3-15: Solution</a:t>
            </a:r>
          </a:p>
        </p:txBody>
      </p:sp>
      <p:graphicFrame>
        <p:nvGraphicFramePr>
          <p:cNvPr id="1331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3481210"/>
              </p:ext>
            </p:extLst>
          </p:nvPr>
        </p:nvGraphicFramePr>
        <p:xfrm>
          <a:off x="1447800" y="1981200"/>
          <a:ext cx="4964113" cy="1054100"/>
        </p:xfrm>
        <a:graphic>
          <a:graphicData uri="http://schemas.openxmlformats.org/presentationml/2006/ole">
            <p:oleObj spid="_x0000_s13351" name="Equation" r:id="rId4" imgW="2031840" imgH="431640" progId="Equation.3">
              <p:embed/>
            </p:oleObj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3387864"/>
            <a:ext cx="7993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Thus, this mail-order company received an average of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16.64 orders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per day during these 50 days.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 for Grouped Data</a:t>
            </a:r>
            <a:endParaRPr lang="en-US" sz="28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1447800"/>
            <a:ext cx="848677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  </a:t>
            </a:r>
            <a:r>
              <a:rPr lang="en-US" sz="2000" dirty="0" smtClean="0">
                <a:solidFill>
                  <a:schemeClr val="hlink"/>
                </a:solidFill>
              </a:rPr>
              <a:t>Basic Formulas for the Variance and Standard Deviation for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  Grouped Data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where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²</a:t>
            </a:r>
            <a:r>
              <a:rPr lang="en-US" sz="2000" dirty="0" smtClean="0">
                <a:cs typeface="Times New Roman" charset="0"/>
              </a:rPr>
              <a:t> is the population variance,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s²</a:t>
            </a:r>
            <a:r>
              <a:rPr lang="en-US" sz="2000" dirty="0" smtClean="0">
                <a:cs typeface="Times New Roman" charset="0"/>
              </a:rPr>
              <a:t> is the sample variance,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  and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m</a:t>
            </a:r>
            <a:r>
              <a:rPr lang="en-US" sz="2000" dirty="0" smtClean="0">
                <a:cs typeface="Times New Roman" charset="0"/>
              </a:rPr>
              <a:t> is the midpoint of a class. In either case, the standard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  deviation is obtained by taking the positive square root of the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  variance.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3498907"/>
              </p:ext>
            </p:extLst>
          </p:nvPr>
        </p:nvGraphicFramePr>
        <p:xfrm>
          <a:off x="1261269" y="2514600"/>
          <a:ext cx="6206331" cy="935040"/>
        </p:xfrm>
        <a:graphic>
          <a:graphicData uri="http://schemas.openxmlformats.org/presentationml/2006/ole">
            <p:oleObj spid="_x0000_s14378" name="Equation" r:id="rId4" imgW="2755800" imgH="469800" progId="Equation.3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 for Grouped Data</a:t>
            </a:r>
            <a:endParaRPr lang="en-US" sz="28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4867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  </a:t>
            </a:r>
            <a:r>
              <a:rPr lang="en-US" sz="2000" dirty="0" smtClean="0">
                <a:solidFill>
                  <a:schemeClr val="hlink"/>
                </a:solidFill>
              </a:rPr>
              <a:t>Short-Cut Formulas for the Variance and Standard Deviation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  for Grouped Data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where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²</a:t>
            </a:r>
            <a:r>
              <a:rPr lang="en-US" sz="2000" dirty="0" smtClean="0">
                <a:cs typeface="Times New Roman" charset="0"/>
              </a:rPr>
              <a:t> is the population variance,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s²</a:t>
            </a:r>
            <a:r>
              <a:rPr lang="en-US" sz="2000" dirty="0" smtClean="0">
                <a:cs typeface="Times New Roman" charset="0"/>
              </a:rPr>
              <a:t> is the sample variance,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  and </a:t>
            </a:r>
            <a:r>
              <a:rPr lang="en-US" sz="2000" i="1" dirty="0" smtClean="0">
                <a:latin typeface="Times New Roman" charset="0"/>
                <a:cs typeface="Times New Roman" charset="0"/>
              </a:rPr>
              <a:t>m</a:t>
            </a:r>
            <a:r>
              <a:rPr lang="en-US" sz="2000" dirty="0" smtClean="0">
                <a:cs typeface="Times New Roman" charset="0"/>
              </a:rPr>
              <a:t> is the midpoint of a class.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2275807"/>
              </p:ext>
            </p:extLst>
          </p:nvPr>
        </p:nvGraphicFramePr>
        <p:xfrm>
          <a:off x="838200" y="2438400"/>
          <a:ext cx="7315200" cy="1392499"/>
        </p:xfrm>
        <a:graphic>
          <a:graphicData uri="http://schemas.openxmlformats.org/presentationml/2006/ole">
            <p:oleObj spid="_x0000_s49182" name="Equation" r:id="rId4" imgW="3441600" imgH="63468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5409757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 for Grouped Data</a:t>
            </a:r>
            <a:endParaRPr lang="en-US" sz="2800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31238" cy="3200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>
                <a:solidFill>
                  <a:schemeClr val="hlink"/>
                </a:solidFill>
              </a:rPr>
              <a:t>  </a:t>
            </a:r>
            <a:r>
              <a:rPr lang="en-GB" sz="2000" dirty="0" smtClean="0">
                <a:solidFill>
                  <a:schemeClr val="hlink"/>
                </a:solidFill>
              </a:rPr>
              <a:t>Short-cut Formulas for the Variance and Standard Deviation for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>
                <a:solidFill>
                  <a:schemeClr val="hlink"/>
                </a:solidFill>
              </a:rPr>
              <a:t> </a:t>
            </a:r>
            <a:r>
              <a:rPr lang="en-GB" sz="2000" dirty="0" smtClean="0">
                <a:solidFill>
                  <a:schemeClr val="hlink"/>
                </a:solidFill>
              </a:rPr>
              <a:t>  Grouped Data</a:t>
            </a:r>
          </a:p>
          <a:p>
            <a:pPr eaLnBrk="1" hangingPunct="1">
              <a:buFont typeface="Wingdings" charset="2"/>
              <a:buNone/>
            </a:pPr>
            <a:endParaRPr lang="en-GB" sz="20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   The standard deviation is obtained by taking the positive </a:t>
            </a:r>
          </a:p>
          <a:p>
            <a:pPr eaLnBrk="1" hangingPunct="1">
              <a:buFont typeface="Wingdings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square root of the variance.</a:t>
            </a:r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	    Population standard deviation: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	    Sample standard deviation: 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9585830"/>
              </p:ext>
            </p:extLst>
          </p:nvPr>
        </p:nvGraphicFramePr>
        <p:xfrm>
          <a:off x="5172075" y="4109871"/>
          <a:ext cx="1343819" cy="614529"/>
        </p:xfrm>
        <a:graphic>
          <a:graphicData uri="http://schemas.openxmlformats.org/presentationml/2006/ole">
            <p:oleObj spid="_x0000_s15437" name="Equation" r:id="rId4" imgW="520474" imgH="25389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97682685"/>
              </p:ext>
            </p:extLst>
          </p:nvPr>
        </p:nvGraphicFramePr>
        <p:xfrm>
          <a:off x="5176838" y="3276600"/>
          <a:ext cx="1223962" cy="520700"/>
        </p:xfrm>
        <a:graphic>
          <a:graphicData uri="http://schemas.openxmlformats.org/presentationml/2006/ole">
            <p:oleObj spid="_x0000_s15438" name="Equation" r:id="rId5" imgW="596641" imgH="253890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3-16</a:t>
            </a:r>
            <a:endParaRPr lang="en-US" sz="2800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757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The following data, reproduced from Table 3.8 of Example 3-14,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give the frequency distribution of the daily commuting times (in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minutes) from home to work for all 25 employees of a company. 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	</a:t>
            </a:r>
            <a:r>
              <a:rPr lang="en-GB" sz="2000" dirty="0" smtClean="0"/>
              <a:t>Calculate the variance and standard deviation.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/>
              <a:t>Example 3-16</a:t>
            </a:r>
            <a:endParaRPr lang="en-US" sz="2800" dirty="0" smtClean="0"/>
          </a:p>
        </p:txBody>
      </p:sp>
      <p:pic>
        <p:nvPicPr>
          <p:cNvPr id="90116" name="Picture 19" descr="table_03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232233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631238" cy="15240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US" sz="2000" dirty="0" smtClean="0"/>
              <a:t>Table 3.4 gives the total areas in square miles of the four western South-Central states of the United States. </a:t>
            </a:r>
          </a:p>
          <a:p>
            <a:pPr eaLnBrk="1" hangingPunct="1">
              <a:buFont typeface="Wingdings" charset="2"/>
              <a:buChar char=" "/>
            </a:pPr>
            <a:endParaRPr lang="en-US" sz="2000" dirty="0" smtClean="0"/>
          </a:p>
          <a:p>
            <a:pPr eaLnBrk="1" hangingPunct="1">
              <a:buFont typeface="Wingdings" charset="2"/>
              <a:buChar char=" "/>
            </a:pPr>
            <a:r>
              <a:rPr lang="en-US" sz="2000" dirty="0" smtClean="0"/>
              <a:t>Find the range for this data set.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3-16: Solution</a:t>
            </a:r>
            <a:endParaRPr lang="en-US" sz="2800" dirty="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781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GB" sz="3200" smtClean="0"/>
          </a:p>
          <a:p>
            <a:pPr eaLnBrk="1" hangingPunct="1">
              <a:buFont typeface="Wingdings" charset="2"/>
              <a:buNone/>
            </a:pPr>
            <a:endParaRPr lang="en-GB" sz="3200" smtClean="0"/>
          </a:p>
          <a:p>
            <a:pPr eaLnBrk="1" hangingPunct="1">
              <a:buFont typeface="Wingdings" charset="2"/>
              <a:buNone/>
            </a:pPr>
            <a:endParaRPr lang="en-GB" sz="3200" smtClean="0"/>
          </a:p>
          <a:p>
            <a:pPr eaLnBrk="1" hangingPunct="1">
              <a:buFont typeface="Wingdings" charset="2"/>
              <a:buNone/>
            </a:pPr>
            <a:endParaRPr lang="en-GB" sz="3200" smtClean="0"/>
          </a:p>
          <a:p>
            <a:pPr eaLnBrk="1" hangingPunct="1">
              <a:buFont typeface="Wingdings" charset="2"/>
              <a:buNone/>
            </a:pPr>
            <a:endParaRPr lang="en-GB" sz="3200" smtClean="0"/>
          </a:p>
          <a:p>
            <a:pPr eaLnBrk="1" hangingPunct="1">
              <a:buFont typeface="Wingdings" charset="2"/>
              <a:buNone/>
            </a:pPr>
            <a:endParaRPr lang="en-GB" smtClean="0">
              <a:cs typeface="Arial" charset="0"/>
            </a:endParaRPr>
          </a:p>
          <a:p>
            <a:pPr eaLnBrk="1" hangingPunct="1">
              <a:buFont typeface="Wingdings" charset="2"/>
              <a:buNone/>
            </a:pPr>
            <a:endParaRPr lang="en-US" sz="3200" smtClean="0"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" y="2048301"/>
            <a:ext cx="8686800" cy="2867636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3-16: Solution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2930828"/>
              </p:ext>
            </p:extLst>
          </p:nvPr>
        </p:nvGraphicFramePr>
        <p:xfrm>
          <a:off x="762000" y="1752600"/>
          <a:ext cx="7620000" cy="2341562"/>
        </p:xfrm>
        <a:graphic>
          <a:graphicData uri="http://schemas.openxmlformats.org/presentationml/2006/ole">
            <p:oleObj spid="_x0000_s16423" name="Equation" r:id="rId4" imgW="3721100" imgH="1320800" progId="Equation.3">
              <p:embed/>
            </p:oleObj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4648200"/>
            <a:ext cx="8135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Thus</a:t>
            </a:r>
            <a:r>
              <a:rPr lang="en-US" sz="2000" dirty="0">
                <a:latin typeface="Tahoma" charset="0"/>
              </a:rPr>
              <a:t>, the standard deviation of the daily commuting times for these employees is </a:t>
            </a:r>
            <a:r>
              <a:rPr lang="en-US" sz="2000" b="1" dirty="0">
                <a:latin typeface="Tahoma" charset="0"/>
              </a:rPr>
              <a:t>11.62 minutes</a:t>
            </a:r>
            <a:r>
              <a:rPr lang="en-US" sz="2000" dirty="0">
                <a:latin typeface="Tahoma" charset="0"/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3-17</a:t>
            </a:r>
            <a:endParaRPr lang="en-US" sz="2800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24000"/>
            <a:ext cx="8704263" cy="2438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The following data, reproduced from Table 3.10 of Example 3-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15, give the frequency distribution of the number of orders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received each day during the past 50 days at the office of a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mail-order company. </a:t>
            </a:r>
          </a:p>
          <a:p>
            <a:pPr eaLnBrk="1" hangingPunct="1">
              <a:buFont typeface="Wingdings" charset="2"/>
              <a:buNone/>
            </a:pPr>
            <a:endParaRPr lang="en-GB" sz="2000" dirty="0"/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	Calculate the variance and standard deviation.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/>
              <a:t>Example 3-17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12" y="1981200"/>
            <a:ext cx="5174187" cy="3181258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3-17: Solution</a:t>
            </a:r>
            <a:endParaRPr lang="en-US" sz="2800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9" y="2227540"/>
            <a:ext cx="8820150" cy="2317817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3-17: Solution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93738" y="1674813"/>
          <a:ext cx="6696075" cy="2741612"/>
        </p:xfrm>
        <a:graphic>
          <a:graphicData uri="http://schemas.openxmlformats.org/presentationml/2006/ole">
            <p:oleObj spid="_x0000_s17447" name="Equation" r:id="rId4" imgW="3225800" imgH="1320800" progId="Equation.3">
              <p:embed/>
            </p:oleObj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8313" y="4854714"/>
            <a:ext cx="8424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charset="0"/>
              </a:rPr>
              <a:t>Thus</a:t>
            </a:r>
            <a:r>
              <a:rPr lang="en-US" sz="2000" dirty="0">
                <a:latin typeface="Tahoma" charset="0"/>
              </a:rPr>
              <a:t>, the standard deviation of the number of orders received at the office of this mail-order company during the past 50 days </a:t>
            </a:r>
            <a:r>
              <a:rPr lang="en-US" sz="2000" dirty="0" smtClean="0">
                <a:latin typeface="Tahoma" charset="0"/>
              </a:rPr>
              <a:t>is </a:t>
            </a:r>
            <a:r>
              <a:rPr lang="en-US" sz="2000" b="1" dirty="0">
                <a:latin typeface="Tahoma" charset="0"/>
              </a:rPr>
              <a:t>2.75</a:t>
            </a:r>
            <a:r>
              <a:rPr lang="en-US" sz="2000" dirty="0">
                <a:latin typeface="Tahoma" charset="0"/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Table 3.4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36678"/>
            <a:ext cx="5080707" cy="3505200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3-11: Solution</a:t>
            </a:r>
            <a:endParaRPr lang="en-US" sz="28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0513"/>
            <a:ext cx="8486775" cy="26304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dirty="0" smtClean="0"/>
              <a:t>Range = Largest value – Smallest Value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       = 267,277 – 49,651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          = </a:t>
            </a:r>
            <a:r>
              <a:rPr lang="en-GB" sz="2000" b="1" dirty="0" smtClean="0"/>
              <a:t>217,626 square miles</a:t>
            </a:r>
          </a:p>
          <a:p>
            <a:pPr eaLnBrk="1" hangingPunct="1">
              <a:buFont typeface="Wingdings" charset="2"/>
              <a:buNone/>
            </a:pPr>
            <a:endParaRPr lang="en-GB" sz="2000" b="1" dirty="0"/>
          </a:p>
          <a:p>
            <a:pPr eaLnBrk="1" hangingPunct="1">
              <a:buNone/>
            </a:pPr>
            <a:r>
              <a:rPr lang="en-US" sz="2000" dirty="0" smtClean="0">
                <a:latin typeface="Tahoma" charset="0"/>
              </a:rPr>
              <a:t>Thus</a:t>
            </a:r>
            <a:r>
              <a:rPr lang="en-US" sz="2000" dirty="0">
                <a:latin typeface="Tahoma" charset="0"/>
              </a:rPr>
              <a:t>, the total areas of these four states are spread over a range of </a:t>
            </a:r>
            <a:endParaRPr lang="en-US" sz="2000" dirty="0" smtClean="0">
              <a:latin typeface="Tahoma" charset="0"/>
            </a:endParaRPr>
          </a:p>
          <a:p>
            <a:pPr eaLnBrk="1" hangingPunct="1">
              <a:buNone/>
            </a:pPr>
            <a:r>
              <a:rPr lang="en-US" sz="2000" dirty="0">
                <a:latin typeface="Tahoma" charset="0"/>
              </a:rPr>
              <a:t> </a:t>
            </a:r>
            <a:r>
              <a:rPr lang="en-US" sz="2000" dirty="0" smtClean="0">
                <a:latin typeface="Tahoma" charset="0"/>
              </a:rPr>
              <a:t>217,626 </a:t>
            </a:r>
            <a:r>
              <a:rPr lang="en-US" sz="2000" dirty="0">
                <a:latin typeface="Tahoma" charset="0"/>
              </a:rPr>
              <a:t>square miles.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11188" y="393382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 </a:t>
            </a:r>
            <a:endParaRPr lang="en-US" sz="28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86775" cy="327660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standard deviation is the most-used measure of dispersion. 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The value of the standard deviation tells how closely the values of a data set are clustered around the mean.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In general, a lower value of the standard deviation for a data set indicates that the values of that data set are spread over a relatively smaller range around the mean.</a:t>
            </a:r>
          </a:p>
          <a:p>
            <a:pPr marL="0" indent="0" eaLnBrk="1" hangingPunct="1">
              <a:buNone/>
            </a:pPr>
            <a:endParaRPr lang="en-GB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</a:t>
            </a:r>
            <a:endParaRPr lang="en-US" sz="2800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70875" cy="228600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In contrast, a larger value of the standard deviation for a data set indicates that the values of that data set are spread over a relatively larger range around the mean.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The standard deviation is obtained by taking the positive square root of the variance.</a:t>
            </a:r>
          </a:p>
          <a:p>
            <a:pPr marL="0" indent="0" eaLnBrk="1" hangingPunct="1">
              <a:buNone/>
            </a:pPr>
            <a:endParaRPr lang="en-GB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Variance and Standard Deviation</a:t>
            </a:r>
            <a:endParaRPr lang="en-US" sz="28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447800"/>
            <a:ext cx="8270875" cy="411480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variance calculated for population data is denoted by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i="1" dirty="0" smtClean="0">
                <a:latin typeface="Times New Roman" charset="0"/>
              </a:rPr>
              <a:t>²</a:t>
            </a:r>
            <a:r>
              <a:rPr lang="en-US" sz="2000" dirty="0" smtClean="0"/>
              <a:t> (read as sigma squared), and the variance calculated for sample data is denoted by </a:t>
            </a:r>
            <a:r>
              <a:rPr lang="en-US" sz="2000" i="1" dirty="0" smtClean="0">
                <a:latin typeface="Times New Roman" charset="0"/>
              </a:rPr>
              <a:t>s²</a:t>
            </a:r>
            <a:r>
              <a:rPr lang="en-US" sz="2000" dirty="0" smtClean="0"/>
              <a:t>. 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US" sz="2000" dirty="0" smtClean="0"/>
              <a:t>The standard deviation calculated for population data is denoted by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GB" sz="2000" dirty="0" smtClean="0"/>
              <a:t>, and the standard deviation calculated for sample data is denoted by </a:t>
            </a:r>
            <a:r>
              <a:rPr lang="en-GB" sz="2000" i="1" dirty="0" smtClean="0">
                <a:latin typeface="Times New Roman" charset="0"/>
              </a:rPr>
              <a:t>s</a:t>
            </a:r>
            <a:r>
              <a:rPr lang="en-GB" sz="2000" dirty="0" smtClean="0"/>
              <a:t>.</a:t>
            </a:r>
          </a:p>
          <a:p>
            <a:pPr marL="0" indent="0" eaLnBrk="1" hangingPunct="1">
              <a:buNone/>
            </a:pPr>
            <a:endParaRPr lang="en-GB" sz="2000" dirty="0" smtClean="0"/>
          </a:p>
          <a:p>
            <a:pPr eaLnBrk="1" hangingPunct="1"/>
            <a:r>
              <a:rPr lang="en-GB" sz="2000" dirty="0" smtClean="0"/>
              <a:t>Consequently, </a:t>
            </a:r>
            <a:r>
              <a:rPr lang="en-GB" sz="2000" dirty="0"/>
              <a:t>t</a:t>
            </a:r>
            <a:r>
              <a:rPr lang="en-GB" sz="2000" dirty="0" smtClean="0"/>
              <a:t>he standard deviation </a:t>
            </a:r>
            <a:r>
              <a:rPr lang="en-GB" sz="2000" dirty="0"/>
              <a:t>calculated for population data is denoted by </a:t>
            </a:r>
            <a:r>
              <a:rPr lang="el-GR" sz="2000" i="1" dirty="0" smtClean="0">
                <a:latin typeface="Times New Roman" charset="0"/>
              </a:rPr>
              <a:t>σ</a:t>
            </a:r>
            <a:r>
              <a:rPr lang="en-US" sz="2000" dirty="0" smtClean="0"/>
              <a:t>, </a:t>
            </a:r>
            <a:r>
              <a:rPr lang="en-US" sz="2000" dirty="0"/>
              <a:t>and the </a:t>
            </a:r>
            <a:r>
              <a:rPr lang="en-US" sz="2000" dirty="0" smtClean="0"/>
              <a:t>standard deviation </a:t>
            </a:r>
            <a:r>
              <a:rPr lang="en-US" sz="2000" dirty="0"/>
              <a:t>calculated for sample data is denoted by </a:t>
            </a:r>
            <a:r>
              <a:rPr lang="en-US" sz="2000" i="1" dirty="0" smtClean="0">
                <a:latin typeface="Times New Roman" charset="0"/>
              </a:rPr>
              <a:t>s</a:t>
            </a:r>
            <a:r>
              <a:rPr lang="en-US" sz="2000" dirty="0" smtClean="0"/>
              <a:t>. 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6224588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54</TotalTime>
  <Words>2313</Words>
  <Application>Microsoft Office PowerPoint</Application>
  <PresentationFormat>On-screen Show (4:3)</PresentationFormat>
  <Paragraphs>288</Paragraphs>
  <Slides>45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Level</vt:lpstr>
      <vt:lpstr>Equation</vt:lpstr>
      <vt:lpstr>CHAPTER 3</vt:lpstr>
      <vt:lpstr>MEASURES OF DISPERSION FOR UNGROUPED DATA</vt:lpstr>
      <vt:lpstr>Range</vt:lpstr>
      <vt:lpstr>Example 3-11</vt:lpstr>
      <vt:lpstr>Table 3.4</vt:lpstr>
      <vt:lpstr>Example 3-11: Solution</vt:lpstr>
      <vt:lpstr>Variance and Standard Deviation </vt:lpstr>
      <vt:lpstr>Variance and Standard Deviation</vt:lpstr>
      <vt:lpstr>Variance and Standard Deviation</vt:lpstr>
      <vt:lpstr>Variance and Standard Deviation</vt:lpstr>
      <vt:lpstr>Table 3.5</vt:lpstr>
      <vt:lpstr>Variance and Standard Deviation</vt:lpstr>
      <vt:lpstr>Example 3-12</vt:lpstr>
      <vt:lpstr>Example 3-12</vt:lpstr>
      <vt:lpstr>Example 3-12: Solution</vt:lpstr>
      <vt:lpstr>Example 3-12: Solution</vt:lpstr>
      <vt:lpstr>Example 3-12: Solution</vt:lpstr>
      <vt:lpstr>Example 3-12: Solution</vt:lpstr>
      <vt:lpstr>Two Observations</vt:lpstr>
      <vt:lpstr>Example 3-13</vt:lpstr>
      <vt:lpstr>Example 3-13: Solution</vt:lpstr>
      <vt:lpstr>Example 3-13: Solution</vt:lpstr>
      <vt:lpstr>Warning</vt:lpstr>
      <vt:lpstr>Population Parameters and Sample Statistics</vt:lpstr>
      <vt:lpstr>MEAN, VARIANCE AND STANDARD DEVIATION FOR GROUPED DATA</vt:lpstr>
      <vt:lpstr>Mean for Grouped Data</vt:lpstr>
      <vt:lpstr>Example 3-14</vt:lpstr>
      <vt:lpstr>Example 3-14</vt:lpstr>
      <vt:lpstr>Example 3-14: Solution</vt:lpstr>
      <vt:lpstr>Example 3-14: Solution</vt:lpstr>
      <vt:lpstr>Example 3-15</vt:lpstr>
      <vt:lpstr>Example 3-15</vt:lpstr>
      <vt:lpstr>Example 3-15: Solution</vt:lpstr>
      <vt:lpstr>Example 3-15: Solution</vt:lpstr>
      <vt:lpstr>Variance and Standard Deviation for Grouped Data</vt:lpstr>
      <vt:lpstr>Variance and Standard Deviation for Grouped Data</vt:lpstr>
      <vt:lpstr>Variance and Standard Deviation for Grouped Data</vt:lpstr>
      <vt:lpstr>Example 3-16</vt:lpstr>
      <vt:lpstr>Example 3-16</vt:lpstr>
      <vt:lpstr>Example 3-16: Solution</vt:lpstr>
      <vt:lpstr>Example 3-16: Solution</vt:lpstr>
      <vt:lpstr>Example 3-17</vt:lpstr>
      <vt:lpstr>Example 3-17</vt:lpstr>
      <vt:lpstr>Example 3-17: Solution</vt:lpstr>
      <vt:lpstr>Example 3-17: Solution</vt:lpstr>
    </vt:vector>
  </TitlesOfParts>
  <Company>Cal Poly Pomona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:</dc:title>
  <dc:creator>hoonkim</dc:creator>
  <cp:lastModifiedBy>Durber</cp:lastModifiedBy>
  <cp:revision>81</cp:revision>
  <dcterms:created xsi:type="dcterms:W3CDTF">2009-12-09T07:10:09Z</dcterms:created>
  <dcterms:modified xsi:type="dcterms:W3CDTF">2016-06-16T10:16:55Z</dcterms:modified>
</cp:coreProperties>
</file>