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3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S PGothic" pitchFamily="34" charset="-128"/>
        <a:cs typeface="Arial" charset="0"/>
      </a:defRPr>
    </a:lvl1pPr>
    <a:lvl2pPr marL="457200" algn="l" rtl="0" fontAlgn="base">
      <a:spcBef>
        <a:spcPct val="0"/>
      </a:spcBef>
      <a:spcAft>
        <a:spcPct val="0"/>
      </a:spcAft>
      <a:defRPr kern="1200">
        <a:solidFill>
          <a:schemeClr val="tx1"/>
        </a:solidFill>
        <a:latin typeface="Arial" charset="0"/>
        <a:ea typeface="MS PGothic" pitchFamily="34" charset="-128"/>
        <a:cs typeface="Arial" charset="0"/>
      </a:defRPr>
    </a:lvl2pPr>
    <a:lvl3pPr marL="914400" algn="l" rtl="0" fontAlgn="base">
      <a:spcBef>
        <a:spcPct val="0"/>
      </a:spcBef>
      <a:spcAft>
        <a:spcPct val="0"/>
      </a:spcAft>
      <a:defRPr kern="1200">
        <a:solidFill>
          <a:schemeClr val="tx1"/>
        </a:solidFill>
        <a:latin typeface="Arial" charset="0"/>
        <a:ea typeface="MS PGothic" pitchFamily="34" charset="-128"/>
        <a:cs typeface="Arial" charset="0"/>
      </a:defRPr>
    </a:lvl3pPr>
    <a:lvl4pPr marL="1371600" algn="l" rtl="0" fontAlgn="base">
      <a:spcBef>
        <a:spcPct val="0"/>
      </a:spcBef>
      <a:spcAft>
        <a:spcPct val="0"/>
      </a:spcAft>
      <a:defRPr kern="1200">
        <a:solidFill>
          <a:schemeClr val="tx1"/>
        </a:solidFill>
        <a:latin typeface="Arial" charset="0"/>
        <a:ea typeface="MS PGothic" pitchFamily="34" charset="-128"/>
        <a:cs typeface="Arial" charset="0"/>
      </a:defRPr>
    </a:lvl4pPr>
    <a:lvl5pPr marL="1828800" algn="l" rtl="0" fontAlgn="base">
      <a:spcBef>
        <a:spcPct val="0"/>
      </a:spcBef>
      <a:spcAft>
        <a:spcPct val="0"/>
      </a:spcAft>
      <a:defRPr kern="1200">
        <a:solidFill>
          <a:schemeClr val="tx1"/>
        </a:solidFill>
        <a:latin typeface="Arial" charset="0"/>
        <a:ea typeface="MS PGothic" pitchFamily="34" charset="-128"/>
        <a:cs typeface="Arial" charset="0"/>
      </a:defRPr>
    </a:lvl5pPr>
    <a:lvl6pPr marL="2286000" algn="l" defTabSz="914400" rtl="0" eaLnBrk="1" latinLnBrk="0" hangingPunct="1">
      <a:defRPr kern="1200">
        <a:solidFill>
          <a:schemeClr val="tx1"/>
        </a:solidFill>
        <a:latin typeface="Arial" charset="0"/>
        <a:ea typeface="MS PGothic" pitchFamily="34" charset="-128"/>
        <a:cs typeface="Arial" charset="0"/>
      </a:defRPr>
    </a:lvl6pPr>
    <a:lvl7pPr marL="2743200" algn="l" defTabSz="914400" rtl="0" eaLnBrk="1" latinLnBrk="0" hangingPunct="1">
      <a:defRPr kern="1200">
        <a:solidFill>
          <a:schemeClr val="tx1"/>
        </a:solidFill>
        <a:latin typeface="Arial" charset="0"/>
        <a:ea typeface="MS PGothic" pitchFamily="34" charset="-128"/>
        <a:cs typeface="Arial" charset="0"/>
      </a:defRPr>
    </a:lvl7pPr>
    <a:lvl8pPr marL="3200400" algn="l" defTabSz="914400" rtl="0" eaLnBrk="1" latinLnBrk="0" hangingPunct="1">
      <a:defRPr kern="1200">
        <a:solidFill>
          <a:schemeClr val="tx1"/>
        </a:solidFill>
        <a:latin typeface="Arial" charset="0"/>
        <a:ea typeface="MS PGothic" pitchFamily="34" charset="-128"/>
        <a:cs typeface="Arial" charset="0"/>
      </a:defRPr>
    </a:lvl8pPr>
    <a:lvl9pPr marL="3657600" algn="l" defTabSz="914400" rtl="0" eaLnBrk="1" latinLnBrk="0" hangingPunct="1">
      <a:defRPr kern="1200">
        <a:solidFill>
          <a:schemeClr val="tx1"/>
        </a:solidFill>
        <a:latin typeface="Arial" charset="0"/>
        <a:ea typeface="MS PGothic"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74" y="-2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256"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charset="-128"/>
                <a:cs typeface="+mn-cs"/>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charset="-128"/>
                <a:cs typeface="+mn-cs"/>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charset="-128"/>
                <a:cs typeface="+mn-cs"/>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charset="-128"/>
                <a:cs typeface="+mn-cs"/>
              </a:defRPr>
            </a:lvl1pPr>
          </a:lstStyle>
          <a:p>
            <a:pPr>
              <a:defRPr/>
            </a:pPr>
            <a:fld id="{632D11AD-6CD2-4BE1-BFD6-029F52DB0B2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7F4AE7D4-B3A4-4130-BE88-C311A1C84416}" type="slidenum">
              <a:rPr lang="en-US" smtClean="0">
                <a:cs typeface="Arial" charset="0"/>
              </a:rPr>
              <a:pPr/>
              <a:t>1</a:t>
            </a:fld>
            <a:endParaRPr lang="en-US" smtClean="0">
              <a:cs typeface="Arial" charset="0"/>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p:spPr>
        <p:txBody>
          <a:bodyPr/>
          <a:lstStyle/>
          <a:p>
            <a:fld id="{11FF2394-3E09-492D-9659-51CD4886093A}" type="slidenum">
              <a:rPr lang="en-US" smtClean="0">
                <a:cs typeface="Arial" charset="0"/>
              </a:rPr>
              <a:pPr/>
              <a:t>11</a:t>
            </a:fld>
            <a:endParaRPr lang="en-US" smtClean="0">
              <a:cs typeface="Arial" charset="0"/>
            </a:endParaRPr>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p:spPr>
        <p:txBody>
          <a:bodyPr/>
          <a:lstStyle/>
          <a:p>
            <a:fld id="{C27FD0D9-A3E9-4018-B97E-B8E612917D27}" type="slidenum">
              <a:rPr lang="en-US" smtClean="0">
                <a:cs typeface="Arial" charset="0"/>
              </a:rPr>
              <a:pPr/>
              <a:t>12</a:t>
            </a:fld>
            <a:endParaRPr lang="en-US" smtClean="0">
              <a:cs typeface="Arial" charset="0"/>
            </a:endParaRPr>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p:spPr>
        <p:txBody>
          <a:bodyPr/>
          <a:lstStyle/>
          <a:p>
            <a:fld id="{5BE4C5FF-8233-4CF4-81F2-FFF49AB6EBE1}" type="slidenum">
              <a:rPr lang="en-US" smtClean="0">
                <a:cs typeface="Arial" charset="0"/>
              </a:rPr>
              <a:pPr/>
              <a:t>13</a:t>
            </a:fld>
            <a:endParaRPr lang="en-US" smtClean="0">
              <a:cs typeface="Arial" charset="0"/>
            </a:endParaRPr>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p:spPr>
        <p:txBody>
          <a:bodyPr/>
          <a:lstStyle/>
          <a:p>
            <a:fld id="{F21314AA-7639-4686-A6EF-D9A82BE07F28}" type="slidenum">
              <a:rPr lang="en-US" smtClean="0">
                <a:cs typeface="Arial" charset="0"/>
              </a:rPr>
              <a:pPr/>
              <a:t>14</a:t>
            </a:fld>
            <a:endParaRPr lang="en-US" smtClean="0">
              <a:cs typeface="Arial" charset="0"/>
            </a:endParaRP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p:spPr>
        <p:txBody>
          <a:bodyPr/>
          <a:lstStyle/>
          <a:p>
            <a:fld id="{C8CAA119-62F8-44DF-BD2E-66526452D1E9}" type="slidenum">
              <a:rPr lang="en-US" smtClean="0">
                <a:cs typeface="Arial" charset="0"/>
              </a:rPr>
              <a:pPr/>
              <a:t>15</a:t>
            </a:fld>
            <a:endParaRPr lang="en-US" smtClean="0">
              <a:cs typeface="Arial" charset="0"/>
            </a:endParaRPr>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p:spPr>
        <p:txBody>
          <a:bodyPr/>
          <a:lstStyle/>
          <a:p>
            <a:fld id="{DF57FB8C-9270-4E22-B52A-40F87DE32C06}" type="slidenum">
              <a:rPr lang="en-US" smtClean="0">
                <a:cs typeface="Arial" charset="0"/>
              </a:rPr>
              <a:pPr/>
              <a:t>17</a:t>
            </a:fld>
            <a:endParaRPr lang="en-US" smtClean="0">
              <a:cs typeface="Arial" charset="0"/>
            </a:endParaRPr>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p>
            <a:fld id="{08B11542-80DE-46BB-85D1-AABB6F2AB283}" type="slidenum">
              <a:rPr lang="en-US" smtClean="0">
                <a:cs typeface="Arial" charset="0"/>
              </a:rPr>
              <a:pPr/>
              <a:t>18</a:t>
            </a:fld>
            <a:endParaRPr lang="en-US" smtClean="0">
              <a:cs typeface="Arial" charset="0"/>
            </a:endParaRPr>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p:spPr>
        <p:txBody>
          <a:bodyPr/>
          <a:lstStyle/>
          <a:p>
            <a:fld id="{5B51FDDB-E8FC-443F-A00A-0362E547D16C}" type="slidenum">
              <a:rPr lang="en-US" smtClean="0">
                <a:cs typeface="Arial" charset="0"/>
              </a:rPr>
              <a:pPr/>
              <a:t>19</a:t>
            </a:fld>
            <a:endParaRPr lang="en-US" smtClean="0">
              <a:cs typeface="Arial" charset="0"/>
            </a:endParaRPr>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p:spPr>
        <p:txBody>
          <a:bodyPr/>
          <a:lstStyle/>
          <a:p>
            <a:fld id="{8205E550-2C81-460C-A0BE-E919A76C1C69}" type="slidenum">
              <a:rPr lang="en-US" smtClean="0">
                <a:cs typeface="Arial" charset="0"/>
              </a:rPr>
              <a:pPr/>
              <a:t>20</a:t>
            </a:fld>
            <a:endParaRPr lang="en-US" smtClean="0">
              <a:cs typeface="Arial" charset="0"/>
            </a:endParaRPr>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p:spPr>
        <p:txBody>
          <a:bodyPr/>
          <a:lstStyle/>
          <a:p>
            <a:fld id="{DB1B2749-B043-4AF9-9AB6-826DD142B199}" type="slidenum">
              <a:rPr lang="en-US" smtClean="0">
                <a:cs typeface="Arial" charset="0"/>
              </a:rPr>
              <a:pPr/>
              <a:t>21</a:t>
            </a:fld>
            <a:endParaRPr lang="en-US" smtClean="0">
              <a:cs typeface="Arial" charset="0"/>
            </a:endParaRPr>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FEEFBF53-5B2B-4621-B9B0-B09619F85377}" type="slidenum">
              <a:rPr lang="en-US" smtClean="0">
                <a:cs typeface="Arial" charset="0"/>
              </a:rPr>
              <a:pPr/>
              <a:t>3</a:t>
            </a:fld>
            <a:endParaRPr lang="en-US" smtClean="0">
              <a:cs typeface="Arial" charset="0"/>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p:spPr>
        <p:txBody>
          <a:bodyPr/>
          <a:lstStyle/>
          <a:p>
            <a:fld id="{113B2DC9-16F8-4331-B51A-31D9E5B5C24C}" type="slidenum">
              <a:rPr lang="en-US" smtClean="0">
                <a:cs typeface="Arial" charset="0"/>
              </a:rPr>
              <a:pPr/>
              <a:t>22</a:t>
            </a:fld>
            <a:endParaRPr lang="en-US" smtClean="0">
              <a:cs typeface="Arial" charset="0"/>
            </a:endParaRPr>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p:spPr>
        <p:txBody>
          <a:bodyPr/>
          <a:lstStyle/>
          <a:p>
            <a:fld id="{B6F6EEA5-4A81-4E3A-80FD-979A7814E8D9}" type="slidenum">
              <a:rPr lang="en-US" smtClean="0">
                <a:cs typeface="Arial" charset="0"/>
              </a:rPr>
              <a:pPr/>
              <a:t>23</a:t>
            </a:fld>
            <a:endParaRPr lang="en-US" smtClean="0">
              <a:cs typeface="Arial" charset="0"/>
            </a:endParaRPr>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p:spPr>
        <p:txBody>
          <a:bodyPr/>
          <a:lstStyle/>
          <a:p>
            <a:fld id="{3604C355-3317-43AA-A912-74463FB75CFE}" type="slidenum">
              <a:rPr lang="en-US" smtClean="0">
                <a:cs typeface="Arial" charset="0"/>
              </a:rPr>
              <a:pPr/>
              <a:t>24</a:t>
            </a:fld>
            <a:endParaRPr lang="en-US" smtClean="0">
              <a:cs typeface="Arial" charset="0"/>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p:spPr>
        <p:txBody>
          <a:bodyPr/>
          <a:lstStyle/>
          <a:p>
            <a:fld id="{B521D594-923A-464C-BF91-5FCFD4AFD3B3}" type="slidenum">
              <a:rPr lang="en-US" smtClean="0">
                <a:cs typeface="Arial" charset="0"/>
              </a:rPr>
              <a:pPr/>
              <a:t>25</a:t>
            </a:fld>
            <a:endParaRPr lang="en-US" smtClean="0">
              <a:cs typeface="Arial" charset="0"/>
            </a:endParaRPr>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p:spPr>
        <p:txBody>
          <a:bodyPr/>
          <a:lstStyle/>
          <a:p>
            <a:fld id="{77F2552B-15E1-4423-AE88-4F369A48A9F9}" type="slidenum">
              <a:rPr lang="en-US" smtClean="0">
                <a:cs typeface="Arial" charset="0"/>
              </a:rPr>
              <a:pPr/>
              <a:t>26</a:t>
            </a:fld>
            <a:endParaRPr lang="en-US" smtClean="0">
              <a:cs typeface="Arial" charset="0"/>
            </a:endParaRPr>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a:noFill/>
        </p:spPr>
        <p:txBody>
          <a:bodyPr/>
          <a:lstStyle/>
          <a:p>
            <a:fld id="{CF14A2BA-B0C1-4506-8A70-231DB6CEF960}" type="slidenum">
              <a:rPr lang="en-US" smtClean="0">
                <a:cs typeface="Arial" charset="0"/>
              </a:rPr>
              <a:pPr/>
              <a:t>27</a:t>
            </a:fld>
            <a:endParaRPr lang="en-US" smtClean="0">
              <a:cs typeface="Arial" charset="0"/>
            </a:endParaRPr>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7"/>
          <p:cNvSpPr>
            <a:spLocks noGrp="1" noChangeArrowheads="1"/>
          </p:cNvSpPr>
          <p:nvPr>
            <p:ph type="sldNum" sz="quarter" idx="5"/>
          </p:nvPr>
        </p:nvSpPr>
        <p:spPr>
          <a:noFill/>
        </p:spPr>
        <p:txBody>
          <a:bodyPr/>
          <a:lstStyle/>
          <a:p>
            <a:fld id="{C180EEF4-AAE4-4436-BFC7-949DB61EDDBD}" type="slidenum">
              <a:rPr lang="en-US" smtClean="0">
                <a:cs typeface="Arial" charset="0"/>
              </a:rPr>
              <a:pPr/>
              <a:t>28</a:t>
            </a:fld>
            <a:endParaRPr lang="en-US" smtClean="0">
              <a:cs typeface="Arial" charset="0"/>
            </a:endParaRPr>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p:cNvSpPr>
            <a:spLocks noGrp="1" noChangeArrowheads="1"/>
          </p:cNvSpPr>
          <p:nvPr>
            <p:ph type="sldNum" sz="quarter" idx="5"/>
          </p:nvPr>
        </p:nvSpPr>
        <p:spPr>
          <a:noFill/>
        </p:spPr>
        <p:txBody>
          <a:bodyPr/>
          <a:lstStyle/>
          <a:p>
            <a:fld id="{DCDE2028-C7C2-46C1-A74A-1548AC013C6A}" type="slidenum">
              <a:rPr lang="en-US" smtClean="0">
                <a:cs typeface="Arial" charset="0"/>
              </a:rPr>
              <a:pPr/>
              <a:t>29</a:t>
            </a:fld>
            <a:endParaRPr lang="en-US" smtClean="0">
              <a:cs typeface="Arial" charset="0"/>
            </a:endParaRPr>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p:spPr>
        <p:txBody>
          <a:bodyPr/>
          <a:lstStyle/>
          <a:p>
            <a:fld id="{20E2C823-D7B7-46CE-A7B4-A5920FC151A4}" type="slidenum">
              <a:rPr lang="en-US" smtClean="0">
                <a:cs typeface="Arial" charset="0"/>
              </a:rPr>
              <a:pPr/>
              <a:t>30</a:t>
            </a:fld>
            <a:endParaRPr lang="en-US" smtClean="0">
              <a:cs typeface="Arial" charset="0"/>
            </a:endParaRPr>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a:noFill/>
        </p:spPr>
        <p:txBody>
          <a:bodyPr/>
          <a:lstStyle/>
          <a:p>
            <a:fld id="{C6EBEF3A-D02A-4E75-8EF8-D5195FB117F4}" type="slidenum">
              <a:rPr lang="en-US" smtClean="0">
                <a:cs typeface="Arial" charset="0"/>
              </a:rPr>
              <a:pPr/>
              <a:t>31</a:t>
            </a:fld>
            <a:endParaRPr lang="en-US" smtClean="0">
              <a:cs typeface="Arial" charset="0"/>
            </a:endParaRPr>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B7DA653D-F017-4DCF-A409-E78A87C769C0}" type="slidenum">
              <a:rPr lang="en-US" smtClean="0">
                <a:cs typeface="Arial" charset="0"/>
              </a:rPr>
              <a:pPr/>
              <a:t>4</a:t>
            </a:fld>
            <a:endParaRPr lang="en-US" smtClean="0">
              <a:cs typeface="Arial" charset="0"/>
            </a:endParaRP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a:spLocks noGrp="1" noChangeArrowheads="1"/>
          </p:cNvSpPr>
          <p:nvPr>
            <p:ph type="sldNum" sz="quarter" idx="5"/>
          </p:nvPr>
        </p:nvSpPr>
        <p:spPr>
          <a:noFill/>
        </p:spPr>
        <p:txBody>
          <a:bodyPr/>
          <a:lstStyle/>
          <a:p>
            <a:fld id="{8BA78FA2-AE07-4C2A-B34F-DC998AFA4C4A}" type="slidenum">
              <a:rPr lang="en-US" smtClean="0">
                <a:cs typeface="Arial" charset="0"/>
              </a:rPr>
              <a:pPr/>
              <a:t>32</a:t>
            </a:fld>
            <a:endParaRPr lang="en-US" smtClean="0">
              <a:cs typeface="Arial" charset="0"/>
            </a:endParaRPr>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7"/>
          <p:cNvSpPr>
            <a:spLocks noGrp="1" noChangeArrowheads="1"/>
          </p:cNvSpPr>
          <p:nvPr>
            <p:ph type="sldNum" sz="quarter" idx="5"/>
          </p:nvPr>
        </p:nvSpPr>
        <p:spPr>
          <a:noFill/>
        </p:spPr>
        <p:txBody>
          <a:bodyPr/>
          <a:lstStyle/>
          <a:p>
            <a:fld id="{E2418DE2-4979-4885-8B01-12205540A5AB}" type="slidenum">
              <a:rPr lang="en-US" smtClean="0">
                <a:cs typeface="Arial" charset="0"/>
              </a:rPr>
              <a:pPr/>
              <a:t>33</a:t>
            </a:fld>
            <a:endParaRPr lang="en-US" smtClean="0">
              <a:cs typeface="Arial" charset="0"/>
            </a:endParaRPr>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7"/>
          <p:cNvSpPr>
            <a:spLocks noGrp="1" noChangeArrowheads="1"/>
          </p:cNvSpPr>
          <p:nvPr>
            <p:ph type="sldNum" sz="quarter" idx="5"/>
          </p:nvPr>
        </p:nvSpPr>
        <p:spPr>
          <a:noFill/>
        </p:spPr>
        <p:txBody>
          <a:bodyPr/>
          <a:lstStyle/>
          <a:p>
            <a:fld id="{19D5257D-622B-420B-AE1E-B6A9E6CE536F}" type="slidenum">
              <a:rPr lang="en-US" smtClean="0">
                <a:cs typeface="Arial" charset="0"/>
              </a:rPr>
              <a:pPr/>
              <a:t>34</a:t>
            </a:fld>
            <a:endParaRPr lang="en-US" smtClean="0">
              <a:cs typeface="Arial" charset="0"/>
            </a:endParaRPr>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3F28E6F5-C0C2-46A4-906C-51A29451AC36}" type="slidenum">
              <a:rPr lang="en-US" smtClean="0">
                <a:cs typeface="Arial" charset="0"/>
              </a:rPr>
              <a:pPr/>
              <a:t>5</a:t>
            </a:fld>
            <a:endParaRPr lang="en-US" smtClean="0">
              <a:cs typeface="Arial" charset="0"/>
            </a:endParaRPr>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2BE245AB-27D9-4DD3-A379-0161C6EF85A7}" type="slidenum">
              <a:rPr lang="en-US" smtClean="0">
                <a:cs typeface="Arial" charset="0"/>
              </a:rPr>
              <a:pPr/>
              <a:t>6</a:t>
            </a:fld>
            <a:endParaRPr lang="en-US" smtClean="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26C724AD-2722-4429-A538-173D16B0612E}" type="slidenum">
              <a:rPr lang="en-US" smtClean="0">
                <a:cs typeface="Arial" charset="0"/>
              </a:rPr>
              <a:pPr/>
              <a:t>7</a:t>
            </a:fld>
            <a:endParaRPr lang="en-US" smtClean="0">
              <a:cs typeface="Arial" charset="0"/>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4B91277B-A35C-47CA-8D89-64B0F5875425}" type="slidenum">
              <a:rPr lang="en-US" smtClean="0">
                <a:cs typeface="Arial" charset="0"/>
              </a:rPr>
              <a:pPr/>
              <a:t>8</a:t>
            </a:fld>
            <a:endParaRPr lang="en-US" smtClean="0">
              <a:cs typeface="Arial" charset="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p:spPr>
        <p:txBody>
          <a:bodyPr/>
          <a:lstStyle/>
          <a:p>
            <a:fld id="{E789E1CE-42D2-421D-A655-154325F760A2}" type="slidenum">
              <a:rPr lang="en-US" smtClean="0">
                <a:cs typeface="Arial" charset="0"/>
              </a:rPr>
              <a:pPr/>
              <a:t>9</a:t>
            </a:fld>
            <a:endParaRPr lang="en-US" smtClean="0">
              <a:cs typeface="Arial" charset="0"/>
            </a:endParaRPr>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a:spLocks noGrp="1" noChangeArrowheads="1"/>
          </p:cNvSpPr>
          <p:nvPr>
            <p:ph type="sldNum" sz="quarter" idx="5"/>
          </p:nvPr>
        </p:nvSpPr>
        <p:spPr>
          <a:noFill/>
        </p:spPr>
        <p:txBody>
          <a:bodyPr/>
          <a:lstStyle/>
          <a:p>
            <a:fld id="{C6DB2F7F-A455-43D8-95FD-3142B6C94E42}" type="slidenum">
              <a:rPr lang="en-US" smtClean="0">
                <a:cs typeface="Arial" charset="0"/>
              </a:rPr>
              <a:pPr/>
              <a:t>10</a:t>
            </a:fld>
            <a:endParaRPr lang="en-US" smtClean="0">
              <a:cs typeface="Arial" charset="0"/>
            </a:endParaRPr>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pPr>
                <a:defRPr/>
              </a:pPr>
              <a:endParaRPr lang="en-US">
                <a:ea typeface="ＭＳ Ｐゴシック" charset="-128"/>
                <a:cs typeface="+mn-cs"/>
              </a:endParaRPr>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pPr>
                <a:defRPr/>
              </a:pPr>
              <a:endParaRPr lang="en-US">
                <a:ea typeface="ＭＳ Ｐゴシック" charset="-128"/>
                <a:cs typeface="+mn-cs"/>
              </a:endParaRPr>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pPr>
                <a:defRPr/>
              </a:pPr>
              <a:endParaRPr lang="en-US">
                <a:ea typeface="ＭＳ Ｐゴシック" charset="-128"/>
                <a:cs typeface="+mn-cs"/>
              </a:endParaRPr>
            </a:p>
          </p:txBody>
        </p:sp>
      </p:grpSp>
      <p:sp>
        <p:nvSpPr>
          <p:cNvPr id="267266"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267267" name="Rectangle 3"/>
          <p:cNvSpPr>
            <a:spLocks noGrp="1" noChangeArrowheads="1"/>
          </p:cNvSpPr>
          <p:nvPr>
            <p:ph type="subTitle" idx="1"/>
          </p:nvPr>
        </p:nvSpPr>
        <p:spPr>
          <a:xfrm>
            <a:off x="1371600" y="3270250"/>
            <a:ext cx="6400800" cy="2209800"/>
          </a:xfrm>
        </p:spPr>
        <p:txBody>
          <a:bodyPr/>
          <a:lstStyle>
            <a:lvl1pPr marL="0" indent="0" algn="ctr">
              <a:buFont typeface="Wingdings" charset="2"/>
              <a:buNone/>
              <a:defRPr sz="3000"/>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lvl1pPr>
          </a:lstStyle>
          <a:p>
            <a:pPr>
              <a:defRPr/>
            </a:pPr>
            <a:fld id="{34E18080-ACE7-48FE-9074-0AE50F8AA8B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46754AE-68F2-4DB3-BB2D-2B2B75C975E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7AB8AE0-6118-457B-A661-24015C41627C}"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CE91CD-1ED8-4F3A-B5BA-EBF77615996E}"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7BD16851-C7F5-4704-BA63-1ADCDBB3D9C5}"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6DEE2B3-C98C-46A9-96AE-8B6B0996F254}"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68363D7-7E88-4721-8D06-0726D31E636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243DEC4-7B7C-4343-9F52-8E82E3EC485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E3E6315-4F3F-4EC7-81EE-70C3EBDA7CB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A963BF-0EDD-47ED-A9EB-1F9C18553F0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C28F2AB-D17C-45FE-9F70-903B512EF11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88A4E76-443E-403C-9E33-3A2EC861F31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4135C72-26A9-4A9D-8640-5654ECCA687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F9A19E-1D80-4039-9AB4-DF30EF11574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33C50BE-AD27-4693-99B4-94385AB3559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244"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Verdana" charset="0"/>
                <a:ea typeface="ＭＳ Ｐゴシック" charset="-128"/>
                <a:cs typeface="+mn-cs"/>
              </a:defRPr>
            </a:lvl1pPr>
          </a:lstStyle>
          <a:p>
            <a:pPr>
              <a:defRPr/>
            </a:pPr>
            <a:endParaRPr lang="en-US"/>
          </a:p>
        </p:txBody>
      </p:sp>
      <p:sp>
        <p:nvSpPr>
          <p:cNvPr id="26624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Verdana" charset="0"/>
                <a:ea typeface="ＭＳ Ｐゴシック" charset="-128"/>
                <a:cs typeface="+mn-cs"/>
              </a:defRPr>
            </a:lvl1pPr>
          </a:lstStyle>
          <a:p>
            <a:pPr>
              <a:defRPr/>
            </a:pPr>
            <a:endParaRPr lang="en-US"/>
          </a:p>
        </p:txBody>
      </p:sp>
      <p:sp>
        <p:nvSpPr>
          <p:cNvPr id="266246"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Verdana" charset="0"/>
                <a:ea typeface="ＭＳ Ｐゴシック" charset="-128"/>
                <a:cs typeface="+mn-cs"/>
              </a:defRPr>
            </a:lvl1pPr>
          </a:lstStyle>
          <a:p>
            <a:pPr>
              <a:defRPr/>
            </a:pPr>
            <a:fld id="{4B45DE4D-A4E6-47E1-B91C-0BC3DDF5CF90}" type="slidenum">
              <a:rPr lang="en-US"/>
              <a:pPr>
                <a:defRPr/>
              </a:pPr>
              <a:t>‹#›</a:t>
            </a:fld>
            <a:endParaRPr lang="en-US" dirty="0"/>
          </a:p>
        </p:txBody>
      </p:sp>
      <p:sp>
        <p:nvSpPr>
          <p:cNvPr id="266247"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a:defRPr/>
            </a:pPr>
            <a:endParaRPr lang="en-US" sz="2400">
              <a:latin typeface="Times New Roman" charset="0"/>
              <a:ea typeface="ＭＳ Ｐゴシック" charset="-128"/>
              <a:cs typeface="+mn-cs"/>
            </a:endParaRPr>
          </a:p>
        </p:txBody>
      </p:sp>
      <p:sp>
        <p:nvSpPr>
          <p:cNvPr id="266248"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pPr>
              <a:defRPr/>
            </a:pPr>
            <a:endParaRPr lang="en-US">
              <a:ea typeface="+mn-ea"/>
              <a:cs typeface="+mn-cs"/>
            </a:endParaRPr>
          </a:p>
        </p:txBody>
      </p:sp>
      <p:sp>
        <p:nvSpPr>
          <p:cNvPr id="266249"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a:defRPr/>
            </a:pPr>
            <a:endParaRPr lang="en-US" sz="2400">
              <a:latin typeface="Times New Roman" charset="0"/>
              <a:ea typeface="ＭＳ Ｐゴシック" charset="-128"/>
              <a:cs typeface="+mn-cs"/>
            </a:endParaRPr>
          </a:p>
        </p:txBody>
      </p:sp>
      <p:sp>
        <p:nvSpPr>
          <p:cNvPr id="266250"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a:defRPr/>
            </a:pPr>
            <a:endParaRPr lang="en-US" sz="2400">
              <a:latin typeface="Times New Roman"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3669" r:id="rId1"/>
    <p:sldLayoutId id="2147483668" r:id="rId2"/>
    <p:sldLayoutId id="2147483667" r:id="rId3"/>
    <p:sldLayoutId id="2147483666" r:id="rId4"/>
    <p:sldLayoutId id="2147483665" r:id="rId5"/>
    <p:sldLayoutId id="2147483664" r:id="rId6"/>
    <p:sldLayoutId id="2147483663" r:id="rId7"/>
    <p:sldLayoutId id="2147483662" r:id="rId8"/>
    <p:sldLayoutId id="2147483661" r:id="rId9"/>
    <p:sldLayoutId id="2147483660" r:id="rId10"/>
    <p:sldLayoutId id="2147483659" r:id="rId11"/>
    <p:sldLayoutId id="2147483658" r:id="rId12"/>
    <p:sldLayoutId id="2147483657" r:id="rId13"/>
    <p:sldLayoutId id="2147483656" r:id="rId14"/>
    <p:sldLayoutId id="2147483655" r:id="rId15"/>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S PGothic" pitchFamily="34" charset="-128"/>
          <a:cs typeface="+mj-cs"/>
        </a:defRPr>
      </a:lvl1pPr>
      <a:lvl2pPr algn="l" rtl="0" eaLnBrk="0" fontAlgn="base" hangingPunct="0">
        <a:spcBef>
          <a:spcPct val="0"/>
        </a:spcBef>
        <a:spcAft>
          <a:spcPct val="0"/>
        </a:spcAft>
        <a:defRPr sz="4400">
          <a:solidFill>
            <a:schemeClr val="tx2"/>
          </a:solidFill>
          <a:latin typeface="Garamond" charset="0"/>
          <a:ea typeface="MS PGothic" pitchFamily="34" charset="-128"/>
        </a:defRPr>
      </a:lvl2pPr>
      <a:lvl3pPr algn="l" rtl="0" eaLnBrk="0" fontAlgn="base" hangingPunct="0">
        <a:spcBef>
          <a:spcPct val="0"/>
        </a:spcBef>
        <a:spcAft>
          <a:spcPct val="0"/>
        </a:spcAft>
        <a:defRPr sz="4400">
          <a:solidFill>
            <a:schemeClr val="tx2"/>
          </a:solidFill>
          <a:latin typeface="Garamond" charset="0"/>
          <a:ea typeface="MS PGothic" pitchFamily="34" charset="-128"/>
        </a:defRPr>
      </a:lvl3pPr>
      <a:lvl4pPr algn="l" rtl="0" eaLnBrk="0" fontAlgn="base" hangingPunct="0">
        <a:spcBef>
          <a:spcPct val="0"/>
        </a:spcBef>
        <a:spcAft>
          <a:spcPct val="0"/>
        </a:spcAft>
        <a:defRPr sz="4400">
          <a:solidFill>
            <a:schemeClr val="tx2"/>
          </a:solidFill>
          <a:latin typeface="Garamond" charset="0"/>
          <a:ea typeface="MS PGothic" pitchFamily="34" charset="-128"/>
        </a:defRPr>
      </a:lvl4pPr>
      <a:lvl5pPr algn="l" rtl="0" eaLnBrk="0" fontAlgn="base" hangingPunct="0">
        <a:spcBef>
          <a:spcPct val="0"/>
        </a:spcBef>
        <a:spcAft>
          <a:spcPct val="0"/>
        </a:spcAft>
        <a:defRPr sz="4400">
          <a:solidFill>
            <a:schemeClr val="tx2"/>
          </a:solidFill>
          <a:latin typeface="Garamond" charset="0"/>
          <a:ea typeface="MS PGothic" pitchFamily="34" charset="-128"/>
        </a:defRPr>
      </a:lvl5pPr>
      <a:lvl6pPr marL="457200" algn="l" rtl="0" fontAlgn="base">
        <a:spcBef>
          <a:spcPct val="0"/>
        </a:spcBef>
        <a:spcAft>
          <a:spcPct val="0"/>
        </a:spcAft>
        <a:defRPr sz="4400">
          <a:solidFill>
            <a:schemeClr val="tx2"/>
          </a:solidFill>
          <a:latin typeface="Garamond" charset="0"/>
        </a:defRPr>
      </a:lvl6pPr>
      <a:lvl7pPr marL="914400" algn="l" rtl="0" fontAlgn="base">
        <a:spcBef>
          <a:spcPct val="0"/>
        </a:spcBef>
        <a:spcAft>
          <a:spcPct val="0"/>
        </a:spcAft>
        <a:defRPr sz="4400">
          <a:solidFill>
            <a:schemeClr val="tx2"/>
          </a:solidFill>
          <a:latin typeface="Garamond" charset="0"/>
        </a:defRPr>
      </a:lvl7pPr>
      <a:lvl8pPr marL="1371600" algn="l" rtl="0" fontAlgn="base">
        <a:spcBef>
          <a:spcPct val="0"/>
        </a:spcBef>
        <a:spcAft>
          <a:spcPct val="0"/>
        </a:spcAft>
        <a:defRPr sz="4400">
          <a:solidFill>
            <a:schemeClr val="tx2"/>
          </a:solidFill>
          <a:latin typeface="Garamond" charset="0"/>
        </a:defRPr>
      </a:lvl8pPr>
      <a:lvl9pPr marL="1828800" algn="l" rtl="0" fontAlgn="base">
        <a:spcBef>
          <a:spcPct val="0"/>
        </a:spcBef>
        <a:spcAft>
          <a:spcPct val="0"/>
        </a:spcAft>
        <a:defRPr sz="4400">
          <a:solidFill>
            <a:schemeClr val="tx2"/>
          </a:solidFill>
          <a:latin typeface="Garamond"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chemeClr val="bg2"/>
        </a:buClr>
        <a:buFont typeface="Wingdings" pitchFamily="2" charset="2"/>
        <a:buChar char="§"/>
        <a:defRPr>
          <a:solidFill>
            <a:schemeClr val="tx1"/>
          </a:solidFill>
          <a:latin typeface="+mn-lt"/>
          <a:ea typeface="MS PGothic" pitchFamily="34" charset="-128"/>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a:solidFill>
            <a:schemeClr val="tx1"/>
          </a:solidFill>
          <a:latin typeface="+mn-lt"/>
          <a:ea typeface="MS PGothic" pitchFamily="34" charset="-128"/>
        </a:defRPr>
      </a:lvl5pPr>
      <a:lvl6pPr marL="2514600" indent="-228600" algn="l" rtl="0" fontAlgn="base">
        <a:spcBef>
          <a:spcPct val="20000"/>
        </a:spcBef>
        <a:spcAft>
          <a:spcPct val="0"/>
        </a:spcAft>
        <a:buClr>
          <a:schemeClr val="tx2"/>
        </a:buClr>
        <a:buSzPct val="80000"/>
        <a:buFont typeface="Wingdings" charset="2"/>
        <a:buChar char="§"/>
        <a:defRPr>
          <a:solidFill>
            <a:schemeClr val="tx1"/>
          </a:solidFill>
          <a:latin typeface="+mn-lt"/>
          <a:ea typeface="ＭＳ Ｐゴシック" charset="-128"/>
        </a:defRPr>
      </a:lvl6pPr>
      <a:lvl7pPr marL="2971800" indent="-228600" algn="l" rtl="0" fontAlgn="base">
        <a:spcBef>
          <a:spcPct val="20000"/>
        </a:spcBef>
        <a:spcAft>
          <a:spcPct val="0"/>
        </a:spcAft>
        <a:buClr>
          <a:schemeClr val="tx2"/>
        </a:buClr>
        <a:buSzPct val="80000"/>
        <a:buFont typeface="Wingdings" charset="2"/>
        <a:buChar char="§"/>
        <a:defRPr>
          <a:solidFill>
            <a:schemeClr val="tx1"/>
          </a:solidFill>
          <a:latin typeface="+mn-lt"/>
          <a:ea typeface="ＭＳ Ｐゴシック" charset="-128"/>
        </a:defRPr>
      </a:lvl7pPr>
      <a:lvl8pPr marL="3429000" indent="-228600" algn="l" rtl="0" fontAlgn="base">
        <a:spcBef>
          <a:spcPct val="20000"/>
        </a:spcBef>
        <a:spcAft>
          <a:spcPct val="0"/>
        </a:spcAft>
        <a:buClr>
          <a:schemeClr val="tx2"/>
        </a:buClr>
        <a:buSzPct val="80000"/>
        <a:buFont typeface="Wingdings" charset="2"/>
        <a:buChar char="§"/>
        <a:defRPr>
          <a:solidFill>
            <a:schemeClr val="tx1"/>
          </a:solidFill>
          <a:latin typeface="+mn-lt"/>
          <a:ea typeface="ＭＳ Ｐゴシック" charset="-128"/>
        </a:defRPr>
      </a:lvl8pPr>
      <a:lvl9pPr marL="3886200" indent="-228600" algn="l" rtl="0" fontAlgn="base">
        <a:spcBef>
          <a:spcPct val="20000"/>
        </a:spcBef>
        <a:spcAft>
          <a:spcPct val="0"/>
        </a:spcAft>
        <a:buClr>
          <a:schemeClr val="tx2"/>
        </a:buClr>
        <a:buSzPct val="80000"/>
        <a:buFont typeface="Wingdings" charset="2"/>
        <a:buChar char="§"/>
        <a:defRPr>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2.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ctrTitle"/>
          </p:nvPr>
        </p:nvSpPr>
        <p:spPr/>
        <p:txBody>
          <a:bodyPr/>
          <a:lstStyle/>
          <a:p>
            <a:pPr eaLnBrk="1" hangingPunct="1"/>
            <a:r>
              <a:rPr lang="en-GB" smtClean="0"/>
              <a:t>CHAPTER 3</a:t>
            </a:r>
            <a:endParaRPr lang="en-US" smtClean="0"/>
          </a:p>
        </p:txBody>
      </p:sp>
      <p:sp>
        <p:nvSpPr>
          <p:cNvPr id="18434" name="Rectangle 3"/>
          <p:cNvSpPr>
            <a:spLocks noGrp="1" noChangeArrowheads="1"/>
          </p:cNvSpPr>
          <p:nvPr>
            <p:ph type="subTitle" idx="1"/>
          </p:nvPr>
        </p:nvSpPr>
        <p:spPr>
          <a:xfrm>
            <a:off x="609600" y="3270250"/>
            <a:ext cx="8210550" cy="1301750"/>
          </a:xfrm>
        </p:spPr>
        <p:txBody>
          <a:bodyPr/>
          <a:lstStyle/>
          <a:p>
            <a:pPr eaLnBrk="1" hangingPunct="1">
              <a:buFont typeface="Wingdings" pitchFamily="2" charset="2"/>
              <a:buNone/>
            </a:pPr>
            <a:r>
              <a:rPr lang="en-GB" sz="3600" b="1" smtClean="0"/>
              <a:t>NUMERICAL DESCRIPTIVE MEASURES</a:t>
            </a:r>
            <a:r>
              <a:rPr lang="bn-BD" sz="3600" b="1" smtClean="0"/>
              <a:t> (Part C)</a:t>
            </a:r>
            <a:endParaRPr lang="en-US" sz="3600" b="1" smtClean="0"/>
          </a:p>
        </p:txBody>
      </p:sp>
      <p:sp>
        <p:nvSpPr>
          <p:cNvPr id="18435"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ChangeArrowheads="1"/>
          </p:cNvSpPr>
          <p:nvPr>
            <p:ph type="title"/>
          </p:nvPr>
        </p:nvSpPr>
        <p:spPr/>
        <p:txBody>
          <a:bodyPr/>
          <a:lstStyle/>
          <a:p>
            <a:pPr eaLnBrk="1" hangingPunct="1"/>
            <a:r>
              <a:rPr lang="en-US" sz="2800" smtClean="0"/>
              <a:t>Figure 3.8 Percentage of women with systolic blood pressure between 143 and 231.</a:t>
            </a:r>
          </a:p>
        </p:txBody>
      </p:sp>
      <p:pic>
        <p:nvPicPr>
          <p:cNvPr id="92162" name="Picture 1"/>
          <p:cNvPicPr>
            <a:picLocks noChangeAspect="1"/>
          </p:cNvPicPr>
          <p:nvPr/>
        </p:nvPicPr>
        <p:blipFill>
          <a:blip r:embed="rId3"/>
          <a:srcRect/>
          <a:stretch>
            <a:fillRect/>
          </a:stretch>
        </p:blipFill>
        <p:spPr bwMode="auto">
          <a:xfrm>
            <a:off x="709613" y="1752600"/>
            <a:ext cx="7696200" cy="3395663"/>
          </a:xfrm>
          <a:prstGeom prst="rect">
            <a:avLst/>
          </a:prstGeom>
          <a:noFill/>
          <a:ln w="9525">
            <a:noFill/>
            <a:miter lim="800000"/>
            <a:headEnd/>
            <a:tailEnd/>
          </a:ln>
        </p:spPr>
      </p:pic>
      <p:sp>
        <p:nvSpPr>
          <p:cNvPr id="92163"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pPr eaLnBrk="1" hangingPunct="1"/>
            <a:r>
              <a:rPr lang="en-US" sz="2800" smtClean="0"/>
              <a:t>Empirical Rule</a:t>
            </a:r>
          </a:p>
        </p:txBody>
      </p:sp>
      <p:sp>
        <p:nvSpPr>
          <p:cNvPr id="52226" name="Rectangle 3"/>
          <p:cNvSpPr>
            <a:spLocks noGrp="1" noChangeArrowheads="1"/>
          </p:cNvSpPr>
          <p:nvPr>
            <p:ph idx="1"/>
          </p:nvPr>
        </p:nvSpPr>
        <p:spPr>
          <a:xfrm>
            <a:off x="-152400" y="1524000"/>
            <a:ext cx="8839200" cy="2819400"/>
          </a:xfrm>
        </p:spPr>
        <p:txBody>
          <a:bodyPr/>
          <a:lstStyle/>
          <a:p>
            <a:pPr marL="609600" indent="-609600" eaLnBrk="1" hangingPunct="1">
              <a:buFont typeface="Wingdings" pitchFamily="2" charset="2"/>
              <a:buChar char=" "/>
            </a:pPr>
            <a:r>
              <a:rPr lang="en-US" sz="2000" smtClean="0"/>
              <a:t>For a bell shaped distribution, approximately</a:t>
            </a:r>
          </a:p>
          <a:p>
            <a:pPr marL="990600" lvl="1" indent="-533400" eaLnBrk="1" hangingPunct="1">
              <a:buSzPct val="80000"/>
              <a:buFont typeface="Wingdings" pitchFamily="2" charset="2"/>
              <a:buAutoNum type="arabicPeriod"/>
            </a:pPr>
            <a:r>
              <a:rPr lang="en-US" sz="2000" smtClean="0"/>
              <a:t>68% of the observations lie within one standard deviation of the mean</a:t>
            </a:r>
          </a:p>
          <a:p>
            <a:pPr marL="990600" lvl="1" indent="-533400" eaLnBrk="1" hangingPunct="1">
              <a:buSzPct val="80000"/>
              <a:buFont typeface="Wingdings" pitchFamily="2" charset="2"/>
              <a:buAutoNum type="arabicPeriod"/>
            </a:pPr>
            <a:r>
              <a:rPr lang="en-US" sz="2000" smtClean="0"/>
              <a:t>95% of the observations lie within two standard deviations of the mean</a:t>
            </a:r>
          </a:p>
          <a:p>
            <a:pPr marL="990600" lvl="1" indent="-533400" eaLnBrk="1" hangingPunct="1">
              <a:buSzPct val="80000"/>
              <a:buFont typeface="Wingdings" pitchFamily="2" charset="2"/>
              <a:buAutoNum type="arabicPeriod"/>
            </a:pPr>
            <a:r>
              <a:rPr lang="en-US" sz="2000" smtClean="0"/>
              <a:t>99.7% of the observations lie within three standard deviations of the mean</a:t>
            </a:r>
          </a:p>
        </p:txBody>
      </p:sp>
      <p:sp>
        <p:nvSpPr>
          <p:cNvPr id="52227"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pPr eaLnBrk="1" hangingPunct="1"/>
            <a:r>
              <a:rPr lang="en-US" sz="2800" smtClean="0"/>
              <a:t>Figure 3.9 Illustration of the empirical rule.</a:t>
            </a:r>
          </a:p>
        </p:txBody>
      </p:sp>
      <p:pic>
        <p:nvPicPr>
          <p:cNvPr id="54274" name="Picture 1"/>
          <p:cNvPicPr>
            <a:picLocks noChangeAspect="1"/>
          </p:cNvPicPr>
          <p:nvPr/>
        </p:nvPicPr>
        <p:blipFill>
          <a:blip r:embed="rId3"/>
          <a:srcRect/>
          <a:stretch>
            <a:fillRect/>
          </a:stretch>
        </p:blipFill>
        <p:spPr bwMode="auto">
          <a:xfrm>
            <a:off x="1371600" y="1766888"/>
            <a:ext cx="6515100" cy="3508375"/>
          </a:xfrm>
          <a:prstGeom prst="rect">
            <a:avLst/>
          </a:prstGeom>
          <a:noFill/>
          <a:ln w="9525">
            <a:noFill/>
            <a:miter lim="800000"/>
            <a:headEnd/>
            <a:tailEnd/>
          </a:ln>
        </p:spPr>
      </p:pic>
      <p:sp>
        <p:nvSpPr>
          <p:cNvPr id="54275"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pPr eaLnBrk="1" hangingPunct="1"/>
            <a:r>
              <a:rPr lang="en-US" sz="2800" smtClean="0"/>
              <a:t>Example 3-19</a:t>
            </a:r>
          </a:p>
        </p:txBody>
      </p:sp>
      <p:sp>
        <p:nvSpPr>
          <p:cNvPr id="56322" name="Rectangle 3"/>
          <p:cNvSpPr>
            <a:spLocks noGrp="1" noChangeArrowheads="1"/>
          </p:cNvSpPr>
          <p:nvPr>
            <p:ph idx="1"/>
          </p:nvPr>
        </p:nvSpPr>
        <p:spPr>
          <a:xfrm>
            <a:off x="134938" y="1524000"/>
            <a:ext cx="8704262" cy="1905000"/>
          </a:xfrm>
        </p:spPr>
        <p:txBody>
          <a:bodyPr/>
          <a:lstStyle/>
          <a:p>
            <a:pPr eaLnBrk="1" hangingPunct="1">
              <a:buFont typeface="Wingdings" pitchFamily="2" charset="2"/>
              <a:buChar char=" "/>
            </a:pPr>
            <a:r>
              <a:rPr lang="en-US" sz="2000" smtClean="0"/>
              <a:t>The age distribution of a sample of 5000 persons is bell-shaped with a mean of 40 years and a standard deviation of 12 years. Determine the approximate percentage of people who are 16 to 64 years old.</a:t>
            </a:r>
          </a:p>
        </p:txBody>
      </p:sp>
      <p:sp>
        <p:nvSpPr>
          <p:cNvPr id="56323"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lstStyle/>
          <a:p>
            <a:pPr eaLnBrk="1" hangingPunct="1"/>
            <a:r>
              <a:rPr lang="en-US" sz="2800" smtClean="0"/>
              <a:t>Example 3-19: Solution</a:t>
            </a:r>
          </a:p>
        </p:txBody>
      </p:sp>
      <p:sp>
        <p:nvSpPr>
          <p:cNvPr id="58370" name="Rectangle 3"/>
          <p:cNvSpPr>
            <a:spLocks noGrp="1" noChangeArrowheads="1"/>
          </p:cNvSpPr>
          <p:nvPr>
            <p:ph idx="1"/>
          </p:nvPr>
        </p:nvSpPr>
        <p:spPr>
          <a:xfrm>
            <a:off x="127000" y="1524000"/>
            <a:ext cx="8559800" cy="2667000"/>
          </a:xfrm>
        </p:spPr>
        <p:txBody>
          <a:bodyPr/>
          <a:lstStyle/>
          <a:p>
            <a:pPr eaLnBrk="1" hangingPunct="1">
              <a:lnSpc>
                <a:spcPct val="90000"/>
              </a:lnSpc>
              <a:buFont typeface="Wingdings" pitchFamily="2" charset="2"/>
              <a:buChar char=" "/>
            </a:pPr>
            <a:r>
              <a:rPr lang="en-US" sz="2000" smtClean="0"/>
              <a:t>From the given information, for this distribution,</a:t>
            </a:r>
          </a:p>
          <a:p>
            <a:pPr eaLnBrk="1" hangingPunct="1">
              <a:lnSpc>
                <a:spcPct val="90000"/>
              </a:lnSpc>
              <a:buFont typeface="Wingdings" pitchFamily="2" charset="2"/>
              <a:buChar char=" "/>
            </a:pPr>
            <a:r>
              <a:rPr lang="en-US" sz="2000" smtClean="0"/>
              <a:t>          x = 40   and   s = 12 years</a:t>
            </a:r>
          </a:p>
          <a:p>
            <a:pPr eaLnBrk="1" hangingPunct="1">
              <a:lnSpc>
                <a:spcPct val="90000"/>
              </a:lnSpc>
              <a:buFont typeface="Wingdings" pitchFamily="2" charset="2"/>
              <a:buChar char=" "/>
            </a:pPr>
            <a:endParaRPr lang="en-US" sz="2000" smtClean="0"/>
          </a:p>
          <a:p>
            <a:pPr eaLnBrk="1" hangingPunct="1">
              <a:lnSpc>
                <a:spcPct val="90000"/>
              </a:lnSpc>
              <a:buFont typeface="Wingdings" pitchFamily="2" charset="2"/>
              <a:buChar char=" "/>
            </a:pPr>
            <a:r>
              <a:rPr lang="en-US" sz="2000" smtClean="0"/>
              <a:t>Each of the two points, 16 and 64, is 24 units away from the mean. </a:t>
            </a:r>
          </a:p>
          <a:p>
            <a:pPr eaLnBrk="1" hangingPunct="1">
              <a:lnSpc>
                <a:spcPct val="90000"/>
              </a:lnSpc>
              <a:buFont typeface="Wingdings" pitchFamily="2" charset="2"/>
              <a:buChar char=" "/>
            </a:pPr>
            <a:endParaRPr lang="en-US" sz="2000" smtClean="0"/>
          </a:p>
          <a:p>
            <a:pPr eaLnBrk="1" hangingPunct="1">
              <a:lnSpc>
                <a:spcPct val="90000"/>
              </a:lnSpc>
              <a:buFont typeface="Wingdings" pitchFamily="2" charset="2"/>
              <a:buChar char=" "/>
            </a:pPr>
            <a:r>
              <a:rPr lang="en-US" sz="2000" smtClean="0"/>
              <a:t>Because the area within two standard deviations of the mean is approximately 95% for a bell-shaped curve, approximately 95% of the people in the sample are 16 to 64 years old.</a:t>
            </a:r>
          </a:p>
        </p:txBody>
      </p:sp>
      <p:sp>
        <p:nvSpPr>
          <p:cNvPr id="58371" name="Line 4"/>
          <p:cNvSpPr>
            <a:spLocks noChangeShapeType="1"/>
          </p:cNvSpPr>
          <p:nvPr/>
        </p:nvSpPr>
        <p:spPr bwMode="auto">
          <a:xfrm>
            <a:off x="1676400" y="1905000"/>
            <a:ext cx="228600" cy="0"/>
          </a:xfrm>
          <a:prstGeom prst="line">
            <a:avLst/>
          </a:prstGeom>
          <a:noFill/>
          <a:ln w="9525">
            <a:solidFill>
              <a:schemeClr val="tx1"/>
            </a:solidFill>
            <a:round/>
            <a:headEnd/>
            <a:tailEnd/>
          </a:ln>
        </p:spPr>
        <p:txBody>
          <a:bodyPr/>
          <a:lstStyle/>
          <a:p>
            <a:endParaRPr lang="en-US"/>
          </a:p>
        </p:txBody>
      </p:sp>
      <p:sp>
        <p:nvSpPr>
          <p:cNvPr id="58372"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pPr eaLnBrk="1" hangingPunct="1"/>
            <a:r>
              <a:rPr lang="en-US" sz="2800" smtClean="0"/>
              <a:t>Figure 3.10 Percentage of people who are 16 to 64 years old.</a:t>
            </a:r>
          </a:p>
        </p:txBody>
      </p:sp>
      <p:pic>
        <p:nvPicPr>
          <p:cNvPr id="60418" name="Picture 1"/>
          <p:cNvPicPr>
            <a:picLocks noChangeAspect="1"/>
          </p:cNvPicPr>
          <p:nvPr/>
        </p:nvPicPr>
        <p:blipFill>
          <a:blip r:embed="rId3"/>
          <a:srcRect/>
          <a:stretch>
            <a:fillRect/>
          </a:stretch>
        </p:blipFill>
        <p:spPr bwMode="auto">
          <a:xfrm>
            <a:off x="782638" y="1654175"/>
            <a:ext cx="7848600" cy="3976688"/>
          </a:xfrm>
          <a:prstGeom prst="rect">
            <a:avLst/>
          </a:prstGeom>
          <a:noFill/>
          <a:ln w="9525">
            <a:noFill/>
            <a:miter lim="800000"/>
            <a:headEnd/>
            <a:tailEnd/>
          </a:ln>
        </p:spPr>
      </p:pic>
      <p:sp>
        <p:nvSpPr>
          <p:cNvPr id="60419"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pPr eaLnBrk="1" hangingPunct="1"/>
            <a:r>
              <a:rPr lang="en-GB" sz="3200" smtClean="0"/>
              <a:t>MEASURES OF POSITION</a:t>
            </a:r>
            <a:endParaRPr lang="en-US" sz="3200" smtClean="0"/>
          </a:p>
        </p:txBody>
      </p:sp>
      <p:sp>
        <p:nvSpPr>
          <p:cNvPr id="62466" name="Rectangle 3"/>
          <p:cNvSpPr>
            <a:spLocks noGrp="1" noChangeArrowheads="1"/>
          </p:cNvSpPr>
          <p:nvPr>
            <p:ph idx="1"/>
          </p:nvPr>
        </p:nvSpPr>
        <p:spPr>
          <a:xfrm>
            <a:off x="533400" y="1524000"/>
            <a:ext cx="7772400" cy="2125663"/>
          </a:xfrm>
        </p:spPr>
        <p:txBody>
          <a:bodyPr/>
          <a:lstStyle/>
          <a:p>
            <a:pPr eaLnBrk="1" hangingPunct="1"/>
            <a:r>
              <a:rPr lang="en-US" sz="2000" smtClean="0"/>
              <a:t>Quartiles and Interquartile Range</a:t>
            </a:r>
          </a:p>
          <a:p>
            <a:pPr eaLnBrk="1" hangingPunct="1"/>
            <a:r>
              <a:rPr lang="en-US" sz="2000" smtClean="0"/>
              <a:t>Percentiles and Percentile Rank</a:t>
            </a:r>
          </a:p>
          <a:p>
            <a:pPr eaLnBrk="1" hangingPunct="1">
              <a:buFont typeface="Wingdings" pitchFamily="2" charset="2"/>
              <a:buNone/>
            </a:pPr>
            <a:endParaRPr lang="en-US" smtClean="0"/>
          </a:p>
        </p:txBody>
      </p:sp>
      <p:pic>
        <p:nvPicPr>
          <p:cNvPr id="62467" name="Picture 1"/>
          <p:cNvPicPr>
            <a:picLocks noChangeAspect="1"/>
          </p:cNvPicPr>
          <p:nvPr/>
        </p:nvPicPr>
        <p:blipFill>
          <a:blip r:embed="rId2"/>
          <a:srcRect/>
          <a:stretch>
            <a:fillRect/>
          </a:stretch>
        </p:blipFill>
        <p:spPr bwMode="auto">
          <a:xfrm>
            <a:off x="0" y="609600"/>
            <a:ext cx="9144000" cy="725488"/>
          </a:xfrm>
          <a:prstGeom prst="rect">
            <a:avLst/>
          </a:prstGeom>
          <a:noFill/>
          <a:ln w="9525">
            <a:noFill/>
            <a:miter lim="800000"/>
            <a:headEnd/>
            <a:tailEnd/>
          </a:ln>
        </p:spPr>
      </p:pic>
      <p:sp>
        <p:nvSpPr>
          <p:cNvPr id="62468"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p:txBody>
          <a:bodyPr/>
          <a:lstStyle/>
          <a:p>
            <a:pPr eaLnBrk="1" hangingPunct="1"/>
            <a:r>
              <a:rPr lang="en-GB" sz="2800" smtClean="0"/>
              <a:t>Quartiles and Interquartile Range</a:t>
            </a:r>
          </a:p>
        </p:txBody>
      </p:sp>
      <p:sp>
        <p:nvSpPr>
          <p:cNvPr id="63490" name="Rectangle 3"/>
          <p:cNvSpPr>
            <a:spLocks noGrp="1" noChangeArrowheads="1"/>
          </p:cNvSpPr>
          <p:nvPr>
            <p:ph idx="1"/>
          </p:nvPr>
        </p:nvSpPr>
        <p:spPr>
          <a:xfrm>
            <a:off x="76200" y="1600200"/>
            <a:ext cx="8704263" cy="2514600"/>
          </a:xfrm>
        </p:spPr>
        <p:txBody>
          <a:bodyPr/>
          <a:lstStyle/>
          <a:p>
            <a:pPr eaLnBrk="1" hangingPunct="1">
              <a:lnSpc>
                <a:spcPct val="90000"/>
              </a:lnSpc>
              <a:buFont typeface="Wingdings" pitchFamily="2" charset="2"/>
              <a:buChar char=" "/>
            </a:pPr>
            <a:r>
              <a:rPr lang="en-GB" sz="2000" smtClean="0">
                <a:solidFill>
                  <a:schemeClr val="folHlink"/>
                </a:solidFill>
              </a:rPr>
              <a:t>Definition</a:t>
            </a:r>
          </a:p>
          <a:p>
            <a:pPr eaLnBrk="1" hangingPunct="1">
              <a:lnSpc>
                <a:spcPct val="90000"/>
              </a:lnSpc>
              <a:buFont typeface="Wingdings" pitchFamily="2" charset="2"/>
              <a:buChar char=" "/>
            </a:pPr>
            <a:r>
              <a:rPr lang="en-GB" sz="2000" b="1" i="1" u="sng" smtClean="0">
                <a:solidFill>
                  <a:schemeClr val="hlink"/>
                </a:solidFill>
              </a:rPr>
              <a:t>Quartiles</a:t>
            </a:r>
            <a:r>
              <a:rPr lang="en-GB" sz="2000" smtClean="0"/>
              <a:t> are three summary measures that divide a ranked data set into four equal parts. The second quartile is the same as the median of a data set. The first quartile is the value of the middle term among the observations that are less than the median, and the third quartile is the value of the middle term among the observations that are greater than the median.</a:t>
            </a:r>
          </a:p>
        </p:txBody>
      </p:sp>
      <p:sp>
        <p:nvSpPr>
          <p:cNvPr id="63491"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p:nvPr>
        </p:nvSpPr>
        <p:spPr/>
        <p:txBody>
          <a:bodyPr/>
          <a:lstStyle/>
          <a:p>
            <a:pPr eaLnBrk="1" hangingPunct="1"/>
            <a:r>
              <a:rPr lang="en-GB" sz="2800" smtClean="0"/>
              <a:t>Figure 3.11 Quartiles.</a:t>
            </a:r>
          </a:p>
        </p:txBody>
      </p:sp>
      <p:sp>
        <p:nvSpPr>
          <p:cNvPr id="65538"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pic>
        <p:nvPicPr>
          <p:cNvPr id="65539" name="Picture 1"/>
          <p:cNvPicPr>
            <a:picLocks noChangeAspect="1"/>
          </p:cNvPicPr>
          <p:nvPr/>
        </p:nvPicPr>
        <p:blipFill>
          <a:blip r:embed="rId3"/>
          <a:srcRect/>
          <a:stretch>
            <a:fillRect/>
          </a:stretch>
        </p:blipFill>
        <p:spPr bwMode="auto">
          <a:xfrm>
            <a:off x="771525" y="2133600"/>
            <a:ext cx="7723188" cy="2366963"/>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p:txBody>
          <a:bodyPr/>
          <a:lstStyle/>
          <a:p>
            <a:pPr eaLnBrk="1" hangingPunct="1"/>
            <a:r>
              <a:rPr lang="en-GB" sz="2800" smtClean="0"/>
              <a:t>Quartiles and Interquartile Range</a:t>
            </a:r>
          </a:p>
        </p:txBody>
      </p:sp>
      <p:sp>
        <p:nvSpPr>
          <p:cNvPr id="67586" name="Rectangle 3"/>
          <p:cNvSpPr>
            <a:spLocks noGrp="1" noChangeArrowheads="1"/>
          </p:cNvSpPr>
          <p:nvPr>
            <p:ph idx="1"/>
          </p:nvPr>
        </p:nvSpPr>
        <p:spPr>
          <a:xfrm>
            <a:off x="76200" y="1524000"/>
            <a:ext cx="8704263" cy="2286000"/>
          </a:xfrm>
        </p:spPr>
        <p:txBody>
          <a:bodyPr/>
          <a:lstStyle/>
          <a:p>
            <a:pPr eaLnBrk="1" hangingPunct="1">
              <a:buFont typeface="Wingdings" pitchFamily="2" charset="2"/>
              <a:buChar char=" "/>
            </a:pPr>
            <a:r>
              <a:rPr lang="en-GB" sz="2000" smtClean="0">
                <a:solidFill>
                  <a:schemeClr val="hlink"/>
                </a:solidFill>
              </a:rPr>
              <a:t>Calculating Interquartile Range</a:t>
            </a:r>
          </a:p>
          <a:p>
            <a:pPr eaLnBrk="1" hangingPunct="1">
              <a:buFont typeface="Wingdings" pitchFamily="2" charset="2"/>
              <a:buChar char=" "/>
            </a:pPr>
            <a:r>
              <a:rPr lang="en-GB" sz="2000" smtClean="0"/>
              <a:t>The difference between the third and the first quartiles gives the </a:t>
            </a:r>
            <a:r>
              <a:rPr lang="en-GB" sz="2000" b="1" i="1" u="sng" smtClean="0">
                <a:solidFill>
                  <a:schemeClr val="hlink"/>
                </a:solidFill>
              </a:rPr>
              <a:t>interquartile range</a:t>
            </a:r>
            <a:r>
              <a:rPr lang="en-GB" sz="2000" smtClean="0"/>
              <a:t>; that is,</a:t>
            </a:r>
          </a:p>
          <a:p>
            <a:pPr eaLnBrk="1" hangingPunct="1">
              <a:buFont typeface="Wingdings" pitchFamily="2" charset="2"/>
              <a:buChar char=" "/>
            </a:pPr>
            <a:endParaRPr lang="en-GB" sz="2000" smtClean="0"/>
          </a:p>
          <a:p>
            <a:pPr algn="ctr" eaLnBrk="1" hangingPunct="1">
              <a:buFont typeface="Wingdings" pitchFamily="2" charset="2"/>
              <a:buChar char=" "/>
            </a:pPr>
            <a:r>
              <a:rPr lang="en-GB" sz="2000" smtClean="0"/>
              <a:t>IQR = Interquartile range = Q</a:t>
            </a:r>
            <a:r>
              <a:rPr lang="en-GB" sz="2000" baseline="-25000" smtClean="0"/>
              <a:t>3</a:t>
            </a:r>
            <a:r>
              <a:rPr lang="en-GB" sz="2000" smtClean="0"/>
              <a:t> – Q</a:t>
            </a:r>
            <a:r>
              <a:rPr lang="en-GB" sz="2000" baseline="-25000" smtClean="0"/>
              <a:t>1</a:t>
            </a:r>
            <a:endParaRPr lang="en-GB" sz="2000" smtClean="0"/>
          </a:p>
        </p:txBody>
      </p:sp>
      <p:sp>
        <p:nvSpPr>
          <p:cNvPr id="67587"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en-US" sz="3200" smtClean="0"/>
              <a:t>USE OF STANDARD DEVIATION</a:t>
            </a:r>
          </a:p>
        </p:txBody>
      </p:sp>
      <p:sp>
        <p:nvSpPr>
          <p:cNvPr id="20482" name="Rectangle 3"/>
          <p:cNvSpPr>
            <a:spLocks noGrp="1" noChangeArrowheads="1"/>
          </p:cNvSpPr>
          <p:nvPr>
            <p:ph idx="1"/>
          </p:nvPr>
        </p:nvSpPr>
        <p:spPr>
          <a:xfrm>
            <a:off x="457200" y="1600200"/>
            <a:ext cx="8229600" cy="1143000"/>
          </a:xfrm>
        </p:spPr>
        <p:txBody>
          <a:bodyPr/>
          <a:lstStyle/>
          <a:p>
            <a:pPr eaLnBrk="1" hangingPunct="1"/>
            <a:r>
              <a:rPr lang="en-US" sz="2000" smtClean="0"/>
              <a:t>Chebyshev’s Theorem</a:t>
            </a:r>
          </a:p>
          <a:p>
            <a:pPr eaLnBrk="1" hangingPunct="1"/>
            <a:r>
              <a:rPr lang="en-US" sz="2000" smtClean="0"/>
              <a:t>Empirical Rule</a:t>
            </a:r>
          </a:p>
        </p:txBody>
      </p:sp>
      <p:pic>
        <p:nvPicPr>
          <p:cNvPr id="20483" name="Picture 1"/>
          <p:cNvPicPr>
            <a:picLocks noChangeAspect="1"/>
          </p:cNvPicPr>
          <p:nvPr/>
        </p:nvPicPr>
        <p:blipFill>
          <a:blip r:embed="rId2"/>
          <a:srcRect/>
          <a:stretch>
            <a:fillRect/>
          </a:stretch>
        </p:blipFill>
        <p:spPr bwMode="auto">
          <a:xfrm>
            <a:off x="0" y="685800"/>
            <a:ext cx="9144000" cy="725488"/>
          </a:xfrm>
          <a:prstGeom prst="rect">
            <a:avLst/>
          </a:prstGeom>
          <a:noFill/>
          <a:ln w="9525">
            <a:noFill/>
            <a:miter lim="800000"/>
            <a:headEnd/>
            <a:tailEnd/>
          </a:ln>
        </p:spPr>
      </p:pic>
      <p:sp>
        <p:nvSpPr>
          <p:cNvPr id="20484"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p:nvPr>
        </p:nvSpPr>
        <p:spPr/>
        <p:txBody>
          <a:bodyPr/>
          <a:lstStyle/>
          <a:p>
            <a:pPr eaLnBrk="1" hangingPunct="1"/>
            <a:r>
              <a:rPr lang="en-GB" sz="2800" smtClean="0"/>
              <a:t>Example 3-20</a:t>
            </a:r>
          </a:p>
        </p:txBody>
      </p:sp>
      <p:sp>
        <p:nvSpPr>
          <p:cNvPr id="69634" name="Rectangle 3"/>
          <p:cNvSpPr>
            <a:spLocks noGrp="1" noChangeArrowheads="1"/>
          </p:cNvSpPr>
          <p:nvPr>
            <p:ph idx="1"/>
          </p:nvPr>
        </p:nvSpPr>
        <p:spPr>
          <a:xfrm>
            <a:off x="431800" y="1524000"/>
            <a:ext cx="8559800" cy="3276600"/>
          </a:xfrm>
        </p:spPr>
        <p:txBody>
          <a:bodyPr/>
          <a:lstStyle/>
          <a:p>
            <a:pPr marL="0" indent="0" eaLnBrk="1" hangingPunct="1">
              <a:buFont typeface="Wingdings" pitchFamily="2" charset="2"/>
              <a:buNone/>
            </a:pPr>
            <a:r>
              <a:rPr lang="en-GB" sz="2000" smtClean="0"/>
              <a:t>Table 3.3 in Example 3-5 gave the total compensations (in millions of dollars) for the year 2010 of the 12 highest-paid CEOs of U.S. companies. That table is reproduced on the next slide.</a:t>
            </a:r>
          </a:p>
          <a:p>
            <a:pPr marL="0" indent="0" eaLnBrk="1" hangingPunct="1">
              <a:buFont typeface="Wingdings" pitchFamily="2" charset="2"/>
              <a:buNone/>
            </a:pPr>
            <a:r>
              <a:rPr lang="en-GB" sz="2000" smtClean="0"/>
              <a:t> </a:t>
            </a:r>
          </a:p>
          <a:p>
            <a:pPr marL="0" indent="0" eaLnBrk="1" hangingPunct="1">
              <a:buFont typeface="Wingdings" pitchFamily="2" charset="2"/>
              <a:buNone/>
            </a:pPr>
            <a:r>
              <a:rPr lang="en-GB" sz="2000" smtClean="0"/>
              <a:t>(a) Find the values of the three quartiles. Where does the total compensation of Michael D. White (CEO of DirecTV) fall in relation to these quartiles?</a:t>
            </a:r>
          </a:p>
          <a:p>
            <a:pPr marL="0" indent="0" eaLnBrk="1" hangingPunct="1">
              <a:buFont typeface="Wingdings" pitchFamily="2" charset="2"/>
              <a:buNone/>
            </a:pPr>
            <a:endParaRPr lang="en-GB" sz="2000" smtClean="0"/>
          </a:p>
          <a:p>
            <a:pPr marL="0" indent="0" eaLnBrk="1" hangingPunct="1">
              <a:buFont typeface="Wingdings" pitchFamily="2" charset="2"/>
              <a:buNone/>
            </a:pPr>
            <a:r>
              <a:rPr lang="en-GB" sz="2000" smtClean="0"/>
              <a:t>(b) Find the interquartile range.</a:t>
            </a:r>
          </a:p>
        </p:txBody>
      </p:sp>
      <p:sp>
        <p:nvSpPr>
          <p:cNvPr id="69635"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1" name="Picture 1"/>
          <p:cNvPicPr>
            <a:picLocks noChangeAspect="1"/>
          </p:cNvPicPr>
          <p:nvPr/>
        </p:nvPicPr>
        <p:blipFill>
          <a:blip r:embed="rId3"/>
          <a:srcRect/>
          <a:stretch>
            <a:fillRect/>
          </a:stretch>
        </p:blipFill>
        <p:spPr bwMode="auto">
          <a:xfrm>
            <a:off x="1435100" y="1597025"/>
            <a:ext cx="6272213" cy="4611688"/>
          </a:xfrm>
          <a:prstGeom prst="rect">
            <a:avLst/>
          </a:prstGeom>
          <a:noFill/>
          <a:ln w="9525">
            <a:noFill/>
            <a:miter lim="800000"/>
            <a:headEnd/>
            <a:tailEnd/>
          </a:ln>
        </p:spPr>
      </p:pic>
      <p:sp>
        <p:nvSpPr>
          <p:cNvPr id="71682" name="Rectangle 2"/>
          <p:cNvSpPr>
            <a:spLocks noGrp="1" noChangeArrowheads="1"/>
          </p:cNvSpPr>
          <p:nvPr>
            <p:ph type="title"/>
          </p:nvPr>
        </p:nvSpPr>
        <p:spPr/>
        <p:txBody>
          <a:bodyPr/>
          <a:lstStyle/>
          <a:p>
            <a:pPr eaLnBrk="1" hangingPunct="1"/>
            <a:r>
              <a:rPr lang="en-GB" sz="2800" smtClean="0"/>
              <a:t>Example 3-20</a:t>
            </a:r>
          </a:p>
        </p:txBody>
      </p:sp>
      <p:sp>
        <p:nvSpPr>
          <p:cNvPr id="71683"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sz="quarter"/>
          </p:nvPr>
        </p:nvSpPr>
        <p:spPr/>
        <p:txBody>
          <a:bodyPr/>
          <a:lstStyle/>
          <a:p>
            <a:pPr eaLnBrk="1" hangingPunct="1"/>
            <a:r>
              <a:rPr lang="en-GB" sz="2800" smtClean="0"/>
              <a:t>Example 3-20: Solution</a:t>
            </a:r>
          </a:p>
        </p:txBody>
      </p:sp>
      <p:sp>
        <p:nvSpPr>
          <p:cNvPr id="73730" name="Text Box 12"/>
          <p:cNvSpPr txBox="1">
            <a:spLocks noChangeArrowheads="1"/>
          </p:cNvSpPr>
          <p:nvPr/>
        </p:nvSpPr>
        <p:spPr bwMode="auto">
          <a:xfrm>
            <a:off x="5219700" y="5578475"/>
            <a:ext cx="2808288" cy="366713"/>
          </a:xfrm>
          <a:prstGeom prst="rect">
            <a:avLst/>
          </a:prstGeom>
          <a:noFill/>
          <a:ln w="9525">
            <a:noFill/>
            <a:miter lim="800000"/>
            <a:headEnd/>
            <a:tailEnd/>
          </a:ln>
        </p:spPr>
        <p:txBody>
          <a:bodyPr>
            <a:spAutoFit/>
          </a:bodyPr>
          <a:lstStyle/>
          <a:p>
            <a:pPr>
              <a:spcBef>
                <a:spcPct val="50000"/>
              </a:spcBef>
            </a:pPr>
            <a:endParaRPr lang="hi-IN">
              <a:latin typeface="Tahoma" pitchFamily="34" charset="0"/>
            </a:endParaRPr>
          </a:p>
        </p:txBody>
      </p:sp>
      <p:sp>
        <p:nvSpPr>
          <p:cNvPr id="73731" name="Text Box 16"/>
          <p:cNvSpPr txBox="1">
            <a:spLocks noChangeArrowheads="1"/>
          </p:cNvSpPr>
          <p:nvPr/>
        </p:nvSpPr>
        <p:spPr bwMode="auto">
          <a:xfrm>
            <a:off x="533400" y="1524000"/>
            <a:ext cx="7920038" cy="4094163"/>
          </a:xfrm>
          <a:prstGeom prst="rect">
            <a:avLst/>
          </a:prstGeom>
          <a:noFill/>
          <a:ln w="9525">
            <a:noFill/>
            <a:miter lim="800000"/>
            <a:headEnd/>
            <a:tailEnd/>
          </a:ln>
        </p:spPr>
        <p:txBody>
          <a:bodyPr>
            <a:spAutoFit/>
          </a:bodyPr>
          <a:lstStyle/>
          <a:p>
            <a:pPr>
              <a:spcBef>
                <a:spcPct val="50000"/>
              </a:spcBef>
            </a:pPr>
            <a:r>
              <a:rPr lang="en-GB" sz="2000">
                <a:latin typeface="Tahoma" pitchFamily="34" charset="0"/>
              </a:rPr>
              <a:t>(a) </a:t>
            </a:r>
          </a:p>
          <a:p>
            <a:pPr>
              <a:spcBef>
                <a:spcPct val="50000"/>
              </a:spcBef>
            </a:pPr>
            <a:endParaRPr lang="en-GB" sz="2000">
              <a:latin typeface="Tahoma" pitchFamily="34" charset="0"/>
            </a:endParaRPr>
          </a:p>
          <a:p>
            <a:pPr>
              <a:spcBef>
                <a:spcPct val="50000"/>
              </a:spcBef>
            </a:pPr>
            <a:endParaRPr lang="en-GB" sz="2000">
              <a:latin typeface="Tahoma" pitchFamily="34" charset="0"/>
            </a:endParaRPr>
          </a:p>
          <a:p>
            <a:pPr>
              <a:spcBef>
                <a:spcPct val="50000"/>
              </a:spcBef>
            </a:pPr>
            <a:endParaRPr lang="en-GB" sz="2000">
              <a:latin typeface="Tahoma" pitchFamily="34" charset="0"/>
            </a:endParaRPr>
          </a:p>
          <a:p>
            <a:pPr>
              <a:spcBef>
                <a:spcPct val="50000"/>
              </a:spcBef>
            </a:pPr>
            <a:endParaRPr lang="en-GB" sz="2000">
              <a:latin typeface="Tahoma" pitchFamily="34" charset="0"/>
            </a:endParaRPr>
          </a:p>
          <a:p>
            <a:pPr>
              <a:spcBef>
                <a:spcPct val="50000"/>
              </a:spcBef>
            </a:pPr>
            <a:endParaRPr lang="en-GB" sz="2000">
              <a:latin typeface="Tahoma" pitchFamily="34" charset="0"/>
            </a:endParaRPr>
          </a:p>
          <a:p>
            <a:pPr>
              <a:spcBef>
                <a:spcPct val="50000"/>
              </a:spcBef>
            </a:pPr>
            <a:r>
              <a:rPr lang="en-GB" sz="2000">
                <a:latin typeface="Tahoma" pitchFamily="34" charset="0"/>
              </a:rPr>
              <a:t>By looking at the position of $32.9 million (total compensation of Michael D. White, CEO of DirecTV), we can state that this value lies in the </a:t>
            </a:r>
            <a:r>
              <a:rPr lang="en-GB" sz="2000" b="1">
                <a:latin typeface="Tahoma" pitchFamily="34" charset="0"/>
              </a:rPr>
              <a:t>bottom 75%</a:t>
            </a:r>
            <a:r>
              <a:rPr lang="en-GB" sz="2000">
                <a:latin typeface="Tahoma" pitchFamily="34" charset="0"/>
              </a:rPr>
              <a:t> of the 2010 total compensation. This value falls between the second and third quartiles.</a:t>
            </a:r>
          </a:p>
        </p:txBody>
      </p:sp>
      <p:sp>
        <p:nvSpPr>
          <p:cNvPr id="73732"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pic>
        <p:nvPicPr>
          <p:cNvPr id="73733" name="Picture 1"/>
          <p:cNvPicPr>
            <a:picLocks noChangeAspect="1"/>
          </p:cNvPicPr>
          <p:nvPr/>
        </p:nvPicPr>
        <p:blipFill>
          <a:blip r:embed="rId3"/>
          <a:srcRect/>
          <a:stretch>
            <a:fillRect/>
          </a:stretch>
        </p:blipFill>
        <p:spPr bwMode="auto">
          <a:xfrm>
            <a:off x="304800" y="2057400"/>
            <a:ext cx="8678863" cy="1952625"/>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p:txBody>
          <a:bodyPr/>
          <a:lstStyle/>
          <a:p>
            <a:pPr eaLnBrk="1" hangingPunct="1"/>
            <a:r>
              <a:rPr lang="en-GB" sz="2800" smtClean="0"/>
              <a:t>Example 3-20: Solution</a:t>
            </a:r>
          </a:p>
        </p:txBody>
      </p:sp>
      <p:sp>
        <p:nvSpPr>
          <p:cNvPr id="75778" name="Rectangle 3"/>
          <p:cNvSpPr>
            <a:spLocks noGrp="1" noChangeArrowheads="1"/>
          </p:cNvSpPr>
          <p:nvPr>
            <p:ph idx="1"/>
          </p:nvPr>
        </p:nvSpPr>
        <p:spPr>
          <a:xfrm>
            <a:off x="381000" y="1524000"/>
            <a:ext cx="8343900" cy="4114800"/>
          </a:xfrm>
        </p:spPr>
        <p:txBody>
          <a:bodyPr/>
          <a:lstStyle/>
          <a:p>
            <a:pPr eaLnBrk="1" hangingPunct="1">
              <a:buFont typeface="Wingdings" pitchFamily="2" charset="2"/>
              <a:buNone/>
            </a:pPr>
            <a:r>
              <a:rPr lang="en-GB" sz="2000" smtClean="0"/>
              <a:t>(b)  The interquartile range is given by the difference between the values of the third and first quartiles. Thus</a:t>
            </a:r>
          </a:p>
          <a:p>
            <a:pPr eaLnBrk="1" hangingPunct="1">
              <a:buFont typeface="Wingdings" pitchFamily="2" charset="2"/>
              <a:buNone/>
            </a:pPr>
            <a:endParaRPr lang="en-GB" sz="2000" smtClean="0"/>
          </a:p>
          <a:p>
            <a:pPr eaLnBrk="1" hangingPunct="1">
              <a:buFont typeface="Wingdings" pitchFamily="2" charset="2"/>
              <a:buNone/>
            </a:pPr>
            <a:r>
              <a:rPr lang="en-GB" sz="2000" smtClean="0"/>
              <a:t>     IQR = Interquartile range = Q</a:t>
            </a:r>
            <a:r>
              <a:rPr lang="en-GB" sz="2000" baseline="-25000" smtClean="0"/>
              <a:t>3</a:t>
            </a:r>
            <a:r>
              <a:rPr lang="en-GB" sz="2000" smtClean="0"/>
              <a:t> – Q</a:t>
            </a:r>
            <a:r>
              <a:rPr lang="en-GB" sz="2000" baseline="-25000" smtClean="0"/>
              <a:t>1</a:t>
            </a:r>
            <a:r>
              <a:rPr lang="en-GB" sz="2000" smtClean="0"/>
              <a:t> </a:t>
            </a:r>
          </a:p>
          <a:p>
            <a:pPr eaLnBrk="1" hangingPunct="1">
              <a:buFont typeface="Wingdings" pitchFamily="2" charset="2"/>
              <a:buNone/>
            </a:pPr>
            <a:r>
              <a:rPr lang="en-GB" sz="2000" smtClean="0"/>
              <a:t>		 = 51.5 – 24.05 = </a:t>
            </a:r>
            <a:r>
              <a:rPr lang="en-GB" sz="2000" b="1" smtClean="0"/>
              <a:t>$27.45 million</a:t>
            </a:r>
            <a:r>
              <a:rPr lang="en-GB" sz="2000" smtClean="0"/>
              <a:t> </a:t>
            </a:r>
          </a:p>
        </p:txBody>
      </p:sp>
      <p:sp>
        <p:nvSpPr>
          <p:cNvPr id="75779"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p:nvPr>
        </p:nvSpPr>
        <p:spPr/>
        <p:txBody>
          <a:bodyPr/>
          <a:lstStyle/>
          <a:p>
            <a:pPr eaLnBrk="1" hangingPunct="1"/>
            <a:r>
              <a:rPr lang="en-GB" sz="2800" smtClean="0"/>
              <a:t>Example 3-21</a:t>
            </a:r>
          </a:p>
        </p:txBody>
      </p:sp>
      <p:sp>
        <p:nvSpPr>
          <p:cNvPr id="116739" name="Rectangle 3"/>
          <p:cNvSpPr>
            <a:spLocks noGrp="1" noChangeArrowheads="1"/>
          </p:cNvSpPr>
          <p:nvPr>
            <p:ph idx="1"/>
          </p:nvPr>
        </p:nvSpPr>
        <p:spPr>
          <a:xfrm>
            <a:off x="439738" y="1524000"/>
            <a:ext cx="8704262" cy="4114800"/>
          </a:xfrm>
        </p:spPr>
        <p:txBody>
          <a:bodyPr/>
          <a:lstStyle/>
          <a:p>
            <a:pPr marL="0" indent="0" eaLnBrk="1" hangingPunct="1">
              <a:buFont typeface="Wingdings" charset="2"/>
              <a:buNone/>
              <a:defRPr/>
            </a:pPr>
            <a:r>
              <a:rPr lang="en-GB" sz="2000" dirty="0" smtClean="0">
                <a:ea typeface="ＭＳ Ｐゴシック" charset="-128"/>
              </a:rPr>
              <a:t>The following are the ages (in years) of nine employees of an insurance company:</a:t>
            </a:r>
          </a:p>
          <a:p>
            <a:pPr marL="609600" indent="-609600" eaLnBrk="1" hangingPunct="1">
              <a:buFont typeface="Wingdings" charset="2"/>
              <a:buChar char=" "/>
              <a:defRPr/>
            </a:pPr>
            <a:r>
              <a:rPr lang="en-GB" sz="2000" dirty="0" smtClean="0">
                <a:ea typeface="ＭＳ Ｐゴシック" charset="-128"/>
              </a:rPr>
              <a:t>47   28   39   51   33   37   59   24   33</a:t>
            </a:r>
          </a:p>
          <a:p>
            <a:pPr marL="0" indent="0" eaLnBrk="1" hangingPunct="1">
              <a:buFont typeface="Wingdings" charset="2"/>
              <a:buNone/>
              <a:defRPr/>
            </a:pPr>
            <a:endParaRPr lang="en-GB" sz="2000" dirty="0" smtClean="0">
              <a:ea typeface="ＭＳ Ｐゴシック" charset="-128"/>
            </a:endParaRPr>
          </a:p>
          <a:p>
            <a:pPr marL="0" indent="0" eaLnBrk="1" hangingPunct="1">
              <a:buFont typeface="Wingdings" charset="2"/>
              <a:buNone/>
              <a:defRPr/>
            </a:pPr>
            <a:r>
              <a:rPr lang="en-GB" sz="2000" dirty="0" smtClean="0">
                <a:ea typeface="ＭＳ Ｐゴシック" charset="-128"/>
              </a:rPr>
              <a:t>(a) Find the values of the three quartiles. Where does the age of 28 years fall in relation to the ages of the employees?</a:t>
            </a:r>
          </a:p>
          <a:p>
            <a:pPr marL="0" indent="0" eaLnBrk="1" hangingPunct="1">
              <a:buFont typeface="Wingdings" charset="2"/>
              <a:buNone/>
              <a:defRPr/>
            </a:pPr>
            <a:endParaRPr lang="en-GB" sz="2000" dirty="0" smtClean="0">
              <a:ea typeface="ＭＳ Ｐゴシック" charset="-128"/>
            </a:endParaRPr>
          </a:p>
          <a:p>
            <a:pPr marL="0" indent="0" eaLnBrk="1" hangingPunct="1">
              <a:buFont typeface="Wingdings" charset="2"/>
              <a:buNone/>
              <a:defRPr/>
            </a:pPr>
            <a:r>
              <a:rPr lang="en-GB" sz="2000" dirty="0" smtClean="0">
                <a:ea typeface="ＭＳ Ｐゴシック" charset="-128"/>
              </a:rPr>
              <a:t>(b) Find the interquartile range.</a:t>
            </a:r>
          </a:p>
        </p:txBody>
      </p:sp>
      <p:sp>
        <p:nvSpPr>
          <p:cNvPr id="77827"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title"/>
          </p:nvPr>
        </p:nvSpPr>
        <p:spPr/>
        <p:txBody>
          <a:bodyPr/>
          <a:lstStyle/>
          <a:p>
            <a:pPr eaLnBrk="1" hangingPunct="1"/>
            <a:r>
              <a:rPr lang="en-GB" sz="2800" smtClean="0"/>
              <a:t>Example 3-21: Solution</a:t>
            </a:r>
          </a:p>
        </p:txBody>
      </p:sp>
      <p:sp>
        <p:nvSpPr>
          <p:cNvPr id="79874" name="Text Box 13"/>
          <p:cNvSpPr txBox="1">
            <a:spLocks noChangeArrowheads="1"/>
          </p:cNvSpPr>
          <p:nvPr/>
        </p:nvSpPr>
        <p:spPr bwMode="auto">
          <a:xfrm>
            <a:off x="457200" y="1524000"/>
            <a:ext cx="7848600" cy="4094163"/>
          </a:xfrm>
          <a:prstGeom prst="rect">
            <a:avLst/>
          </a:prstGeom>
          <a:noFill/>
          <a:ln w="9525">
            <a:noFill/>
            <a:miter lim="800000"/>
            <a:headEnd/>
            <a:tailEnd/>
          </a:ln>
        </p:spPr>
        <p:txBody>
          <a:bodyPr>
            <a:spAutoFit/>
          </a:bodyPr>
          <a:lstStyle/>
          <a:p>
            <a:pPr>
              <a:spcBef>
                <a:spcPct val="50000"/>
              </a:spcBef>
            </a:pPr>
            <a:r>
              <a:rPr lang="en-GB" sz="2000">
                <a:latin typeface="Verdana" pitchFamily="34" charset="0"/>
              </a:rPr>
              <a:t>(a) </a:t>
            </a:r>
          </a:p>
          <a:p>
            <a:pPr>
              <a:spcBef>
                <a:spcPct val="50000"/>
              </a:spcBef>
            </a:pPr>
            <a:endParaRPr lang="en-GB" sz="2000">
              <a:latin typeface="Verdana" pitchFamily="34" charset="0"/>
            </a:endParaRPr>
          </a:p>
          <a:p>
            <a:pPr>
              <a:spcBef>
                <a:spcPct val="50000"/>
              </a:spcBef>
            </a:pPr>
            <a:endParaRPr lang="en-GB" sz="2000">
              <a:latin typeface="Verdana" pitchFamily="34" charset="0"/>
            </a:endParaRPr>
          </a:p>
          <a:p>
            <a:pPr>
              <a:spcBef>
                <a:spcPct val="50000"/>
              </a:spcBef>
            </a:pPr>
            <a:endParaRPr lang="en-GB" sz="2000">
              <a:latin typeface="Verdana" pitchFamily="34" charset="0"/>
            </a:endParaRPr>
          </a:p>
          <a:p>
            <a:pPr>
              <a:spcBef>
                <a:spcPct val="50000"/>
              </a:spcBef>
            </a:pPr>
            <a:endParaRPr lang="en-GB" sz="2000">
              <a:latin typeface="Verdana" pitchFamily="34" charset="0"/>
            </a:endParaRPr>
          </a:p>
          <a:p>
            <a:pPr>
              <a:spcBef>
                <a:spcPct val="50000"/>
              </a:spcBef>
            </a:pPr>
            <a:endParaRPr lang="en-GB" sz="2000">
              <a:latin typeface="Verdana" pitchFamily="34" charset="0"/>
            </a:endParaRPr>
          </a:p>
          <a:p>
            <a:pPr>
              <a:spcBef>
                <a:spcPct val="50000"/>
              </a:spcBef>
            </a:pPr>
            <a:endParaRPr lang="en-GB" sz="2000">
              <a:latin typeface="Verdana" pitchFamily="34" charset="0"/>
            </a:endParaRPr>
          </a:p>
          <a:p>
            <a:pPr>
              <a:spcBef>
                <a:spcPct val="50000"/>
              </a:spcBef>
            </a:pPr>
            <a:endParaRPr lang="en-GB" sz="2000">
              <a:latin typeface="Verdana" pitchFamily="34" charset="0"/>
            </a:endParaRPr>
          </a:p>
          <a:p>
            <a:pPr>
              <a:spcBef>
                <a:spcPct val="50000"/>
              </a:spcBef>
            </a:pPr>
            <a:r>
              <a:rPr lang="en-GB" sz="2000">
                <a:latin typeface="Verdana" pitchFamily="34" charset="0"/>
              </a:rPr>
              <a:t>The age of 28 falls in the </a:t>
            </a:r>
            <a:r>
              <a:rPr lang="en-GB" sz="2000" b="1">
                <a:latin typeface="Verdana" pitchFamily="34" charset="0"/>
              </a:rPr>
              <a:t>lowest 25%</a:t>
            </a:r>
            <a:r>
              <a:rPr lang="en-GB" sz="2000">
                <a:latin typeface="Verdana" pitchFamily="34" charset="0"/>
              </a:rPr>
              <a:t> of the ages.</a:t>
            </a:r>
          </a:p>
        </p:txBody>
      </p:sp>
      <p:sp>
        <p:nvSpPr>
          <p:cNvPr id="79875"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pic>
        <p:nvPicPr>
          <p:cNvPr id="79876" name="Picture 1"/>
          <p:cNvPicPr>
            <a:picLocks noChangeAspect="1"/>
          </p:cNvPicPr>
          <p:nvPr/>
        </p:nvPicPr>
        <p:blipFill>
          <a:blip r:embed="rId3"/>
          <a:srcRect/>
          <a:stretch>
            <a:fillRect/>
          </a:stretch>
        </p:blipFill>
        <p:spPr bwMode="auto">
          <a:xfrm>
            <a:off x="457200" y="1981200"/>
            <a:ext cx="8534400" cy="27051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ChangeArrowheads="1"/>
          </p:cNvSpPr>
          <p:nvPr>
            <p:ph type="title"/>
          </p:nvPr>
        </p:nvSpPr>
        <p:spPr/>
        <p:txBody>
          <a:bodyPr/>
          <a:lstStyle/>
          <a:p>
            <a:pPr eaLnBrk="1" hangingPunct="1"/>
            <a:r>
              <a:rPr lang="en-GB" sz="2800" smtClean="0"/>
              <a:t>Example 3-21: Solution</a:t>
            </a:r>
          </a:p>
        </p:txBody>
      </p:sp>
      <p:sp>
        <p:nvSpPr>
          <p:cNvPr id="81922" name="Rectangle 3"/>
          <p:cNvSpPr>
            <a:spLocks noGrp="1" noChangeArrowheads="1"/>
          </p:cNvSpPr>
          <p:nvPr>
            <p:ph idx="1"/>
          </p:nvPr>
        </p:nvSpPr>
        <p:spPr>
          <a:xfrm>
            <a:off x="419100" y="1524000"/>
            <a:ext cx="8343900" cy="1639888"/>
          </a:xfrm>
        </p:spPr>
        <p:txBody>
          <a:bodyPr/>
          <a:lstStyle/>
          <a:p>
            <a:pPr eaLnBrk="1" hangingPunct="1">
              <a:buFont typeface="Wingdings" pitchFamily="2" charset="2"/>
              <a:buNone/>
            </a:pPr>
            <a:r>
              <a:rPr lang="en-GB" sz="2000" smtClean="0"/>
              <a:t>(b) The interquartile range is</a:t>
            </a:r>
          </a:p>
          <a:p>
            <a:pPr eaLnBrk="1" hangingPunct="1">
              <a:buFont typeface="Wingdings" pitchFamily="2" charset="2"/>
              <a:buNone/>
            </a:pPr>
            <a:r>
              <a:rPr lang="en-GB" sz="2000" smtClean="0"/>
              <a:t>     IQR = Interquartile range = Q</a:t>
            </a:r>
            <a:r>
              <a:rPr lang="en-GB" sz="2000" baseline="-25000" smtClean="0"/>
              <a:t>3</a:t>
            </a:r>
            <a:r>
              <a:rPr lang="en-GB" sz="2000" smtClean="0"/>
              <a:t> – Q</a:t>
            </a:r>
            <a:r>
              <a:rPr lang="en-GB" sz="2000" baseline="-25000" smtClean="0"/>
              <a:t>1</a:t>
            </a:r>
            <a:r>
              <a:rPr lang="en-GB" sz="2000" smtClean="0"/>
              <a:t> </a:t>
            </a:r>
          </a:p>
          <a:p>
            <a:pPr eaLnBrk="1" hangingPunct="1">
              <a:buFont typeface="Wingdings" pitchFamily="2" charset="2"/>
              <a:buNone/>
            </a:pPr>
            <a:r>
              <a:rPr lang="en-GB" sz="2000" smtClean="0"/>
              <a:t>			  		  = 49 – 30.5</a:t>
            </a:r>
          </a:p>
          <a:p>
            <a:pPr eaLnBrk="1" hangingPunct="1">
              <a:buFont typeface="Wingdings" pitchFamily="2" charset="2"/>
              <a:buNone/>
            </a:pPr>
            <a:r>
              <a:rPr lang="en-GB" sz="2000" smtClean="0"/>
              <a:t>					  = </a:t>
            </a:r>
            <a:r>
              <a:rPr lang="en-GB" sz="2000" b="1" smtClean="0"/>
              <a:t>18.5 years</a:t>
            </a:r>
          </a:p>
        </p:txBody>
      </p:sp>
      <p:sp>
        <p:nvSpPr>
          <p:cNvPr id="81923"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ChangeArrowheads="1"/>
          </p:cNvSpPr>
          <p:nvPr>
            <p:ph type="title"/>
          </p:nvPr>
        </p:nvSpPr>
        <p:spPr/>
        <p:txBody>
          <a:bodyPr/>
          <a:lstStyle/>
          <a:p>
            <a:pPr eaLnBrk="1" hangingPunct="1"/>
            <a:r>
              <a:rPr lang="en-GB" sz="2800" smtClean="0"/>
              <a:t>Percentiles and Percentile Rank</a:t>
            </a:r>
          </a:p>
        </p:txBody>
      </p:sp>
      <p:sp>
        <p:nvSpPr>
          <p:cNvPr id="83970"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pic>
        <p:nvPicPr>
          <p:cNvPr id="83971" name="Picture 1"/>
          <p:cNvPicPr>
            <a:picLocks noChangeAspect="1"/>
          </p:cNvPicPr>
          <p:nvPr/>
        </p:nvPicPr>
        <p:blipFill>
          <a:blip r:embed="rId3"/>
          <a:srcRect/>
          <a:stretch>
            <a:fillRect/>
          </a:stretch>
        </p:blipFill>
        <p:spPr bwMode="auto">
          <a:xfrm>
            <a:off x="608013" y="2413000"/>
            <a:ext cx="8212137" cy="1990725"/>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p:txBody>
          <a:bodyPr/>
          <a:lstStyle/>
          <a:p>
            <a:pPr eaLnBrk="1" hangingPunct="1"/>
            <a:r>
              <a:rPr lang="en-GB" sz="2800" smtClean="0"/>
              <a:t>Percentiles and Percentile Rank</a:t>
            </a:r>
          </a:p>
        </p:txBody>
      </p:sp>
      <p:sp>
        <p:nvSpPr>
          <p:cNvPr id="49156" name="Rectangle 3"/>
          <p:cNvSpPr>
            <a:spLocks noGrp="1" noChangeArrowheads="1"/>
          </p:cNvSpPr>
          <p:nvPr>
            <p:ph type="body" sz="half" idx="1"/>
          </p:nvPr>
        </p:nvSpPr>
        <p:spPr>
          <a:xfrm>
            <a:off x="76200" y="1524000"/>
            <a:ext cx="8424863" cy="3429000"/>
          </a:xfrm>
        </p:spPr>
        <p:txBody>
          <a:bodyPr/>
          <a:lstStyle/>
          <a:p>
            <a:pPr eaLnBrk="1" hangingPunct="1">
              <a:buFont typeface="Wingdings" pitchFamily="2" charset="2"/>
              <a:buChar char=" "/>
            </a:pPr>
            <a:r>
              <a:rPr lang="en-GB" sz="2000" smtClean="0">
                <a:solidFill>
                  <a:schemeClr val="hlink"/>
                </a:solidFill>
              </a:rPr>
              <a:t>Calculating Percentiles</a:t>
            </a:r>
          </a:p>
          <a:p>
            <a:pPr eaLnBrk="1" hangingPunct="1">
              <a:buFont typeface="Wingdings" pitchFamily="2" charset="2"/>
              <a:buChar char=" "/>
            </a:pPr>
            <a:r>
              <a:rPr lang="en-GB" sz="2000" smtClean="0"/>
              <a:t>The (approximate) value of the </a:t>
            </a:r>
            <a:r>
              <a:rPr lang="en-GB" sz="2000" i="1" smtClean="0">
                <a:latin typeface="Times New Roman" pitchFamily="18" charset="0"/>
              </a:rPr>
              <a:t>k </a:t>
            </a:r>
            <a:r>
              <a:rPr lang="en-GB" sz="2000" smtClean="0"/>
              <a:t>th </a:t>
            </a:r>
            <a:r>
              <a:rPr lang="en-GB" sz="2000" i="1" smtClean="0"/>
              <a:t>percentile</a:t>
            </a:r>
            <a:r>
              <a:rPr lang="en-GB" sz="2000" smtClean="0"/>
              <a:t>, denoted by </a:t>
            </a:r>
            <a:r>
              <a:rPr lang="en-GB" sz="2000" i="1" smtClean="0">
                <a:latin typeface="Times New Roman" pitchFamily="18" charset="0"/>
              </a:rPr>
              <a:t>P</a:t>
            </a:r>
            <a:r>
              <a:rPr lang="en-GB" sz="2000" i="1" baseline="-25000" smtClean="0">
                <a:latin typeface="Times New Roman" pitchFamily="18" charset="0"/>
              </a:rPr>
              <a:t>k</a:t>
            </a:r>
            <a:r>
              <a:rPr lang="en-GB" sz="2000" smtClean="0"/>
              <a:t>, is </a:t>
            </a:r>
          </a:p>
          <a:p>
            <a:pPr eaLnBrk="1" hangingPunct="1">
              <a:buFont typeface="Wingdings" pitchFamily="2" charset="2"/>
              <a:buChar char=" "/>
            </a:pPr>
            <a:endParaRPr lang="en-GB" sz="2000" smtClean="0"/>
          </a:p>
          <a:p>
            <a:pPr eaLnBrk="1" hangingPunct="1">
              <a:buFont typeface="Wingdings" pitchFamily="2" charset="2"/>
              <a:buChar char=" "/>
            </a:pPr>
            <a:endParaRPr lang="en-GB" sz="2000" smtClean="0"/>
          </a:p>
          <a:p>
            <a:pPr eaLnBrk="1" hangingPunct="1">
              <a:buFont typeface="Wingdings" pitchFamily="2" charset="2"/>
              <a:buChar char=" "/>
            </a:pPr>
            <a:endParaRPr lang="en-GB" sz="2000" smtClean="0"/>
          </a:p>
          <a:p>
            <a:pPr eaLnBrk="1" hangingPunct="1">
              <a:buFont typeface="Wingdings" pitchFamily="2" charset="2"/>
              <a:buChar char=" "/>
            </a:pPr>
            <a:endParaRPr lang="en-GB" sz="2000" smtClean="0"/>
          </a:p>
          <a:p>
            <a:pPr eaLnBrk="1" hangingPunct="1">
              <a:buFont typeface="Wingdings" pitchFamily="2" charset="2"/>
              <a:buChar char=" "/>
            </a:pPr>
            <a:r>
              <a:rPr lang="en-GB" sz="2000" smtClean="0"/>
              <a:t>where </a:t>
            </a:r>
            <a:r>
              <a:rPr lang="en-GB" sz="2000" i="1" smtClean="0">
                <a:latin typeface="Times New Roman" pitchFamily="18" charset="0"/>
              </a:rPr>
              <a:t>k</a:t>
            </a:r>
            <a:r>
              <a:rPr lang="en-GB" sz="2000" smtClean="0"/>
              <a:t> denotes the number of the percentile and </a:t>
            </a:r>
            <a:r>
              <a:rPr lang="en-GB" sz="2000" i="1" smtClean="0">
                <a:latin typeface="Times New Roman" pitchFamily="18" charset="0"/>
              </a:rPr>
              <a:t>n</a:t>
            </a:r>
            <a:r>
              <a:rPr lang="en-GB" sz="2000" smtClean="0"/>
              <a:t> represents the sample size.</a:t>
            </a:r>
          </a:p>
          <a:p>
            <a:pPr eaLnBrk="1" hangingPunct="1">
              <a:buFont typeface="Wingdings" pitchFamily="2" charset="2"/>
              <a:buChar char=" "/>
            </a:pPr>
            <a:endParaRPr lang="en-GB" smtClean="0"/>
          </a:p>
        </p:txBody>
      </p:sp>
      <p:graphicFrame>
        <p:nvGraphicFramePr>
          <p:cNvPr id="49154" name="Object 2"/>
          <p:cNvGraphicFramePr>
            <a:graphicFrameLocks noGrp="1" noChangeAspect="1"/>
          </p:cNvGraphicFramePr>
          <p:nvPr>
            <p:ph sz="half" idx="2"/>
          </p:nvPr>
        </p:nvGraphicFramePr>
        <p:xfrm>
          <a:off x="1087438" y="2819400"/>
          <a:ext cx="6248400" cy="863600"/>
        </p:xfrm>
        <a:graphic>
          <a:graphicData uri="http://schemas.openxmlformats.org/presentationml/2006/ole">
            <p:oleObj spid="_x0000_s49154" name="Equation" r:id="rId4" imgW="3124200" imgH="431800" progId="Equation.3">
              <p:embed/>
            </p:oleObj>
          </a:graphicData>
        </a:graphic>
      </p:graphicFrame>
      <p:sp>
        <p:nvSpPr>
          <p:cNvPr id="49157"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ChangeArrowheads="1"/>
          </p:cNvSpPr>
          <p:nvPr>
            <p:ph type="title"/>
          </p:nvPr>
        </p:nvSpPr>
        <p:spPr/>
        <p:txBody>
          <a:bodyPr/>
          <a:lstStyle/>
          <a:p>
            <a:pPr eaLnBrk="1" hangingPunct="1"/>
            <a:r>
              <a:rPr lang="en-GB" sz="2800" smtClean="0"/>
              <a:t>Example 3-22</a:t>
            </a:r>
          </a:p>
        </p:txBody>
      </p:sp>
      <p:sp>
        <p:nvSpPr>
          <p:cNvPr id="89090" name="Rectangle 3"/>
          <p:cNvSpPr>
            <a:spLocks noGrp="1" noChangeArrowheads="1"/>
          </p:cNvSpPr>
          <p:nvPr>
            <p:ph idx="1"/>
          </p:nvPr>
        </p:nvSpPr>
        <p:spPr>
          <a:xfrm>
            <a:off x="127000" y="1524000"/>
            <a:ext cx="8559800" cy="1716088"/>
          </a:xfrm>
        </p:spPr>
        <p:txBody>
          <a:bodyPr/>
          <a:lstStyle/>
          <a:p>
            <a:pPr eaLnBrk="1" hangingPunct="1">
              <a:buFont typeface="Wingdings" pitchFamily="2" charset="2"/>
              <a:buChar char=" "/>
            </a:pPr>
            <a:r>
              <a:rPr lang="en-GB" sz="2000" smtClean="0"/>
              <a:t>Refer to the data on total compensations (in millions of dollars) for the year 2010 of the 12 highest-paid CEOs of U.S. companies given in Example 3-20. Find the value of the 60th percentile. Give a brief interpretation of the 60th percentile.</a:t>
            </a:r>
          </a:p>
        </p:txBody>
      </p:sp>
      <p:sp>
        <p:nvSpPr>
          <p:cNvPr id="89091"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457200" y="304800"/>
            <a:ext cx="8229600" cy="1139825"/>
          </a:xfrm>
        </p:spPr>
        <p:txBody>
          <a:bodyPr/>
          <a:lstStyle/>
          <a:p>
            <a:pPr eaLnBrk="1" hangingPunct="1"/>
            <a:r>
              <a:rPr lang="en-US" sz="2800" smtClean="0"/>
              <a:t>Chebyshev’s Theorem</a:t>
            </a:r>
            <a:endParaRPr lang="en-US" sz="2800" b="1" i="1" smtClean="0">
              <a:solidFill>
                <a:schemeClr val="hlink"/>
              </a:solidFill>
            </a:endParaRPr>
          </a:p>
        </p:txBody>
      </p:sp>
      <p:sp>
        <p:nvSpPr>
          <p:cNvPr id="21506" name="Rectangle 3"/>
          <p:cNvSpPr>
            <a:spLocks noGrp="1" noChangeArrowheads="1"/>
          </p:cNvSpPr>
          <p:nvPr>
            <p:ph idx="1"/>
          </p:nvPr>
        </p:nvSpPr>
        <p:spPr>
          <a:xfrm>
            <a:off x="76200" y="1524000"/>
            <a:ext cx="8839200" cy="1676400"/>
          </a:xfrm>
        </p:spPr>
        <p:txBody>
          <a:bodyPr/>
          <a:lstStyle/>
          <a:p>
            <a:pPr eaLnBrk="1" hangingPunct="1">
              <a:buFont typeface="Wingdings" pitchFamily="2" charset="2"/>
              <a:buChar char=" "/>
            </a:pPr>
            <a:r>
              <a:rPr lang="en-US" sz="2000" smtClean="0">
                <a:solidFill>
                  <a:schemeClr val="folHlink"/>
                </a:solidFill>
              </a:rPr>
              <a:t>Definition</a:t>
            </a:r>
          </a:p>
          <a:p>
            <a:pPr eaLnBrk="1" hangingPunct="1">
              <a:buFont typeface="Wingdings" pitchFamily="2" charset="2"/>
              <a:buChar char=" "/>
            </a:pPr>
            <a:r>
              <a:rPr lang="en-US" sz="2000" smtClean="0"/>
              <a:t>The proportion of any distribution that lies K standard deviation of the mean is at least: 1 – 1/</a:t>
            </a:r>
            <a:r>
              <a:rPr lang="en-US" sz="2000" i="1" smtClean="0">
                <a:latin typeface="Times New Roman" pitchFamily="18" charset="0"/>
              </a:rPr>
              <a:t>k</a:t>
            </a:r>
            <a:r>
              <a:rPr lang="en-US" sz="2000" smtClean="0">
                <a:cs typeface="Times New Roman" pitchFamily="18" charset="0"/>
              </a:rPr>
              <a:t>²</a:t>
            </a:r>
            <a:r>
              <a:rPr lang="en-US" sz="2000" smtClean="0"/>
              <a:t>, where K is any positive number greater than 1. </a:t>
            </a:r>
          </a:p>
          <a:p>
            <a:pPr eaLnBrk="1" hangingPunct="1">
              <a:buFont typeface="Wingdings" pitchFamily="2" charset="2"/>
              <a:buChar char=" "/>
            </a:pPr>
            <a:endParaRPr lang="en-US" sz="2000" smtClean="0"/>
          </a:p>
          <a:p>
            <a:pPr eaLnBrk="1" hangingPunct="1">
              <a:buFont typeface="Wingdings" pitchFamily="2" charset="2"/>
              <a:buChar char=" "/>
            </a:pPr>
            <a:r>
              <a:rPr lang="en-US" sz="2000" smtClean="0"/>
              <a:t>By using the mean and standard deviation, we can find the proportion of the total observations that fall within a given interval about the mean. </a:t>
            </a:r>
          </a:p>
          <a:p>
            <a:pPr eaLnBrk="1" hangingPunct="1">
              <a:buFont typeface="Wingdings" pitchFamily="2" charset="2"/>
              <a:buChar char=" "/>
            </a:pPr>
            <a:endParaRPr lang="en-US" sz="2000" smtClean="0"/>
          </a:p>
          <a:p>
            <a:pPr eaLnBrk="1" hangingPunct="1">
              <a:buFont typeface="Wingdings" pitchFamily="2" charset="2"/>
              <a:buChar char=" "/>
            </a:pPr>
            <a:r>
              <a:rPr lang="en-US" sz="2000" smtClean="0"/>
              <a:t>The value of k is obtained by dividing the distance between the mean and each point by the standard deviation.</a:t>
            </a:r>
          </a:p>
          <a:p>
            <a:pPr eaLnBrk="1" hangingPunct="1">
              <a:buFont typeface="Wingdings" pitchFamily="2" charset="2"/>
              <a:buChar char=" "/>
            </a:pPr>
            <a:r>
              <a:rPr lang="en-US" sz="2000" smtClean="0"/>
              <a:t>(K= Distance between the mean/Standard Deviation)</a:t>
            </a:r>
            <a:endParaRPr lang="en-US" sz="2000" smtClean="0">
              <a:cs typeface="Times New Roman" pitchFamily="18" charset="0"/>
            </a:endParaRPr>
          </a:p>
        </p:txBody>
      </p:sp>
      <p:sp>
        <p:nvSpPr>
          <p:cNvPr id="21507"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p:txBody>
          <a:bodyPr/>
          <a:lstStyle/>
          <a:p>
            <a:pPr eaLnBrk="1" hangingPunct="1"/>
            <a:r>
              <a:rPr lang="en-GB" sz="2800" smtClean="0"/>
              <a:t>Example 3-22: Solution</a:t>
            </a:r>
          </a:p>
        </p:txBody>
      </p:sp>
      <p:sp>
        <p:nvSpPr>
          <p:cNvPr id="50180" name="Rectangle 3"/>
          <p:cNvSpPr>
            <a:spLocks noGrp="1" noChangeArrowheads="1"/>
          </p:cNvSpPr>
          <p:nvPr>
            <p:ph type="body" sz="half" idx="1"/>
          </p:nvPr>
        </p:nvSpPr>
        <p:spPr>
          <a:xfrm>
            <a:off x="122238" y="1524000"/>
            <a:ext cx="8640762" cy="2209800"/>
          </a:xfrm>
        </p:spPr>
        <p:txBody>
          <a:bodyPr/>
          <a:lstStyle/>
          <a:p>
            <a:pPr eaLnBrk="1" hangingPunct="1">
              <a:buFont typeface="Wingdings" pitchFamily="2" charset="2"/>
              <a:buChar char=" "/>
            </a:pPr>
            <a:r>
              <a:rPr lang="en-GB" sz="2000" smtClean="0"/>
              <a:t>The data arranged in increasing order is as follows:</a:t>
            </a:r>
          </a:p>
          <a:p>
            <a:pPr eaLnBrk="1" hangingPunct="1">
              <a:buFont typeface="Wingdings" pitchFamily="2" charset="2"/>
              <a:buChar char=" "/>
            </a:pPr>
            <a:endParaRPr lang="en-GB" sz="2000" smtClean="0"/>
          </a:p>
          <a:p>
            <a:pPr eaLnBrk="1" hangingPunct="1">
              <a:buFont typeface="Wingdings" pitchFamily="2" charset="2"/>
              <a:buChar char=" "/>
            </a:pPr>
            <a:r>
              <a:rPr lang="en-GB" sz="2000" smtClean="0"/>
              <a:t>21.6 21.7 22.9 25.2 26.5 28.0 28.2 32.6 32.9 70.1 76.1 84.5</a:t>
            </a:r>
          </a:p>
          <a:p>
            <a:pPr eaLnBrk="1" hangingPunct="1">
              <a:buFont typeface="Wingdings" pitchFamily="2" charset="2"/>
              <a:buChar char=" "/>
            </a:pPr>
            <a:endParaRPr lang="en-GB" sz="2000" smtClean="0"/>
          </a:p>
          <a:p>
            <a:pPr eaLnBrk="1" hangingPunct="1">
              <a:buFont typeface="Wingdings" pitchFamily="2" charset="2"/>
              <a:buChar char=" "/>
            </a:pPr>
            <a:r>
              <a:rPr lang="en-GB" sz="2000" smtClean="0"/>
              <a:t>The position of the 60th percentile is</a:t>
            </a:r>
          </a:p>
          <a:p>
            <a:pPr eaLnBrk="1" hangingPunct="1">
              <a:buFont typeface="Wingdings" pitchFamily="2" charset="2"/>
              <a:buChar char=" "/>
            </a:pPr>
            <a:endParaRPr lang="en-GB" sz="2000" smtClean="0"/>
          </a:p>
          <a:p>
            <a:pPr eaLnBrk="1" hangingPunct="1">
              <a:buFont typeface="Wingdings" pitchFamily="2" charset="2"/>
              <a:buChar char=" "/>
            </a:pPr>
            <a:endParaRPr lang="en-GB" sz="2000" smtClean="0"/>
          </a:p>
          <a:p>
            <a:pPr eaLnBrk="1" hangingPunct="1">
              <a:buFont typeface="Wingdings" pitchFamily="2" charset="2"/>
              <a:buChar char=" "/>
            </a:pPr>
            <a:endParaRPr lang="en-GB" sz="2000" smtClean="0"/>
          </a:p>
          <a:p>
            <a:pPr eaLnBrk="1" hangingPunct="1">
              <a:buFont typeface="Wingdings" pitchFamily="2" charset="2"/>
              <a:buChar char=" "/>
            </a:pPr>
            <a:endParaRPr lang="en-GB" sz="2400" smtClean="0"/>
          </a:p>
          <a:p>
            <a:pPr eaLnBrk="1" hangingPunct="1">
              <a:buFont typeface="Wingdings" pitchFamily="2" charset="2"/>
              <a:buChar char=" "/>
            </a:pPr>
            <a:endParaRPr lang="en-GB" sz="2400" smtClean="0"/>
          </a:p>
        </p:txBody>
      </p:sp>
      <p:graphicFrame>
        <p:nvGraphicFramePr>
          <p:cNvPr id="50178" name="Object 2"/>
          <p:cNvGraphicFramePr>
            <a:graphicFrameLocks noGrp="1" noChangeAspect="1"/>
          </p:cNvGraphicFramePr>
          <p:nvPr>
            <p:ph sz="half" idx="2"/>
          </p:nvPr>
        </p:nvGraphicFramePr>
        <p:xfrm>
          <a:off x="1384300" y="3657600"/>
          <a:ext cx="5656263" cy="863600"/>
        </p:xfrm>
        <a:graphic>
          <a:graphicData uri="http://schemas.openxmlformats.org/presentationml/2006/ole">
            <p:oleObj spid="_x0000_s50178" name="Equation" r:id="rId4" imgW="2577960" imgH="393480" progId="Equation.3">
              <p:embed/>
            </p:oleObj>
          </a:graphicData>
        </a:graphic>
      </p:graphicFrame>
      <p:sp>
        <p:nvSpPr>
          <p:cNvPr id="50181"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ChangeArrowheads="1"/>
          </p:cNvSpPr>
          <p:nvPr>
            <p:ph type="title"/>
          </p:nvPr>
        </p:nvSpPr>
        <p:spPr/>
        <p:txBody>
          <a:bodyPr/>
          <a:lstStyle/>
          <a:p>
            <a:pPr eaLnBrk="1" hangingPunct="1"/>
            <a:r>
              <a:rPr lang="en-GB" sz="2800" smtClean="0"/>
              <a:t>Example 3-22: Solution</a:t>
            </a:r>
          </a:p>
        </p:txBody>
      </p:sp>
      <p:sp>
        <p:nvSpPr>
          <p:cNvPr id="94210" name="Rectangle 3"/>
          <p:cNvSpPr>
            <a:spLocks noGrp="1" noChangeArrowheads="1"/>
          </p:cNvSpPr>
          <p:nvPr>
            <p:ph idx="1"/>
          </p:nvPr>
        </p:nvSpPr>
        <p:spPr>
          <a:xfrm>
            <a:off x="76200" y="1524000"/>
            <a:ext cx="8704263" cy="2514600"/>
          </a:xfrm>
        </p:spPr>
        <p:txBody>
          <a:bodyPr/>
          <a:lstStyle/>
          <a:p>
            <a:pPr eaLnBrk="1" hangingPunct="1">
              <a:lnSpc>
                <a:spcPct val="90000"/>
              </a:lnSpc>
              <a:buFont typeface="Wingdings" pitchFamily="2" charset="2"/>
              <a:buChar char=" "/>
            </a:pPr>
            <a:r>
              <a:rPr lang="en-GB" sz="2000" smtClean="0"/>
              <a:t>The value of the 7.20th term can be approximated by the value of the 7th term in the ranked data. Therefore, </a:t>
            </a:r>
          </a:p>
          <a:p>
            <a:pPr eaLnBrk="1" hangingPunct="1">
              <a:lnSpc>
                <a:spcPct val="90000"/>
              </a:lnSpc>
              <a:buFont typeface="Wingdings" pitchFamily="2" charset="2"/>
              <a:buChar char=" "/>
            </a:pPr>
            <a:endParaRPr lang="en-GB" sz="2000" smtClean="0"/>
          </a:p>
          <a:p>
            <a:pPr algn="ctr" eaLnBrk="1" hangingPunct="1">
              <a:lnSpc>
                <a:spcPct val="90000"/>
              </a:lnSpc>
              <a:buFont typeface="Wingdings" pitchFamily="2" charset="2"/>
              <a:buChar char=" "/>
            </a:pPr>
            <a:r>
              <a:rPr lang="en-GB" sz="2000" i="1" smtClean="0">
                <a:latin typeface="Times New Roman" pitchFamily="18" charset="0"/>
              </a:rPr>
              <a:t>P</a:t>
            </a:r>
            <a:r>
              <a:rPr lang="en-GB" sz="2000" i="1" baseline="-25000" smtClean="0">
                <a:latin typeface="Times New Roman" pitchFamily="18" charset="0"/>
              </a:rPr>
              <a:t>60</a:t>
            </a:r>
            <a:r>
              <a:rPr lang="en-GB" sz="2000" smtClean="0"/>
              <a:t> = 60th percentile = 28.2 = $28.2 million</a:t>
            </a:r>
          </a:p>
          <a:p>
            <a:pPr algn="ctr" eaLnBrk="1" hangingPunct="1">
              <a:lnSpc>
                <a:spcPct val="90000"/>
              </a:lnSpc>
              <a:buFont typeface="Wingdings" pitchFamily="2" charset="2"/>
              <a:buChar char=" "/>
            </a:pPr>
            <a:endParaRPr lang="en-GB" sz="2000" smtClean="0"/>
          </a:p>
          <a:p>
            <a:pPr eaLnBrk="1" hangingPunct="1">
              <a:lnSpc>
                <a:spcPct val="90000"/>
              </a:lnSpc>
              <a:buFont typeface="Wingdings" pitchFamily="2" charset="2"/>
              <a:buChar char=" "/>
            </a:pPr>
            <a:r>
              <a:rPr lang="en-GB" sz="2000" smtClean="0"/>
              <a:t>Thus, approximately 60% of these 12 CEOs had 2010 total compensations less than or equal to $28.2 million.</a:t>
            </a:r>
          </a:p>
        </p:txBody>
      </p:sp>
      <p:sp>
        <p:nvSpPr>
          <p:cNvPr id="94211"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title"/>
          </p:nvPr>
        </p:nvSpPr>
        <p:spPr/>
        <p:txBody>
          <a:bodyPr/>
          <a:lstStyle/>
          <a:p>
            <a:pPr eaLnBrk="1" hangingPunct="1"/>
            <a:r>
              <a:rPr lang="en-GB" sz="2800" smtClean="0"/>
              <a:t>Percentiles and Percentile Rank</a:t>
            </a:r>
          </a:p>
        </p:txBody>
      </p:sp>
      <p:sp>
        <p:nvSpPr>
          <p:cNvPr id="51204" name="Rectangle 3"/>
          <p:cNvSpPr>
            <a:spLocks noGrp="1" noChangeArrowheads="1"/>
          </p:cNvSpPr>
          <p:nvPr>
            <p:ph type="body" sz="half" idx="1"/>
          </p:nvPr>
        </p:nvSpPr>
        <p:spPr>
          <a:xfrm>
            <a:off x="457200" y="1524000"/>
            <a:ext cx="8280400" cy="762000"/>
          </a:xfrm>
        </p:spPr>
        <p:txBody>
          <a:bodyPr/>
          <a:lstStyle/>
          <a:p>
            <a:pPr eaLnBrk="1" hangingPunct="1">
              <a:buFont typeface="Wingdings" pitchFamily="2" charset="2"/>
              <a:buNone/>
            </a:pPr>
            <a:r>
              <a:rPr lang="en-GB" sz="2000" smtClean="0">
                <a:solidFill>
                  <a:schemeClr val="hlink"/>
                </a:solidFill>
              </a:rPr>
              <a:t>Finding Percentile Rank of a Value</a:t>
            </a:r>
          </a:p>
          <a:p>
            <a:pPr eaLnBrk="1" hangingPunct="1"/>
            <a:endParaRPr lang="en-GB" sz="2400" smtClean="0">
              <a:solidFill>
                <a:schemeClr val="hlink"/>
              </a:solidFill>
            </a:endParaRPr>
          </a:p>
        </p:txBody>
      </p:sp>
      <p:graphicFrame>
        <p:nvGraphicFramePr>
          <p:cNvPr id="51202" name="Object 2"/>
          <p:cNvGraphicFramePr>
            <a:graphicFrameLocks noGrp="1" noChangeAspect="1"/>
          </p:cNvGraphicFramePr>
          <p:nvPr>
            <p:ph sz="half" idx="2"/>
          </p:nvPr>
        </p:nvGraphicFramePr>
        <p:xfrm>
          <a:off x="838200" y="2057400"/>
          <a:ext cx="5961063" cy="1279525"/>
        </p:xfrm>
        <a:graphic>
          <a:graphicData uri="http://schemas.openxmlformats.org/presentationml/2006/ole">
            <p:oleObj spid="_x0000_s51202" name="Equation" r:id="rId4" imgW="2958840" imgH="634680" progId="Equation.3">
              <p:embed/>
            </p:oleObj>
          </a:graphicData>
        </a:graphic>
      </p:graphicFrame>
      <p:sp>
        <p:nvSpPr>
          <p:cNvPr id="51205"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ChangeArrowheads="1"/>
          </p:cNvSpPr>
          <p:nvPr>
            <p:ph type="title"/>
          </p:nvPr>
        </p:nvSpPr>
        <p:spPr/>
        <p:txBody>
          <a:bodyPr/>
          <a:lstStyle/>
          <a:p>
            <a:pPr eaLnBrk="1" hangingPunct="1"/>
            <a:r>
              <a:rPr lang="en-GB" sz="2800" smtClean="0"/>
              <a:t>Example 3-23</a:t>
            </a:r>
          </a:p>
        </p:txBody>
      </p:sp>
      <p:sp>
        <p:nvSpPr>
          <p:cNvPr id="99330" name="Rectangle 3"/>
          <p:cNvSpPr>
            <a:spLocks noGrp="1" noChangeArrowheads="1"/>
          </p:cNvSpPr>
          <p:nvPr>
            <p:ph idx="1"/>
          </p:nvPr>
        </p:nvSpPr>
        <p:spPr>
          <a:xfrm>
            <a:off x="127000" y="1524000"/>
            <a:ext cx="8559800" cy="2362200"/>
          </a:xfrm>
        </p:spPr>
        <p:txBody>
          <a:bodyPr/>
          <a:lstStyle/>
          <a:p>
            <a:pPr eaLnBrk="1" hangingPunct="1">
              <a:buFont typeface="Wingdings" pitchFamily="2" charset="2"/>
              <a:buChar char=" "/>
            </a:pPr>
            <a:r>
              <a:rPr lang="en-GB" sz="2000" smtClean="0"/>
              <a:t>Refer to the data on total compensations (in millions of dollars) for the year 2010 of the 12 highest-paid CEOs of U.S. companies given in Example 3-20. Find the percentile rank for less than $26.5 million (2010 total compensation of Alan Mulally, CEO of Ford Motor). Give a brief interpretation of this percentile rank.</a:t>
            </a:r>
          </a:p>
        </p:txBody>
      </p:sp>
      <p:sp>
        <p:nvSpPr>
          <p:cNvPr id="99331"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ChangeArrowheads="1"/>
          </p:cNvSpPr>
          <p:nvPr>
            <p:ph type="title"/>
          </p:nvPr>
        </p:nvSpPr>
        <p:spPr/>
        <p:txBody>
          <a:bodyPr/>
          <a:lstStyle/>
          <a:p>
            <a:pPr eaLnBrk="1" hangingPunct="1"/>
            <a:r>
              <a:rPr lang="en-GB" sz="2800" smtClean="0"/>
              <a:t>Example 3-23: Solution</a:t>
            </a:r>
          </a:p>
        </p:txBody>
      </p:sp>
      <p:sp>
        <p:nvSpPr>
          <p:cNvPr id="101378" name="Rectangle 3"/>
          <p:cNvSpPr>
            <a:spLocks noGrp="1" noChangeArrowheads="1"/>
          </p:cNvSpPr>
          <p:nvPr>
            <p:ph type="body" sz="half" idx="1"/>
          </p:nvPr>
        </p:nvSpPr>
        <p:spPr>
          <a:xfrm>
            <a:off x="76200" y="1524000"/>
            <a:ext cx="8640763" cy="3200400"/>
          </a:xfrm>
        </p:spPr>
        <p:txBody>
          <a:bodyPr/>
          <a:lstStyle/>
          <a:p>
            <a:pPr eaLnBrk="1" hangingPunct="1">
              <a:buFont typeface="Wingdings" pitchFamily="2" charset="2"/>
              <a:buChar char=" "/>
            </a:pPr>
            <a:r>
              <a:rPr lang="en-GB" sz="2000" smtClean="0"/>
              <a:t>The data on revenues arranged in increasing order is as follows:</a:t>
            </a:r>
          </a:p>
          <a:p>
            <a:pPr eaLnBrk="1" hangingPunct="1">
              <a:buFont typeface="Wingdings" pitchFamily="2" charset="2"/>
              <a:buChar char=" "/>
            </a:pPr>
            <a:endParaRPr lang="en-GB" sz="2000" smtClean="0"/>
          </a:p>
          <a:p>
            <a:pPr eaLnBrk="1" hangingPunct="1">
              <a:buFont typeface="Wingdings" pitchFamily="2" charset="2"/>
              <a:buChar char=" "/>
            </a:pPr>
            <a:r>
              <a:rPr lang="en-GB" sz="2000" smtClean="0"/>
              <a:t>21.6 21.7 22.9 25.2 26.5 28.0 28.2 32.6 32.9 70.1 76.1 84.5</a:t>
            </a:r>
          </a:p>
          <a:p>
            <a:pPr eaLnBrk="1" hangingPunct="1">
              <a:buFont typeface="Wingdings" pitchFamily="2" charset="2"/>
              <a:buChar char=" "/>
            </a:pPr>
            <a:endParaRPr lang="en-GB" sz="2000" smtClean="0"/>
          </a:p>
          <a:p>
            <a:pPr eaLnBrk="1" hangingPunct="1">
              <a:buFont typeface="Wingdings" pitchFamily="2" charset="2"/>
              <a:buChar char=" "/>
            </a:pPr>
            <a:r>
              <a:rPr lang="en-GB" sz="2000" smtClean="0"/>
              <a:t>In this data set, 4 of the 12 values are less than $26.5 million. Hence,</a:t>
            </a:r>
          </a:p>
          <a:p>
            <a:pPr eaLnBrk="1" hangingPunct="1">
              <a:buFont typeface="Wingdings" pitchFamily="2" charset="2"/>
              <a:buChar char=" "/>
            </a:pPr>
            <a:endParaRPr lang="en-GB" sz="2000" smtClean="0"/>
          </a:p>
          <a:p>
            <a:pPr eaLnBrk="1" hangingPunct="1">
              <a:buFont typeface="Wingdings" pitchFamily="2" charset="2"/>
              <a:buChar char=" "/>
            </a:pPr>
            <a:endParaRPr lang="en-GB" sz="2000" smtClean="0"/>
          </a:p>
          <a:p>
            <a:pPr eaLnBrk="1" hangingPunct="1">
              <a:buFont typeface="Wingdings" pitchFamily="2" charset="2"/>
              <a:buChar char=" "/>
            </a:pPr>
            <a:endParaRPr lang="en-GB" sz="2000" smtClean="0"/>
          </a:p>
          <a:p>
            <a:pPr eaLnBrk="1" hangingPunct="1">
              <a:buFont typeface="Wingdings" pitchFamily="2" charset="2"/>
              <a:buChar char=" "/>
            </a:pPr>
            <a:endParaRPr lang="en-GB" sz="2000" smtClean="0"/>
          </a:p>
        </p:txBody>
      </p:sp>
      <p:sp>
        <p:nvSpPr>
          <p:cNvPr id="3" name="TextBox 2"/>
          <p:cNvSpPr txBox="1">
            <a:spLocks noRot="1" noChangeAspect="1" noMove="1" noResize="1" noEditPoints="1" noAdjustHandles="1" noChangeArrowheads="1" noChangeShapeType="1" noTextEdit="1"/>
          </p:cNvSpPr>
          <p:nvPr/>
        </p:nvSpPr>
        <p:spPr>
          <a:xfrm>
            <a:off x="1600200" y="4475342"/>
            <a:ext cx="6269878" cy="782458"/>
          </a:xfrm>
          <a:prstGeom prst="rect">
            <a:avLst/>
          </a:prstGeom>
          <a:blipFill rotWithShape="1">
            <a:blip r:embed="rId3"/>
            <a:stretch>
              <a:fillRect/>
            </a:stretch>
          </a:blipFill>
        </p:spPr>
        <p:txBody>
          <a:bodyPr/>
          <a:lstStyle/>
          <a:p>
            <a:pPr>
              <a:defRPr/>
            </a:pPr>
            <a:r>
              <a:rPr lang="en-US">
                <a:noFill/>
                <a:ea typeface="ＭＳ Ｐゴシック" charset="-128"/>
                <a:cs typeface="+mn-cs"/>
              </a:rPr>
              <a:t> </a:t>
            </a:r>
          </a:p>
        </p:txBody>
      </p:sp>
      <p:sp>
        <p:nvSpPr>
          <p:cNvPr id="101380"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sz="2800" smtClean="0"/>
              <a:t>Figure 3.5 Chebyshev’s theorem.</a:t>
            </a:r>
          </a:p>
        </p:txBody>
      </p:sp>
      <p:pic>
        <p:nvPicPr>
          <p:cNvPr id="23554" name="Picture 1"/>
          <p:cNvPicPr>
            <a:picLocks noChangeAspect="1"/>
          </p:cNvPicPr>
          <p:nvPr/>
        </p:nvPicPr>
        <p:blipFill>
          <a:blip r:embed="rId3"/>
          <a:srcRect/>
          <a:stretch>
            <a:fillRect/>
          </a:stretch>
        </p:blipFill>
        <p:spPr bwMode="auto">
          <a:xfrm>
            <a:off x="1214438" y="1828800"/>
            <a:ext cx="7015162" cy="3662363"/>
          </a:xfrm>
          <a:prstGeom prst="rect">
            <a:avLst/>
          </a:prstGeom>
          <a:noFill/>
          <a:ln w="9525">
            <a:noFill/>
            <a:miter lim="800000"/>
            <a:headEnd/>
            <a:tailEnd/>
          </a:ln>
        </p:spPr>
      </p:pic>
      <p:sp>
        <p:nvSpPr>
          <p:cNvPr id="23555"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2800" smtClean="0"/>
              <a:t>Figure 3.6 Percentage of values within two standard deviations of the mean for Chebyshev’s theorem.</a:t>
            </a:r>
          </a:p>
        </p:txBody>
      </p:sp>
      <p:pic>
        <p:nvPicPr>
          <p:cNvPr id="25602" name="Picture 1"/>
          <p:cNvPicPr>
            <a:picLocks noChangeAspect="1"/>
          </p:cNvPicPr>
          <p:nvPr/>
        </p:nvPicPr>
        <p:blipFill>
          <a:blip r:embed="rId3"/>
          <a:srcRect/>
          <a:stretch>
            <a:fillRect/>
          </a:stretch>
        </p:blipFill>
        <p:spPr bwMode="auto">
          <a:xfrm>
            <a:off x="1092200" y="1966913"/>
            <a:ext cx="7423150" cy="3138487"/>
          </a:xfrm>
          <a:prstGeom prst="rect">
            <a:avLst/>
          </a:prstGeom>
          <a:noFill/>
          <a:ln w="9525">
            <a:noFill/>
            <a:miter lim="800000"/>
            <a:headEnd/>
            <a:tailEnd/>
          </a:ln>
        </p:spPr>
      </p:pic>
      <p:sp>
        <p:nvSpPr>
          <p:cNvPr id="25603"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sz="2800" smtClean="0"/>
              <a:t>Figure 3.7 Percentage of values within three standard deviations of the mean for Chebyshev’s theorem.</a:t>
            </a:r>
          </a:p>
        </p:txBody>
      </p:sp>
      <p:pic>
        <p:nvPicPr>
          <p:cNvPr id="27650" name="Picture 1"/>
          <p:cNvPicPr>
            <a:picLocks noChangeAspect="1"/>
          </p:cNvPicPr>
          <p:nvPr/>
        </p:nvPicPr>
        <p:blipFill>
          <a:blip r:embed="rId3"/>
          <a:srcRect/>
          <a:stretch>
            <a:fillRect/>
          </a:stretch>
        </p:blipFill>
        <p:spPr bwMode="auto">
          <a:xfrm>
            <a:off x="914400" y="1966913"/>
            <a:ext cx="7783513" cy="3290887"/>
          </a:xfrm>
          <a:prstGeom prst="rect">
            <a:avLst/>
          </a:prstGeom>
          <a:noFill/>
          <a:ln w="9525">
            <a:noFill/>
            <a:miter lim="800000"/>
            <a:headEnd/>
            <a:tailEnd/>
          </a:ln>
        </p:spPr>
      </p:pic>
      <p:sp>
        <p:nvSpPr>
          <p:cNvPr id="27651"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sz="2800" smtClean="0"/>
              <a:t>Example 3-18</a:t>
            </a:r>
          </a:p>
        </p:txBody>
      </p:sp>
      <p:sp>
        <p:nvSpPr>
          <p:cNvPr id="29698" name="Rectangle 3"/>
          <p:cNvSpPr>
            <a:spLocks noGrp="1" noChangeArrowheads="1"/>
          </p:cNvSpPr>
          <p:nvPr>
            <p:ph idx="1"/>
          </p:nvPr>
        </p:nvSpPr>
        <p:spPr>
          <a:xfrm>
            <a:off x="76200" y="1600200"/>
            <a:ext cx="8486775" cy="2057400"/>
          </a:xfrm>
        </p:spPr>
        <p:txBody>
          <a:bodyPr/>
          <a:lstStyle/>
          <a:p>
            <a:pPr eaLnBrk="1" hangingPunct="1">
              <a:buFont typeface="Wingdings" pitchFamily="2" charset="2"/>
              <a:buChar char=" "/>
            </a:pPr>
            <a:r>
              <a:rPr lang="en-US" sz="2000" smtClean="0"/>
              <a:t>The average systolic blood pressure for 4000 women who were screened for high blood pressure was found to be 187 mm Hg with a standard deviation of 22. Using Chebyshev’s theorem, find at least what percentage of women in this group have a systolic blood pressure between 143 and 231 mm Hg.</a:t>
            </a:r>
          </a:p>
        </p:txBody>
      </p:sp>
      <p:sp>
        <p:nvSpPr>
          <p:cNvPr id="29699"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sz="2800" smtClean="0"/>
              <a:t>Example 3-18: Solution</a:t>
            </a:r>
          </a:p>
        </p:txBody>
      </p:sp>
      <p:sp>
        <p:nvSpPr>
          <p:cNvPr id="31746" name="Rectangle 3"/>
          <p:cNvSpPr>
            <a:spLocks noGrp="1" noChangeArrowheads="1"/>
          </p:cNvSpPr>
          <p:nvPr>
            <p:ph idx="1"/>
          </p:nvPr>
        </p:nvSpPr>
        <p:spPr>
          <a:xfrm>
            <a:off x="76200" y="1524000"/>
            <a:ext cx="8559800" cy="1371600"/>
          </a:xfrm>
        </p:spPr>
        <p:txBody>
          <a:bodyPr/>
          <a:lstStyle/>
          <a:p>
            <a:pPr eaLnBrk="1" hangingPunct="1">
              <a:buFont typeface="Wingdings" pitchFamily="2" charset="2"/>
              <a:buChar char=" "/>
            </a:pPr>
            <a:r>
              <a:rPr lang="en-US" sz="2000" smtClean="0"/>
              <a:t>Let </a:t>
            </a:r>
            <a:r>
              <a:rPr lang="el-GR" sz="2000" smtClean="0">
                <a:latin typeface="Times New Roman" pitchFamily="18" charset="0"/>
                <a:cs typeface="Times New Roman" pitchFamily="18" charset="0"/>
              </a:rPr>
              <a:t>μ</a:t>
            </a:r>
            <a:r>
              <a:rPr lang="en-GB" sz="2000" smtClean="0">
                <a:latin typeface="Times New Roman" pitchFamily="18" charset="0"/>
                <a:cs typeface="Times New Roman" pitchFamily="18" charset="0"/>
              </a:rPr>
              <a:t> </a:t>
            </a:r>
            <a:r>
              <a:rPr lang="en-GB" sz="2000" smtClean="0">
                <a:cs typeface="Times New Roman" pitchFamily="18" charset="0"/>
              </a:rPr>
              <a:t>and </a:t>
            </a:r>
            <a:r>
              <a:rPr lang="el-GR" sz="2000" smtClean="0">
                <a:latin typeface="Times New Roman" pitchFamily="18" charset="0"/>
                <a:cs typeface="Times New Roman" pitchFamily="18" charset="0"/>
              </a:rPr>
              <a:t>σ</a:t>
            </a:r>
            <a:r>
              <a:rPr lang="en-GB" sz="2000" smtClean="0">
                <a:latin typeface="Times New Roman" pitchFamily="18" charset="0"/>
                <a:cs typeface="Times New Roman" pitchFamily="18" charset="0"/>
              </a:rPr>
              <a:t> </a:t>
            </a:r>
            <a:r>
              <a:rPr lang="en-GB" sz="2000" smtClean="0">
                <a:cs typeface="Times New Roman" pitchFamily="18" charset="0"/>
              </a:rPr>
              <a:t>be the mean and the standard deviation, respectively, of the systolic blood pressures of these women. </a:t>
            </a:r>
          </a:p>
          <a:p>
            <a:pPr algn="ctr" eaLnBrk="1" hangingPunct="1">
              <a:buFont typeface="Wingdings" pitchFamily="2" charset="2"/>
              <a:buChar char=" "/>
            </a:pPr>
            <a:r>
              <a:rPr lang="el-GR" sz="2000" smtClean="0">
                <a:latin typeface="Times New Roman" pitchFamily="18" charset="0"/>
                <a:cs typeface="Times New Roman" pitchFamily="18" charset="0"/>
              </a:rPr>
              <a:t>μ</a:t>
            </a:r>
            <a:r>
              <a:rPr lang="en-GB" sz="2000" smtClean="0">
                <a:latin typeface="Times New Roman" pitchFamily="18" charset="0"/>
                <a:cs typeface="Times New Roman" pitchFamily="18" charset="0"/>
              </a:rPr>
              <a:t> </a:t>
            </a:r>
            <a:r>
              <a:rPr lang="en-GB" sz="2000" smtClean="0">
                <a:cs typeface="Times New Roman" pitchFamily="18" charset="0"/>
              </a:rPr>
              <a:t>= 187   and   </a:t>
            </a:r>
            <a:r>
              <a:rPr lang="el-GR" sz="2000" smtClean="0">
                <a:latin typeface="Times New Roman" pitchFamily="18" charset="0"/>
                <a:cs typeface="Times New Roman" pitchFamily="18" charset="0"/>
              </a:rPr>
              <a:t>σ</a:t>
            </a:r>
            <a:r>
              <a:rPr lang="en-GB" sz="2000" smtClean="0">
                <a:latin typeface="Times New Roman" pitchFamily="18" charset="0"/>
                <a:cs typeface="Times New Roman" pitchFamily="18" charset="0"/>
              </a:rPr>
              <a:t> </a:t>
            </a:r>
            <a:r>
              <a:rPr lang="en-GB" sz="2000" smtClean="0">
                <a:cs typeface="Times New Roman" pitchFamily="18" charset="0"/>
              </a:rPr>
              <a:t>= 22</a:t>
            </a:r>
          </a:p>
          <a:p>
            <a:pPr algn="ctr" eaLnBrk="1" hangingPunct="1"/>
            <a:endParaRPr lang="el-GR" smtClean="0">
              <a:latin typeface="Times New Roman" pitchFamily="18" charset="0"/>
              <a:cs typeface="Times New Roman" pitchFamily="18" charset="0"/>
            </a:endParaRPr>
          </a:p>
        </p:txBody>
      </p:sp>
      <p:pic>
        <p:nvPicPr>
          <p:cNvPr id="31747" name="Picture 1"/>
          <p:cNvPicPr>
            <a:picLocks noChangeAspect="1"/>
          </p:cNvPicPr>
          <p:nvPr/>
        </p:nvPicPr>
        <p:blipFill>
          <a:blip r:embed="rId3"/>
          <a:srcRect/>
          <a:stretch>
            <a:fillRect/>
          </a:stretch>
        </p:blipFill>
        <p:spPr bwMode="auto">
          <a:xfrm>
            <a:off x="457200" y="3276600"/>
            <a:ext cx="8534400" cy="1052513"/>
          </a:xfrm>
          <a:prstGeom prst="rect">
            <a:avLst/>
          </a:prstGeom>
          <a:noFill/>
          <a:ln w="9525">
            <a:noFill/>
            <a:miter lim="800000"/>
            <a:headEnd/>
            <a:tailEnd/>
          </a:ln>
        </p:spPr>
      </p:pic>
      <p:sp>
        <p:nvSpPr>
          <p:cNvPr id="31748"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p:txBody>
          <a:bodyPr/>
          <a:lstStyle/>
          <a:p>
            <a:pPr eaLnBrk="1" hangingPunct="1"/>
            <a:r>
              <a:rPr lang="en-US" sz="3200" smtClean="0"/>
              <a:t>Example 3-18: Solution</a:t>
            </a:r>
          </a:p>
        </p:txBody>
      </p:sp>
      <p:sp>
        <p:nvSpPr>
          <p:cNvPr id="48132" name="Rectangle 3"/>
          <p:cNvSpPr>
            <a:spLocks noGrp="1" noChangeArrowheads="1"/>
          </p:cNvSpPr>
          <p:nvPr>
            <p:ph idx="1"/>
          </p:nvPr>
        </p:nvSpPr>
        <p:spPr>
          <a:xfrm>
            <a:off x="76200" y="1524000"/>
            <a:ext cx="8631238" cy="3810000"/>
          </a:xfrm>
        </p:spPr>
        <p:txBody>
          <a:bodyPr/>
          <a:lstStyle/>
          <a:p>
            <a:pPr eaLnBrk="1" hangingPunct="1">
              <a:buFont typeface="Wingdings" pitchFamily="2" charset="2"/>
              <a:buChar char=" "/>
            </a:pPr>
            <a:r>
              <a:rPr lang="en-US" sz="2000" smtClean="0"/>
              <a:t>The value of </a:t>
            </a:r>
            <a:r>
              <a:rPr lang="en-US" sz="2000" i="1" smtClean="0"/>
              <a:t>k</a:t>
            </a:r>
            <a:r>
              <a:rPr lang="en-US" sz="2000" smtClean="0"/>
              <a:t> is obtained by dividing the distance between the mean and each point by the standard deviation. Thus</a:t>
            </a:r>
          </a:p>
          <a:p>
            <a:pPr algn="ctr" eaLnBrk="1" hangingPunct="1">
              <a:buFont typeface="Wingdings" pitchFamily="2" charset="2"/>
              <a:buChar char=" "/>
            </a:pPr>
            <a:r>
              <a:rPr lang="en-US" sz="2000" smtClean="0"/>
              <a:t> </a:t>
            </a:r>
            <a:r>
              <a:rPr lang="en-US" sz="2000" i="1" smtClean="0"/>
              <a:t>k</a:t>
            </a:r>
            <a:r>
              <a:rPr lang="en-US" sz="2000" smtClean="0"/>
              <a:t> = 44/22 = 2</a:t>
            </a:r>
          </a:p>
          <a:p>
            <a:pPr algn="ctr" eaLnBrk="1" hangingPunct="1">
              <a:buFont typeface="Wingdings" pitchFamily="2" charset="2"/>
              <a:buChar char=" "/>
            </a:pPr>
            <a:endParaRPr lang="en-US" sz="2000" smtClean="0"/>
          </a:p>
          <a:p>
            <a:pPr algn="ctr" eaLnBrk="1" hangingPunct="1">
              <a:buFont typeface="Wingdings" pitchFamily="2" charset="2"/>
              <a:buChar char=" "/>
            </a:pPr>
            <a:endParaRPr lang="en-US" sz="2000" smtClean="0"/>
          </a:p>
          <a:p>
            <a:pPr algn="ctr" eaLnBrk="1" hangingPunct="1">
              <a:buFont typeface="Wingdings" pitchFamily="2" charset="2"/>
              <a:buChar char=" "/>
            </a:pPr>
            <a:endParaRPr lang="en-US" sz="2000" smtClean="0"/>
          </a:p>
          <a:p>
            <a:pPr algn="ctr" eaLnBrk="1" hangingPunct="1">
              <a:buFont typeface="Wingdings" pitchFamily="2" charset="2"/>
              <a:buChar char=" "/>
            </a:pPr>
            <a:endParaRPr lang="en-US" sz="2000" smtClean="0"/>
          </a:p>
          <a:p>
            <a:pPr eaLnBrk="1" hangingPunct="1">
              <a:buFont typeface="Wingdings" pitchFamily="2" charset="2"/>
              <a:buChar char=" "/>
            </a:pPr>
            <a:r>
              <a:rPr lang="en-US" sz="2000" smtClean="0"/>
              <a:t>Hence, according to Chebyshev's theorem, at least 75% of the women have systolic blood pressure between 143 and 231 mm Hg. This percentage is shown in Figure 3.8.</a:t>
            </a:r>
          </a:p>
          <a:p>
            <a:pPr algn="ctr" eaLnBrk="1" hangingPunct="1">
              <a:buFont typeface="Wingdings" pitchFamily="2" charset="2"/>
              <a:buChar char=" "/>
            </a:pPr>
            <a:endParaRPr lang="en-US" sz="2000" smtClean="0"/>
          </a:p>
          <a:p>
            <a:pPr algn="ctr" eaLnBrk="1" hangingPunct="1">
              <a:buFont typeface="Wingdings" pitchFamily="2" charset="2"/>
              <a:buChar char=" "/>
            </a:pPr>
            <a:endParaRPr lang="en-US" sz="2000" smtClean="0"/>
          </a:p>
        </p:txBody>
      </p:sp>
      <p:graphicFrame>
        <p:nvGraphicFramePr>
          <p:cNvPr id="48130" name="Object 2"/>
          <p:cNvGraphicFramePr>
            <a:graphicFrameLocks noChangeAspect="1"/>
          </p:cNvGraphicFramePr>
          <p:nvPr/>
        </p:nvGraphicFramePr>
        <p:xfrm>
          <a:off x="1143000" y="2898775"/>
          <a:ext cx="5638800" cy="835025"/>
        </p:xfrm>
        <a:graphic>
          <a:graphicData uri="http://schemas.openxmlformats.org/presentationml/2006/ole">
            <p:oleObj spid="_x0000_s48130" name="Equation" r:id="rId4" imgW="2832100" imgH="419100" progId="Equation.3">
              <p:embed/>
            </p:oleObj>
          </a:graphicData>
        </a:graphic>
      </p:graphicFrame>
      <p:sp>
        <p:nvSpPr>
          <p:cNvPr id="48133" name="Text Box 4"/>
          <p:cNvSpPr txBox="1">
            <a:spLocks noChangeArrowheads="1"/>
          </p:cNvSpPr>
          <p:nvPr/>
        </p:nvSpPr>
        <p:spPr bwMode="auto">
          <a:xfrm>
            <a:off x="4038600" y="6224588"/>
            <a:ext cx="4781550" cy="523875"/>
          </a:xfrm>
          <a:prstGeom prst="rect">
            <a:avLst/>
          </a:prstGeom>
          <a:noFill/>
          <a:ln w="9525">
            <a:noFill/>
            <a:miter lim="800000"/>
            <a:headEnd/>
            <a:tailEnd/>
          </a:ln>
        </p:spPr>
        <p:txBody>
          <a:bodyPr>
            <a:spAutoFit/>
          </a:bodyPr>
          <a:lstStyle/>
          <a:p>
            <a:pPr>
              <a:spcBef>
                <a:spcPct val="50000"/>
              </a:spcBef>
            </a:pPr>
            <a:r>
              <a:rPr lang="en-US" sz="1400"/>
              <a:t>                          Prem Mann, </a:t>
            </a:r>
            <a:r>
              <a:rPr lang="en-US" sz="1400" i="1"/>
              <a:t>Introductory Statistics</a:t>
            </a:r>
            <a:r>
              <a:rPr lang="en-US" sz="1400"/>
              <a:t>, </a:t>
            </a:r>
            <a:r>
              <a:rPr lang="en-US" sz="1400" i="1"/>
              <a:t>8/E</a:t>
            </a:r>
            <a:r>
              <a:rPr lang="en-US" sz="1400"/>
              <a:t> Copyright © 2013 John Wiley &amp; Sons. All rights reserved.</a:t>
            </a:r>
          </a:p>
        </p:txBody>
      </p:sp>
    </p:spTree>
  </p:cSld>
  <p:clrMapOvr>
    <a:masterClrMapping/>
  </p:clrMapOvr>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Thermal</Template>
  <TotalTime>41</TotalTime>
  <Words>1529</Words>
  <Application>Microsoft Office PowerPoint</Application>
  <PresentationFormat>On-screen Show (4:3)</PresentationFormat>
  <Paragraphs>204</Paragraphs>
  <Slides>34</Slides>
  <Notes>32</Notes>
  <HiddenSlides>0</HiddenSlides>
  <MMClips>0</MMClips>
  <ScaleCrop>false</ScaleCrop>
  <HeadingPairs>
    <vt:vector size="8" baseType="variant">
      <vt:variant>
        <vt:lpstr>Fonts Used</vt:lpstr>
      </vt:variant>
      <vt:variant>
        <vt:i4>7</vt:i4>
      </vt:variant>
      <vt:variant>
        <vt:lpstr>Design Template</vt:lpstr>
      </vt:variant>
      <vt:variant>
        <vt:i4>2</vt:i4>
      </vt:variant>
      <vt:variant>
        <vt:lpstr>Embedded OLE Servers</vt:lpstr>
      </vt:variant>
      <vt:variant>
        <vt:i4>1</vt:i4>
      </vt:variant>
      <vt:variant>
        <vt:lpstr>Slide Titles</vt:lpstr>
      </vt:variant>
      <vt:variant>
        <vt:i4>34</vt:i4>
      </vt:variant>
    </vt:vector>
  </HeadingPairs>
  <TitlesOfParts>
    <vt:vector size="44" baseType="lpstr">
      <vt:lpstr>Arial</vt:lpstr>
      <vt:lpstr>Garamond</vt:lpstr>
      <vt:lpstr>MS PGothic</vt:lpstr>
      <vt:lpstr>Verdana</vt:lpstr>
      <vt:lpstr>Wingdings</vt:lpstr>
      <vt:lpstr>Times New Roman</vt:lpstr>
      <vt:lpstr>Tahoma</vt:lpstr>
      <vt:lpstr>Level</vt:lpstr>
      <vt:lpstr>Level</vt:lpstr>
      <vt:lpstr>Equation</vt:lpstr>
      <vt:lpstr>CHAPTER 3</vt:lpstr>
      <vt:lpstr>USE OF STANDARD DEVIATION</vt:lpstr>
      <vt:lpstr>Chebyshev’s Theorem</vt:lpstr>
      <vt:lpstr>Figure 3.5 Chebyshev’s theorem.</vt:lpstr>
      <vt:lpstr>Figure 3.6 Percentage of values within two standard deviations of the mean for Chebyshev’s theorem.</vt:lpstr>
      <vt:lpstr>Figure 3.7 Percentage of values within three standard deviations of the mean for Chebyshev’s theorem.</vt:lpstr>
      <vt:lpstr>Example 3-18</vt:lpstr>
      <vt:lpstr>Example 3-18: Solution</vt:lpstr>
      <vt:lpstr>Example 3-18: Solution</vt:lpstr>
      <vt:lpstr>Figure 3.8 Percentage of women with systolic blood pressure between 143 and 231.</vt:lpstr>
      <vt:lpstr>Empirical Rule</vt:lpstr>
      <vt:lpstr>Figure 3.9 Illustration of the empirical rule.</vt:lpstr>
      <vt:lpstr>Example 3-19</vt:lpstr>
      <vt:lpstr>Example 3-19: Solution</vt:lpstr>
      <vt:lpstr>Figure 3.10 Percentage of people who are 16 to 64 years old.</vt:lpstr>
      <vt:lpstr>MEASURES OF POSITION</vt:lpstr>
      <vt:lpstr>Quartiles and Interquartile Range</vt:lpstr>
      <vt:lpstr>Figure 3.11 Quartiles.</vt:lpstr>
      <vt:lpstr>Quartiles and Interquartile Range</vt:lpstr>
      <vt:lpstr>Example 3-20</vt:lpstr>
      <vt:lpstr>Example 3-20</vt:lpstr>
      <vt:lpstr>Example 3-20: Solution</vt:lpstr>
      <vt:lpstr>Example 3-20: Solution</vt:lpstr>
      <vt:lpstr>Example 3-21</vt:lpstr>
      <vt:lpstr>Example 3-21: Solution</vt:lpstr>
      <vt:lpstr>Example 3-21: Solution</vt:lpstr>
      <vt:lpstr>Percentiles and Percentile Rank</vt:lpstr>
      <vt:lpstr>Percentiles and Percentile Rank</vt:lpstr>
      <vt:lpstr>Example 3-22</vt:lpstr>
      <vt:lpstr>Example 3-22: Solution</vt:lpstr>
      <vt:lpstr>Example 3-22: Solution</vt:lpstr>
      <vt:lpstr>Percentiles and Percentile Rank</vt:lpstr>
      <vt:lpstr>Example 3-23</vt:lpstr>
      <vt:lpstr>Example 3-23: Solution</vt:lpstr>
    </vt:vector>
  </TitlesOfParts>
  <Company>Cal Poly Pomona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dc:title>
  <dc:creator>hoonkim</dc:creator>
  <cp:lastModifiedBy>Durber</cp:lastModifiedBy>
  <cp:revision>82</cp:revision>
  <dcterms:created xsi:type="dcterms:W3CDTF">2009-12-09T07:10:09Z</dcterms:created>
  <dcterms:modified xsi:type="dcterms:W3CDTF">2017-02-11T14:40:50Z</dcterms:modified>
</cp:coreProperties>
</file>