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41"/>
  </p:notesMasterIdLst>
  <p:sldIdLst>
    <p:sldId id="257" r:id="rId2"/>
    <p:sldId id="259" r:id="rId3"/>
    <p:sldId id="260" r:id="rId4"/>
    <p:sldId id="261" r:id="rId5"/>
    <p:sldId id="262" r:id="rId6"/>
    <p:sldId id="263" r:id="rId7"/>
    <p:sldId id="264" r:id="rId8"/>
    <p:sldId id="266" r:id="rId9"/>
    <p:sldId id="267" r:id="rId10"/>
    <p:sldId id="269" r:id="rId11"/>
    <p:sldId id="270" r:id="rId12"/>
    <p:sldId id="271" r:id="rId13"/>
    <p:sldId id="272" r:id="rId14"/>
    <p:sldId id="273" r:id="rId15"/>
    <p:sldId id="281" r:id="rId16"/>
    <p:sldId id="389" r:id="rId17"/>
    <p:sldId id="283" r:id="rId18"/>
    <p:sldId id="284" r:id="rId19"/>
    <p:sldId id="285" r:id="rId20"/>
    <p:sldId id="390" r:id="rId21"/>
    <p:sldId id="291" r:id="rId22"/>
    <p:sldId id="292" r:id="rId23"/>
    <p:sldId id="294" r:id="rId24"/>
    <p:sldId id="296" r:id="rId25"/>
    <p:sldId id="392" r:id="rId26"/>
    <p:sldId id="393" r:id="rId27"/>
    <p:sldId id="394" r:id="rId28"/>
    <p:sldId id="395" r:id="rId29"/>
    <p:sldId id="396" r:id="rId30"/>
    <p:sldId id="397" r:id="rId31"/>
    <p:sldId id="398" r:id="rId32"/>
    <p:sldId id="399" r:id="rId33"/>
    <p:sldId id="400" r:id="rId34"/>
    <p:sldId id="401" r:id="rId35"/>
    <p:sldId id="402" r:id="rId36"/>
    <p:sldId id="403" r:id="rId37"/>
    <p:sldId id="404" r:id="rId38"/>
    <p:sldId id="405" r:id="rId39"/>
    <p:sldId id="406" r:id="rId40"/>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sz="3200"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sz="3200"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sz="3200"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sz="3200" kern="1200">
        <a:solidFill>
          <a:schemeClr val="tx1"/>
        </a:solidFill>
        <a:latin typeface="Verdana" charset="0"/>
        <a:ea typeface="ＭＳ Ｐゴシック" charset="-128"/>
        <a:cs typeface="+mn-cs"/>
      </a:defRPr>
    </a:lvl5pPr>
    <a:lvl6pPr marL="2286000" algn="l" defTabSz="914400" rtl="0" eaLnBrk="1" latinLnBrk="0" hangingPunct="1">
      <a:defRPr sz="3200" kern="1200">
        <a:solidFill>
          <a:schemeClr val="tx1"/>
        </a:solidFill>
        <a:latin typeface="Verdana" charset="0"/>
        <a:ea typeface="ＭＳ Ｐゴシック" charset="-128"/>
        <a:cs typeface="+mn-cs"/>
      </a:defRPr>
    </a:lvl6pPr>
    <a:lvl7pPr marL="2743200" algn="l" defTabSz="914400" rtl="0" eaLnBrk="1" latinLnBrk="0" hangingPunct="1">
      <a:defRPr sz="3200" kern="1200">
        <a:solidFill>
          <a:schemeClr val="tx1"/>
        </a:solidFill>
        <a:latin typeface="Verdana" charset="0"/>
        <a:ea typeface="ＭＳ Ｐゴシック" charset="-128"/>
        <a:cs typeface="+mn-cs"/>
      </a:defRPr>
    </a:lvl7pPr>
    <a:lvl8pPr marL="3200400" algn="l" defTabSz="914400" rtl="0" eaLnBrk="1" latinLnBrk="0" hangingPunct="1">
      <a:defRPr sz="3200" kern="1200">
        <a:solidFill>
          <a:schemeClr val="tx1"/>
        </a:solidFill>
        <a:latin typeface="Verdana" charset="0"/>
        <a:ea typeface="ＭＳ Ｐゴシック" charset="-128"/>
        <a:cs typeface="+mn-cs"/>
      </a:defRPr>
    </a:lvl8pPr>
    <a:lvl9pPr marL="3657600" algn="l" defTabSz="914400" rtl="0" eaLnBrk="1" latinLnBrk="0" hangingPunct="1">
      <a:defRPr sz="3200" kern="1200">
        <a:solidFill>
          <a:schemeClr val="tx1"/>
        </a:solidFill>
        <a:latin typeface="Verdan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33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2A26E4-7277-4DDA-B01C-276A0CF46FC9}" type="slidenum">
              <a:rPr lang="en-US"/>
              <a:pPr/>
              <a:t>‹#›</a:t>
            </a:fld>
            <a:endParaRPr lang="en-US"/>
          </a:p>
        </p:txBody>
      </p:sp>
    </p:spTree>
    <p:extLst>
      <p:ext uri="{BB962C8B-B14F-4D97-AF65-F5344CB8AC3E}">
        <p14:creationId xmlns:p14="http://schemas.microsoft.com/office/powerpoint/2010/main" val="3783551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AF445772-9190-4A27-A0F4-EEFAB90954B2}" type="slidenum">
              <a:rPr lang="en-US" sz="1200">
                <a:latin typeface="Arial" charset="0"/>
              </a:rPr>
              <a:pPr/>
              <a:t>1</a:t>
            </a:fld>
            <a:endParaRPr lang="en-US" sz="1200">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29ED24B-8FBB-40B0-8E13-CD5FF000BAA7}" type="slidenum">
              <a:rPr lang="en-US" sz="1200">
                <a:latin typeface="Arial" charset="0"/>
              </a:rPr>
              <a:pPr/>
              <a:t>10</a:t>
            </a:fld>
            <a:endParaRPr lang="en-US" sz="1200">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4473BEA-9962-4CBE-BCC0-7661F758EEEB}" type="slidenum">
              <a:rPr lang="en-US" sz="1200">
                <a:latin typeface="Arial" charset="0"/>
              </a:rPr>
              <a:pPr/>
              <a:t>11</a:t>
            </a:fld>
            <a:endParaRPr lang="en-US" sz="1200">
              <a:latin typeface="Arial"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19C5D20-9B3E-4619-9E30-AEDFBF1E43EF}" type="slidenum">
              <a:rPr lang="en-US" sz="1200">
                <a:latin typeface="Arial" charset="0"/>
              </a:rPr>
              <a:pPr/>
              <a:t>12</a:t>
            </a:fld>
            <a:endParaRPr lang="en-US" sz="1200">
              <a:latin typeface="Arial"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58F93CF-6E1F-4FF3-9E24-3A3E2766B019}" type="slidenum">
              <a:rPr lang="en-US" sz="1200">
                <a:latin typeface="Arial" charset="0"/>
              </a:rPr>
              <a:pPr/>
              <a:t>13</a:t>
            </a:fld>
            <a:endParaRPr lang="en-US" sz="1200">
              <a:latin typeface="Arial"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BDB64E95-5F9D-4213-B36E-0BB849C95883}" type="slidenum">
              <a:rPr lang="en-US" sz="1200">
                <a:latin typeface="Arial" charset="0"/>
              </a:rPr>
              <a:pPr/>
              <a:t>14</a:t>
            </a:fld>
            <a:endParaRPr lang="en-US" sz="1200">
              <a:latin typeface="Arial"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784D94D8-C2A8-4DA1-B783-B9EB3EF7261D}" type="slidenum">
              <a:rPr lang="en-US" sz="1200">
                <a:latin typeface="Arial" charset="0"/>
              </a:rPr>
              <a:pPr/>
              <a:t>15</a:t>
            </a:fld>
            <a:endParaRPr lang="en-US" sz="1200">
              <a:latin typeface="Arial"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E6AA48D-03F7-413C-AD03-02F6EA0C4994}" type="slidenum">
              <a:rPr lang="en-US" sz="1200">
                <a:latin typeface="Arial" charset="0"/>
              </a:rPr>
              <a:pPr/>
              <a:t>16</a:t>
            </a:fld>
            <a:endParaRPr lang="en-US" sz="1200">
              <a:latin typeface="Arial"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488E167-5702-40C1-AE6F-0D5E871BA35F}" type="slidenum">
              <a:rPr lang="en-US" sz="1200">
                <a:latin typeface="Arial" charset="0"/>
              </a:rPr>
              <a:pPr/>
              <a:t>17</a:t>
            </a:fld>
            <a:endParaRPr lang="en-US" sz="1200">
              <a:latin typeface="Arial"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DE98C0D0-1A0B-4857-9586-42B5C3AE9885}" type="slidenum">
              <a:rPr lang="en-US" sz="1200">
                <a:latin typeface="Arial" charset="0"/>
              </a:rPr>
              <a:pPr/>
              <a:t>18</a:t>
            </a:fld>
            <a:endParaRPr lang="en-US" sz="1200">
              <a:latin typeface="Arial"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E0FACB29-3C31-4C01-B7E1-1599F7DE5152}" type="slidenum">
              <a:rPr lang="en-US" sz="1200">
                <a:latin typeface="Arial" charset="0"/>
              </a:rPr>
              <a:pPr/>
              <a:t>19</a:t>
            </a:fld>
            <a:endParaRPr lang="en-US" sz="1200">
              <a:latin typeface="Arial"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85279022-4DBF-48CB-95F9-E0CAFA3138FA}" type="slidenum">
              <a:rPr lang="en-US" sz="1200">
                <a:latin typeface="Arial" charset="0"/>
              </a:rPr>
              <a:pPr/>
              <a:t>2</a:t>
            </a:fld>
            <a:endParaRPr lang="en-US" sz="1200">
              <a:latin typeface="Arial"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58D74CBF-3994-4255-801D-62F54155E9D4}" type="slidenum">
              <a:rPr lang="en-US" sz="1200">
                <a:latin typeface="Arial" charset="0"/>
              </a:rPr>
              <a:pPr/>
              <a:t>20</a:t>
            </a:fld>
            <a:endParaRPr lang="en-US" sz="1200">
              <a:latin typeface="Arial"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F422777-5EBB-4C3B-AD98-B6CBFBFD3C8B}" type="slidenum">
              <a:rPr lang="en-US" sz="1200">
                <a:latin typeface="Arial" charset="0"/>
              </a:rPr>
              <a:pPr/>
              <a:t>21</a:t>
            </a:fld>
            <a:endParaRPr lang="en-US" sz="1200">
              <a:latin typeface="Arial"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2B60189-01E5-4926-AE43-A4C6A58B88DC}" type="slidenum">
              <a:rPr lang="en-US" sz="1200">
                <a:latin typeface="Arial" charset="0"/>
              </a:rPr>
              <a:pPr/>
              <a:t>22</a:t>
            </a:fld>
            <a:endParaRPr lang="en-US" sz="1200">
              <a:latin typeface="Arial"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E8C7BA77-B4AD-4289-A6EC-BCFEC3C511B1}" type="slidenum">
              <a:rPr lang="en-US" sz="1200">
                <a:latin typeface="Arial" charset="0"/>
              </a:rPr>
              <a:pPr/>
              <a:t>23</a:t>
            </a:fld>
            <a:endParaRPr lang="en-US" sz="1200">
              <a:latin typeface="Arial"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D9401D14-EBCA-4FF4-81F1-4C7B92FCE19A}" type="slidenum">
              <a:rPr lang="en-US" sz="1200">
                <a:latin typeface="Arial" charset="0"/>
              </a:rPr>
              <a:pPr/>
              <a:t>24</a:t>
            </a:fld>
            <a:endParaRPr lang="en-US" sz="1200">
              <a:latin typeface="Arial"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2ACB6243-C289-4B4B-B2D1-ABAF60779BC1}" type="slidenum">
              <a:rPr lang="en-US" sz="1200">
                <a:latin typeface="Arial" charset="0"/>
              </a:rPr>
              <a:pPr/>
              <a:t>25</a:t>
            </a:fld>
            <a:endParaRPr lang="en-US" sz="1200">
              <a:latin typeface="Arial"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71D9F298-1615-4258-B449-01FBA0639E0D}" type="slidenum">
              <a:rPr lang="en-US" sz="1200">
                <a:latin typeface="Arial" charset="0"/>
              </a:rPr>
              <a:pPr/>
              <a:t>26</a:t>
            </a:fld>
            <a:endParaRPr lang="en-US" sz="1200">
              <a:latin typeface="Arial"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D6075B92-1318-4797-984C-7906EDADA596}" type="slidenum">
              <a:rPr lang="en-US" sz="1200">
                <a:latin typeface="Arial" charset="0"/>
              </a:rPr>
              <a:pPr/>
              <a:t>27</a:t>
            </a:fld>
            <a:endParaRPr lang="en-US" sz="1200">
              <a:latin typeface="Arial"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F9D8152-CD01-49A9-8BEF-AA24353082D0}" type="slidenum">
              <a:rPr lang="en-US" sz="1200">
                <a:latin typeface="Arial" charset="0"/>
              </a:rPr>
              <a:pPr/>
              <a:t>29</a:t>
            </a:fld>
            <a:endParaRPr lang="en-US" sz="1200">
              <a:latin typeface="Arial"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09EECB79-8012-4CF8-AE0C-91DDD5FD0E24}" type="slidenum">
              <a:rPr lang="en-US" sz="1200">
                <a:latin typeface="Arial" charset="0"/>
              </a:rPr>
              <a:pPr/>
              <a:t>30</a:t>
            </a:fld>
            <a:endParaRPr lang="en-US" sz="1200">
              <a:latin typeface="Arial"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E728627C-8A74-40C9-BEDB-44BD39885AF5}" type="slidenum">
              <a:rPr lang="en-US" sz="1200">
                <a:latin typeface="Arial" charset="0"/>
              </a:rPr>
              <a:pPr/>
              <a:t>3</a:t>
            </a:fld>
            <a:endParaRPr lang="en-US" sz="1200">
              <a:latin typeface="Arial"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631014A-3866-4AF8-AD49-DEB769E8E092}" type="slidenum">
              <a:rPr lang="en-US" sz="1200">
                <a:latin typeface="Arial" charset="0"/>
              </a:rPr>
              <a:pPr/>
              <a:t>31</a:t>
            </a:fld>
            <a:endParaRPr lang="en-US" sz="1200">
              <a:latin typeface="Arial" charset="0"/>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FCC3E85C-AA19-4F65-8EF1-347AE3B04B71}" type="slidenum">
              <a:rPr lang="en-US" sz="1200">
                <a:latin typeface="Arial" charset="0"/>
              </a:rPr>
              <a:pPr/>
              <a:t>32</a:t>
            </a:fld>
            <a:endParaRPr lang="en-US" sz="1200">
              <a:latin typeface="Arial"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0B4358F-8C64-4194-9290-AC57F9487BC6}" type="slidenum">
              <a:rPr lang="en-US" sz="1200">
                <a:latin typeface="Arial" charset="0"/>
              </a:rPr>
              <a:pPr/>
              <a:t>33</a:t>
            </a:fld>
            <a:endParaRPr lang="en-US" sz="1200">
              <a:latin typeface="Arial" charset="0"/>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295B0371-A491-4B32-AD15-814EC87C8AB7}" type="slidenum">
              <a:rPr lang="en-US" sz="1200">
                <a:latin typeface="Arial" charset="0"/>
              </a:rPr>
              <a:pPr/>
              <a:t>34</a:t>
            </a:fld>
            <a:endParaRPr lang="en-US" sz="1200">
              <a:latin typeface="Arial"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7414E487-E5D0-427A-B105-AD478EED3602}" type="slidenum">
              <a:rPr lang="en-US" sz="1200">
                <a:latin typeface="Arial" charset="0"/>
              </a:rPr>
              <a:pPr/>
              <a:t>35</a:t>
            </a:fld>
            <a:endParaRPr lang="en-US" sz="1200">
              <a:latin typeface="Arial" charset="0"/>
            </a:endParaRP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D60CB560-2BA9-476B-BDF4-C558A5548C94}" type="slidenum">
              <a:rPr lang="en-US" sz="1200">
                <a:latin typeface="Arial" charset="0"/>
              </a:rPr>
              <a:pPr/>
              <a:t>36</a:t>
            </a:fld>
            <a:endParaRPr lang="en-US" sz="1200">
              <a:latin typeface="Arial" charset="0"/>
            </a:endParaRPr>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C23DE808-FAEA-4171-A2EB-AD9058550407}" type="slidenum">
              <a:rPr lang="en-US" sz="1200">
                <a:latin typeface="Arial" charset="0"/>
              </a:rPr>
              <a:pPr/>
              <a:t>37</a:t>
            </a:fld>
            <a:endParaRPr lang="en-US" sz="1200">
              <a:latin typeface="Arial" charset="0"/>
            </a:endParaRPr>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0A0D0F82-EA5D-4A15-BAB4-CD36759F414F}" type="slidenum">
              <a:rPr lang="en-US" sz="1200">
                <a:latin typeface="Arial" charset="0"/>
              </a:rPr>
              <a:pPr/>
              <a:t>38</a:t>
            </a:fld>
            <a:endParaRPr lang="en-US" sz="1200">
              <a:latin typeface="Arial" charset="0"/>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E83D5201-3F40-461E-83BA-43B9269D07DC}" type="slidenum">
              <a:rPr lang="en-US" sz="1200">
                <a:latin typeface="Arial" charset="0"/>
              </a:rPr>
              <a:pPr/>
              <a:t>39</a:t>
            </a:fld>
            <a:endParaRPr lang="en-US" sz="1200">
              <a:latin typeface="Arial"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4D904571-C962-44EB-BB39-7CE20BD6173D}" type="slidenum">
              <a:rPr lang="en-US" sz="1200">
                <a:latin typeface="Arial" charset="0"/>
              </a:rPr>
              <a:pPr/>
              <a:t>4</a:t>
            </a:fld>
            <a:endParaRPr lang="en-US" sz="1200">
              <a:latin typeface="Arial"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F8FF482F-6B73-4758-B39E-BE36D64B8953}" type="slidenum">
              <a:rPr lang="en-US" sz="1200">
                <a:latin typeface="Arial" charset="0"/>
              </a:rPr>
              <a:pPr/>
              <a:t>5</a:t>
            </a:fld>
            <a:endParaRPr lang="en-US" sz="1200">
              <a:latin typeface="Arial"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CB7BD974-23B3-403D-8DD9-2AAAE1DA7689}" type="slidenum">
              <a:rPr lang="en-US" sz="1200">
                <a:latin typeface="Arial" charset="0"/>
              </a:rPr>
              <a:pPr/>
              <a:t>6</a:t>
            </a:fld>
            <a:endParaRPr lang="en-US" sz="1200">
              <a:latin typeface="Arial"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A038AAD-EFE4-4644-8E9C-A1022AB34B0F}" type="slidenum">
              <a:rPr lang="en-US" sz="1200">
                <a:latin typeface="Arial" charset="0"/>
              </a:rPr>
              <a:pPr/>
              <a:t>7</a:t>
            </a:fld>
            <a:endParaRPr lang="en-US" sz="1200">
              <a:latin typeface="Arial"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AE047461-B4BE-4ACB-B73A-1AE1364FFAEC}" type="slidenum">
              <a:rPr lang="en-US" sz="1200">
                <a:latin typeface="Arial" charset="0"/>
              </a:rPr>
              <a:pPr/>
              <a:t>8</a:t>
            </a:fld>
            <a:endParaRPr lang="en-US" sz="1200">
              <a:latin typeface="Arial"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0F0C442C-C7F2-4DB7-A3F3-7457101CC883}" type="slidenum">
              <a:rPr lang="en-US" sz="1200">
                <a:latin typeface="Arial" charset="0"/>
              </a:rPr>
              <a:pPr/>
              <a:t>9</a:t>
            </a:fld>
            <a:endParaRPr lang="en-US" sz="1200">
              <a:latin typeface="Arial"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
        <p:nvSpPr>
          <p:cNvPr id="2457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5763"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1A098ED3-625B-47DC-ADEC-4C0F8DCDD77B}" type="slidenum">
              <a:rPr lang="en-US"/>
              <a:pPr/>
              <a:t>‹#›</a:t>
            </a:fld>
            <a:endParaRPr lang="en-US"/>
          </a:p>
        </p:txBody>
      </p:sp>
    </p:spTree>
    <p:extLst>
      <p:ext uri="{BB962C8B-B14F-4D97-AF65-F5344CB8AC3E}">
        <p14:creationId xmlns:p14="http://schemas.microsoft.com/office/powerpoint/2010/main" val="182978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66DB6BE-3AFB-4210-8C66-40DEFC9AC98B}" type="slidenum">
              <a:rPr lang="en-US"/>
              <a:pPr/>
              <a:t>‹#›</a:t>
            </a:fld>
            <a:endParaRPr lang="en-US"/>
          </a:p>
        </p:txBody>
      </p:sp>
    </p:spTree>
    <p:extLst>
      <p:ext uri="{BB962C8B-B14F-4D97-AF65-F5344CB8AC3E}">
        <p14:creationId xmlns:p14="http://schemas.microsoft.com/office/powerpoint/2010/main" val="98229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C8C8FBC-DB2C-4655-8D72-6D5847E8F524}" type="slidenum">
              <a:rPr lang="en-US"/>
              <a:pPr/>
              <a:t>‹#›</a:t>
            </a:fld>
            <a:endParaRPr lang="en-US"/>
          </a:p>
        </p:txBody>
      </p:sp>
    </p:spTree>
    <p:extLst>
      <p:ext uri="{BB962C8B-B14F-4D97-AF65-F5344CB8AC3E}">
        <p14:creationId xmlns:p14="http://schemas.microsoft.com/office/powerpoint/2010/main" val="139950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94A153C-17F2-4ECA-AAFC-7CDC165CC846}" type="slidenum">
              <a:rPr lang="en-US"/>
              <a:pPr/>
              <a:t>‹#›</a:t>
            </a:fld>
            <a:endParaRPr lang="en-US"/>
          </a:p>
        </p:txBody>
      </p:sp>
    </p:spTree>
    <p:extLst>
      <p:ext uri="{BB962C8B-B14F-4D97-AF65-F5344CB8AC3E}">
        <p14:creationId xmlns:p14="http://schemas.microsoft.com/office/powerpoint/2010/main" val="3022307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FDE6E79-EA9E-4200-BE10-290714318BC2}" type="slidenum">
              <a:rPr lang="en-US"/>
              <a:pPr/>
              <a:t>‹#›</a:t>
            </a:fld>
            <a:endParaRPr lang="en-US"/>
          </a:p>
        </p:txBody>
      </p:sp>
    </p:spTree>
    <p:extLst>
      <p:ext uri="{BB962C8B-B14F-4D97-AF65-F5344CB8AC3E}">
        <p14:creationId xmlns:p14="http://schemas.microsoft.com/office/powerpoint/2010/main" val="259319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14EA424-7B9D-44A8-8165-C0B843A6CACF}" type="slidenum">
              <a:rPr lang="en-US"/>
              <a:pPr/>
              <a:t>‹#›</a:t>
            </a:fld>
            <a:endParaRPr lang="en-US"/>
          </a:p>
        </p:txBody>
      </p:sp>
    </p:spTree>
    <p:extLst>
      <p:ext uri="{BB962C8B-B14F-4D97-AF65-F5344CB8AC3E}">
        <p14:creationId xmlns:p14="http://schemas.microsoft.com/office/powerpoint/2010/main" val="420390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5A01D04-05BA-487A-ACC7-085DFE258004}" type="slidenum">
              <a:rPr lang="en-US"/>
              <a:pPr/>
              <a:t>‹#›</a:t>
            </a:fld>
            <a:endParaRPr lang="en-US"/>
          </a:p>
        </p:txBody>
      </p:sp>
    </p:spTree>
    <p:extLst>
      <p:ext uri="{BB962C8B-B14F-4D97-AF65-F5344CB8AC3E}">
        <p14:creationId xmlns:p14="http://schemas.microsoft.com/office/powerpoint/2010/main" val="3983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E953869-0893-4819-A914-B0002ED16655}" type="slidenum">
              <a:rPr lang="en-US"/>
              <a:pPr/>
              <a:t>‹#›</a:t>
            </a:fld>
            <a:endParaRPr lang="en-US"/>
          </a:p>
        </p:txBody>
      </p:sp>
    </p:spTree>
    <p:extLst>
      <p:ext uri="{BB962C8B-B14F-4D97-AF65-F5344CB8AC3E}">
        <p14:creationId xmlns:p14="http://schemas.microsoft.com/office/powerpoint/2010/main" val="171517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DDE8007-8880-4954-A4B2-B3DF7004FD02}" type="slidenum">
              <a:rPr lang="en-US"/>
              <a:pPr/>
              <a:t>‹#›</a:t>
            </a:fld>
            <a:endParaRPr lang="en-US"/>
          </a:p>
        </p:txBody>
      </p:sp>
    </p:spTree>
    <p:extLst>
      <p:ext uri="{BB962C8B-B14F-4D97-AF65-F5344CB8AC3E}">
        <p14:creationId xmlns:p14="http://schemas.microsoft.com/office/powerpoint/2010/main" val="154241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B85BE88-AC2E-482B-B69A-6B3FB4FDECBC}" type="slidenum">
              <a:rPr lang="en-US"/>
              <a:pPr/>
              <a:t>‹#›</a:t>
            </a:fld>
            <a:endParaRPr lang="en-US"/>
          </a:p>
        </p:txBody>
      </p:sp>
    </p:spTree>
    <p:extLst>
      <p:ext uri="{BB962C8B-B14F-4D97-AF65-F5344CB8AC3E}">
        <p14:creationId xmlns:p14="http://schemas.microsoft.com/office/powerpoint/2010/main" val="78330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3BE1DA6-5D61-4394-AED0-2ABF85288EB8}" type="slidenum">
              <a:rPr lang="en-US"/>
              <a:pPr/>
              <a:t>‹#›</a:t>
            </a:fld>
            <a:endParaRPr lang="en-US"/>
          </a:p>
        </p:txBody>
      </p:sp>
    </p:spTree>
    <p:extLst>
      <p:ext uri="{BB962C8B-B14F-4D97-AF65-F5344CB8AC3E}">
        <p14:creationId xmlns:p14="http://schemas.microsoft.com/office/powerpoint/2010/main" val="289828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3AA913E-7085-4462-B8EC-3C9669342042}" type="slidenum">
              <a:rPr lang="en-US"/>
              <a:pPr/>
              <a:t>‹#›</a:t>
            </a:fld>
            <a:endParaRPr lang="en-US"/>
          </a:p>
        </p:txBody>
      </p:sp>
    </p:spTree>
    <p:extLst>
      <p:ext uri="{BB962C8B-B14F-4D97-AF65-F5344CB8AC3E}">
        <p14:creationId xmlns:p14="http://schemas.microsoft.com/office/powerpoint/2010/main" val="306472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9F2C3B9-FEAF-4F15-9764-B9DF4B637AE7}" type="slidenum">
              <a:rPr lang="en-US"/>
              <a:pPr/>
              <a:t>‹#›</a:t>
            </a:fld>
            <a:endParaRPr lang="en-US"/>
          </a:p>
        </p:txBody>
      </p:sp>
    </p:spTree>
    <p:extLst>
      <p:ext uri="{BB962C8B-B14F-4D97-AF65-F5344CB8AC3E}">
        <p14:creationId xmlns:p14="http://schemas.microsoft.com/office/powerpoint/2010/main" val="7225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47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447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447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53C44344-090F-403F-9CFC-F76E165BC504}" type="slidenum">
              <a:rPr lang="en-US"/>
              <a:pPr/>
              <a:t>‹#›</a:t>
            </a:fld>
            <a:endParaRPr lang="en-US"/>
          </a:p>
        </p:txBody>
      </p:sp>
      <p:sp>
        <p:nvSpPr>
          <p:cNvPr id="2447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endParaRPr>
          </a:p>
        </p:txBody>
      </p:sp>
      <p:sp>
        <p:nvSpPr>
          <p:cNvPr id="2447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charset="2"/>
        <a:buChar char="p"/>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SzPct val="75000"/>
        <a:buFont typeface="Wingdings"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p"/>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bg2"/>
        </a:buClr>
        <a:buFont typeface="Wingdings" charset="2"/>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7.bin"/><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8.bin"/><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GB" dirty="0" smtClean="0"/>
              <a:t>CHAPTER 4</a:t>
            </a:r>
            <a:r>
              <a:rPr lang="bn-BD" dirty="0" smtClean="0"/>
              <a:t> (Part A)</a:t>
            </a:r>
            <a:endParaRPr lang="en-GB" dirty="0" smtClean="0"/>
          </a:p>
        </p:txBody>
      </p:sp>
      <p:sp>
        <p:nvSpPr>
          <p:cNvPr id="13315" name="Rectangle 3"/>
          <p:cNvSpPr>
            <a:spLocks noGrp="1" noChangeArrowheads="1"/>
          </p:cNvSpPr>
          <p:nvPr>
            <p:ph type="subTitle" idx="1"/>
          </p:nvPr>
        </p:nvSpPr>
        <p:spPr/>
        <p:txBody>
          <a:bodyPr/>
          <a:lstStyle/>
          <a:p>
            <a:pPr eaLnBrk="1" hangingPunct="1"/>
            <a:r>
              <a:rPr lang="en-GB" sz="3600" b="1" dirty="0" smtClean="0"/>
              <a:t>PROBABILITY</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2800" dirty="0" smtClean="0"/>
              <a:t>Simple and Compound Events</a:t>
            </a:r>
          </a:p>
        </p:txBody>
      </p:sp>
      <p:sp>
        <p:nvSpPr>
          <p:cNvPr id="23555" name="Rectangle 3"/>
          <p:cNvSpPr>
            <a:spLocks noGrp="1" noChangeArrowheads="1"/>
          </p:cNvSpPr>
          <p:nvPr>
            <p:ph type="body" idx="1"/>
          </p:nvPr>
        </p:nvSpPr>
        <p:spPr>
          <a:xfrm>
            <a:off x="119062" y="1143000"/>
            <a:ext cx="8415338" cy="4114800"/>
          </a:xfrm>
        </p:spPr>
        <p:txBody>
          <a:bodyPr/>
          <a:lstStyle/>
          <a:p>
            <a:pPr eaLnBrk="1" hangingPunct="1">
              <a:buFont typeface="Wingdings" charset="2"/>
              <a:buChar char=" "/>
            </a:pPr>
            <a:endParaRPr lang="en-GB" dirty="0" smtClean="0">
              <a:solidFill>
                <a:schemeClr val="hlink"/>
              </a:solidFill>
            </a:endParaRPr>
          </a:p>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An </a:t>
            </a:r>
            <a:r>
              <a:rPr lang="en-GB" sz="2000" b="1" i="1" u="sng" dirty="0" smtClean="0">
                <a:solidFill>
                  <a:schemeClr val="hlink"/>
                </a:solidFill>
              </a:rPr>
              <a:t>event</a:t>
            </a:r>
            <a:r>
              <a:rPr lang="en-GB" sz="2000" dirty="0" smtClean="0"/>
              <a:t> is a collection of one or more of the outcomes of an experiment.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2800" dirty="0" smtClean="0"/>
              <a:t>Simple and Compound Events</a:t>
            </a:r>
          </a:p>
        </p:txBody>
      </p:sp>
      <p:sp>
        <p:nvSpPr>
          <p:cNvPr id="24579" name="Rectangle 3"/>
          <p:cNvSpPr>
            <a:spLocks noGrp="1" noChangeArrowheads="1"/>
          </p:cNvSpPr>
          <p:nvPr>
            <p:ph type="body" idx="1"/>
          </p:nvPr>
        </p:nvSpPr>
        <p:spPr>
          <a:xfrm>
            <a:off x="163513" y="1524000"/>
            <a:ext cx="8066087"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An event that includes one and only one of the (final) outcomes for an experiment is called a </a:t>
            </a:r>
            <a:r>
              <a:rPr lang="en-GB" sz="2000" b="1" i="1" u="sng" dirty="0" smtClean="0">
                <a:solidFill>
                  <a:schemeClr val="hlink"/>
                </a:solidFill>
              </a:rPr>
              <a:t>simple event</a:t>
            </a:r>
            <a:r>
              <a:rPr lang="en-GB" sz="2000" dirty="0" smtClean="0"/>
              <a:t> and is denoted by </a:t>
            </a:r>
            <a:r>
              <a:rPr lang="en-GB" sz="2000" b="1" i="1" dirty="0" err="1" smtClean="0">
                <a:latin typeface="Times New Roman" charset="0"/>
              </a:rPr>
              <a:t>E</a:t>
            </a:r>
            <a:r>
              <a:rPr lang="en-GB" sz="2000" b="1" i="1" baseline="-25000" dirty="0" err="1" smtClean="0">
                <a:latin typeface="Times New Roman" charset="0"/>
              </a:rPr>
              <a:t>i</a:t>
            </a:r>
            <a:r>
              <a:rPr lang="en-GB" sz="2000" dirty="0" smtClean="0"/>
              <a:t>. </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z="2800" dirty="0" smtClean="0"/>
              <a:t>Example 4-4</a:t>
            </a:r>
          </a:p>
        </p:txBody>
      </p:sp>
      <p:sp>
        <p:nvSpPr>
          <p:cNvPr id="25603" name="Rectangle 3"/>
          <p:cNvSpPr>
            <a:spLocks noGrp="1" noChangeArrowheads="1"/>
          </p:cNvSpPr>
          <p:nvPr>
            <p:ph type="body" idx="1"/>
          </p:nvPr>
        </p:nvSpPr>
        <p:spPr>
          <a:xfrm>
            <a:off x="76200" y="1600200"/>
            <a:ext cx="8775700" cy="4114800"/>
          </a:xfrm>
        </p:spPr>
        <p:txBody>
          <a:bodyPr/>
          <a:lstStyle/>
          <a:p>
            <a:pPr eaLnBrk="1" hangingPunct="1">
              <a:lnSpc>
                <a:spcPct val="90000"/>
              </a:lnSpc>
              <a:buFont typeface="Wingdings" charset="2"/>
              <a:buChar char=" "/>
            </a:pPr>
            <a:r>
              <a:rPr lang="en-GB" sz="2000" dirty="0" smtClean="0"/>
              <a:t>Reconsider Example 4-3 on selecting two workers from a company and observing whether the worker selected each time is a man or a woman. Each of the final four outcomes (</a:t>
            </a:r>
            <a:r>
              <a:rPr lang="en-GB" sz="2000" i="1" dirty="0" smtClean="0"/>
              <a:t>MM, MW, WM</a:t>
            </a:r>
            <a:r>
              <a:rPr lang="en-GB" sz="2000" dirty="0" smtClean="0"/>
              <a:t>, and </a:t>
            </a:r>
            <a:r>
              <a:rPr lang="en-GB" sz="2000" i="1" dirty="0" smtClean="0"/>
              <a:t>WW</a:t>
            </a:r>
            <a:r>
              <a:rPr lang="en-GB" sz="2000" dirty="0" smtClean="0"/>
              <a:t>) for this experiment is a simple event. These four events can be denoted by </a:t>
            </a:r>
            <a:r>
              <a:rPr lang="en-GB" sz="2000" i="1" dirty="0" smtClean="0">
                <a:latin typeface="Times New Roman" charset="0"/>
              </a:rPr>
              <a:t>E</a:t>
            </a:r>
            <a:r>
              <a:rPr lang="en-GB" sz="2000" i="1" baseline="-25000" dirty="0" smtClean="0">
                <a:latin typeface="Times New Roman" charset="0"/>
              </a:rPr>
              <a:t>1</a:t>
            </a:r>
            <a:r>
              <a:rPr lang="en-GB" sz="2000" dirty="0" smtClean="0"/>
              <a:t>, </a:t>
            </a:r>
            <a:r>
              <a:rPr lang="en-GB" sz="2000" i="1" dirty="0" smtClean="0">
                <a:latin typeface="Times New Roman" charset="0"/>
              </a:rPr>
              <a:t>E</a:t>
            </a:r>
            <a:r>
              <a:rPr lang="en-GB" sz="2000" i="1" baseline="-25000" dirty="0" smtClean="0">
                <a:latin typeface="Times New Roman" charset="0"/>
              </a:rPr>
              <a:t>2</a:t>
            </a:r>
            <a:r>
              <a:rPr lang="en-GB" sz="2000" dirty="0" smtClean="0"/>
              <a:t>, </a:t>
            </a:r>
            <a:r>
              <a:rPr lang="en-GB" sz="2000" i="1" dirty="0" smtClean="0">
                <a:latin typeface="Times New Roman" charset="0"/>
              </a:rPr>
              <a:t>E</a:t>
            </a:r>
            <a:r>
              <a:rPr lang="en-GB" sz="2000" i="1" baseline="-25000" dirty="0" smtClean="0">
                <a:latin typeface="Times New Roman" charset="0"/>
              </a:rPr>
              <a:t>3</a:t>
            </a:r>
            <a:r>
              <a:rPr lang="en-GB" sz="2000" dirty="0" smtClean="0"/>
              <a:t>, and </a:t>
            </a:r>
            <a:r>
              <a:rPr lang="en-GB" sz="2000" i="1" dirty="0" smtClean="0">
                <a:latin typeface="Times New Roman" charset="0"/>
              </a:rPr>
              <a:t>E</a:t>
            </a:r>
            <a:r>
              <a:rPr lang="en-GB" sz="2000" i="1" baseline="-25000" dirty="0" smtClean="0">
                <a:latin typeface="Times New Roman" charset="0"/>
              </a:rPr>
              <a:t>4</a:t>
            </a:r>
            <a:r>
              <a:rPr lang="en-GB" sz="2000" dirty="0" smtClean="0"/>
              <a:t>, respectively. Thus,</a:t>
            </a:r>
          </a:p>
          <a:p>
            <a:pPr algn="ctr" eaLnBrk="1" hangingPunct="1">
              <a:lnSpc>
                <a:spcPct val="90000"/>
              </a:lnSpc>
              <a:buFont typeface="Wingdings" charset="2"/>
              <a:buChar char=" "/>
            </a:pPr>
            <a:endParaRPr lang="en-GB" sz="2000" dirty="0" smtClean="0"/>
          </a:p>
          <a:p>
            <a:pPr algn="ctr" eaLnBrk="1" hangingPunct="1">
              <a:lnSpc>
                <a:spcPct val="90000"/>
              </a:lnSpc>
              <a:buFont typeface="Wingdings" charset="2"/>
              <a:buChar char=" "/>
            </a:pPr>
            <a:r>
              <a:rPr lang="en-GB" sz="2000" b="1" i="1" dirty="0" smtClean="0">
                <a:latin typeface="Times New Roman" charset="0"/>
              </a:rPr>
              <a:t>E</a:t>
            </a:r>
            <a:r>
              <a:rPr lang="en-GB" sz="2000" b="1" i="1" baseline="-25000" dirty="0" smtClean="0">
                <a:latin typeface="Times New Roman" charset="0"/>
              </a:rPr>
              <a:t>1</a:t>
            </a:r>
            <a:r>
              <a:rPr lang="en-GB" sz="2000" dirty="0" smtClean="0"/>
              <a:t> = (</a:t>
            </a:r>
            <a:r>
              <a:rPr lang="en-GB" sz="2000" i="1" dirty="0" smtClean="0"/>
              <a:t>MM</a:t>
            </a:r>
            <a:r>
              <a:rPr lang="en-GB" sz="2000" dirty="0" smtClean="0"/>
              <a:t>),  </a:t>
            </a:r>
            <a:r>
              <a:rPr lang="en-GB" sz="2000" b="1" i="1" dirty="0" smtClean="0">
                <a:latin typeface="Times New Roman" charset="0"/>
              </a:rPr>
              <a:t>E</a:t>
            </a:r>
            <a:r>
              <a:rPr lang="en-GB" sz="2000" b="1" i="1" baseline="-25000" dirty="0" smtClean="0">
                <a:latin typeface="Times New Roman" charset="0"/>
              </a:rPr>
              <a:t>2</a:t>
            </a:r>
            <a:r>
              <a:rPr lang="en-GB" sz="2000" i="1" dirty="0" smtClean="0">
                <a:latin typeface="Times New Roman" charset="0"/>
              </a:rPr>
              <a:t> </a:t>
            </a:r>
            <a:r>
              <a:rPr lang="en-GB" sz="2000" dirty="0" smtClean="0"/>
              <a:t>= (</a:t>
            </a:r>
            <a:r>
              <a:rPr lang="en-GB" sz="2000" i="1" dirty="0" smtClean="0"/>
              <a:t>MW</a:t>
            </a:r>
            <a:r>
              <a:rPr lang="en-GB" sz="2000" dirty="0" smtClean="0"/>
              <a:t>),  </a:t>
            </a:r>
            <a:r>
              <a:rPr lang="en-GB" sz="2000" b="1" i="1" dirty="0" smtClean="0">
                <a:latin typeface="Times New Roman" charset="0"/>
              </a:rPr>
              <a:t>E</a:t>
            </a:r>
            <a:r>
              <a:rPr lang="en-GB" sz="2000" b="1" i="1" baseline="-25000" dirty="0" smtClean="0">
                <a:latin typeface="Times New Roman" charset="0"/>
              </a:rPr>
              <a:t>3</a:t>
            </a:r>
            <a:r>
              <a:rPr lang="en-GB" sz="2000" b="1" dirty="0" smtClean="0"/>
              <a:t> </a:t>
            </a:r>
            <a:r>
              <a:rPr lang="en-GB" sz="2000" dirty="0" smtClean="0"/>
              <a:t>= (</a:t>
            </a:r>
            <a:r>
              <a:rPr lang="en-GB" sz="2000" i="1" dirty="0" smtClean="0"/>
              <a:t>WM</a:t>
            </a:r>
            <a:r>
              <a:rPr lang="en-GB" sz="2000" dirty="0" smtClean="0"/>
              <a:t>),  and  </a:t>
            </a:r>
            <a:r>
              <a:rPr lang="en-GB" sz="2000" b="1" i="1" dirty="0" smtClean="0">
                <a:latin typeface="Times New Roman" charset="0"/>
              </a:rPr>
              <a:t>E</a:t>
            </a:r>
            <a:r>
              <a:rPr lang="en-GB" sz="2000" b="1" i="1" baseline="-25000" dirty="0" smtClean="0">
                <a:latin typeface="Times New Roman" charset="0"/>
              </a:rPr>
              <a:t>4</a:t>
            </a:r>
            <a:r>
              <a:rPr lang="en-GB" sz="2000" baseline="-25000" dirty="0" smtClean="0"/>
              <a:t> </a:t>
            </a:r>
            <a:r>
              <a:rPr lang="en-GB" sz="2000" dirty="0" smtClean="0"/>
              <a:t>= (</a:t>
            </a:r>
            <a:r>
              <a:rPr lang="en-GB" sz="2000" i="1" dirty="0" smtClean="0"/>
              <a:t>WW</a:t>
            </a:r>
            <a:r>
              <a:rPr lang="en-GB" sz="2000" dirty="0" smtClean="0"/>
              <a:t>)</a:t>
            </a:r>
          </a:p>
          <a:p>
            <a:pPr algn="ctr" eaLnBrk="1" hangingPunct="1">
              <a:lnSpc>
                <a:spcPct val="90000"/>
              </a:lnSpc>
              <a:buFont typeface="Wingdings" charset="2"/>
              <a:buChar char=" "/>
            </a:pP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z="2800" dirty="0" smtClean="0"/>
              <a:t>Simple and Compound Events</a:t>
            </a:r>
          </a:p>
        </p:txBody>
      </p:sp>
      <p:sp>
        <p:nvSpPr>
          <p:cNvPr id="26627" name="Rectangle 3"/>
          <p:cNvSpPr>
            <a:spLocks noGrp="1" noChangeArrowheads="1"/>
          </p:cNvSpPr>
          <p:nvPr>
            <p:ph type="body" idx="1"/>
          </p:nvPr>
        </p:nvSpPr>
        <p:spPr>
          <a:xfrm>
            <a:off x="123825" y="1524000"/>
            <a:ext cx="8486775"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a:t>
            </a:r>
            <a:r>
              <a:rPr lang="en-GB" sz="2000" b="1" i="1" u="sng" dirty="0" smtClean="0">
                <a:solidFill>
                  <a:schemeClr val="hlink"/>
                </a:solidFill>
              </a:rPr>
              <a:t>compound event</a:t>
            </a:r>
            <a:r>
              <a:rPr lang="en-GB" sz="2000" dirty="0" smtClean="0"/>
              <a:t> is a collection of more than one outcome for an experiment.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2800" dirty="0" smtClean="0"/>
              <a:t>Example 4-5</a:t>
            </a:r>
          </a:p>
        </p:txBody>
      </p:sp>
      <p:sp>
        <p:nvSpPr>
          <p:cNvPr id="27651" name="Rectangle 3"/>
          <p:cNvSpPr>
            <a:spLocks noGrp="1" noChangeArrowheads="1"/>
          </p:cNvSpPr>
          <p:nvPr>
            <p:ph type="body" idx="1"/>
          </p:nvPr>
        </p:nvSpPr>
        <p:spPr>
          <a:xfrm>
            <a:off x="127000" y="1524000"/>
            <a:ext cx="8559800" cy="4379913"/>
          </a:xfrm>
        </p:spPr>
        <p:txBody>
          <a:bodyPr/>
          <a:lstStyle/>
          <a:p>
            <a:pPr eaLnBrk="1" hangingPunct="1">
              <a:lnSpc>
                <a:spcPct val="90000"/>
              </a:lnSpc>
              <a:buFont typeface="Wingdings" charset="2"/>
              <a:buChar char=" "/>
            </a:pPr>
            <a:r>
              <a:rPr lang="en-GB" sz="2000" dirty="0" smtClean="0"/>
              <a:t>Reconsider Example 4-3 on selecting two workers from a company and observing whether the worker selected each time is a man or a woman. Let </a:t>
            </a:r>
            <a:r>
              <a:rPr lang="en-GB" sz="2000" i="1" dirty="0" smtClean="0"/>
              <a:t>A</a:t>
            </a:r>
            <a:r>
              <a:rPr lang="en-GB" sz="2000" dirty="0" smtClean="0"/>
              <a:t> be the event that at most one man is selected. Event </a:t>
            </a:r>
            <a:r>
              <a:rPr lang="en-GB" sz="2000" i="1" dirty="0" smtClean="0"/>
              <a:t>A</a:t>
            </a:r>
            <a:r>
              <a:rPr lang="en-GB" sz="2000" dirty="0" smtClean="0"/>
              <a:t> will occur if either no man or one man is selected. Hence, the event </a:t>
            </a:r>
            <a:r>
              <a:rPr lang="en-GB" sz="2000" i="1" dirty="0" smtClean="0"/>
              <a:t>A</a:t>
            </a:r>
            <a:r>
              <a:rPr lang="en-GB" sz="2000" dirty="0" smtClean="0"/>
              <a:t> is given by</a:t>
            </a:r>
          </a:p>
          <a:p>
            <a:pPr eaLnBrk="1" hangingPunct="1">
              <a:lnSpc>
                <a:spcPct val="90000"/>
              </a:lnSpc>
              <a:buFont typeface="Wingdings" charset="2"/>
              <a:buChar char=" "/>
            </a:pPr>
            <a:r>
              <a:rPr lang="en-GB" sz="2000" dirty="0" smtClean="0"/>
              <a:t/>
            </a:r>
            <a:br>
              <a:rPr lang="en-GB" sz="2000" dirty="0" smtClean="0"/>
            </a:br>
            <a:r>
              <a:rPr lang="en-GB" sz="2000" dirty="0" smtClean="0"/>
              <a:t>			</a:t>
            </a:r>
            <a:r>
              <a:rPr lang="en-GB" sz="2000" i="1" dirty="0" smtClean="0"/>
              <a:t>A</a:t>
            </a:r>
            <a:r>
              <a:rPr lang="en-GB" sz="2000" dirty="0" smtClean="0"/>
              <a:t> = {</a:t>
            </a:r>
            <a:r>
              <a:rPr lang="en-GB" sz="2000" i="1" dirty="0" smtClean="0">
                <a:latin typeface="Times New Roman" charset="0"/>
              </a:rPr>
              <a:t>MW, WM, WW</a:t>
            </a:r>
            <a:r>
              <a:rPr lang="en-GB" sz="2000" dirty="0" smtClean="0"/>
              <a:t>}</a:t>
            </a:r>
            <a:br>
              <a:rPr lang="en-GB" sz="2000" dirty="0" smtClean="0"/>
            </a:br>
            <a:endParaRPr lang="en-GB" sz="2000" dirty="0" smtClean="0"/>
          </a:p>
          <a:p>
            <a:pPr eaLnBrk="1" hangingPunct="1">
              <a:lnSpc>
                <a:spcPct val="90000"/>
              </a:lnSpc>
              <a:buFont typeface="Wingdings" charset="2"/>
              <a:buChar char=" "/>
            </a:pPr>
            <a:r>
              <a:rPr lang="en-GB" sz="2000" dirty="0" smtClean="0"/>
              <a:t>Because event </a:t>
            </a:r>
            <a:r>
              <a:rPr lang="en-GB" sz="2000" i="1" dirty="0" smtClean="0"/>
              <a:t>A</a:t>
            </a:r>
            <a:r>
              <a:rPr lang="en-GB" sz="2000" dirty="0" smtClean="0"/>
              <a:t> contains more than one outcome, it is a compound event. The Venn diagram in Figure 4.4 gives a graphic presentation of compound event </a:t>
            </a:r>
            <a:r>
              <a:rPr lang="en-GB" sz="2000" i="1" dirty="0" smtClean="0"/>
              <a:t>A</a:t>
            </a:r>
            <a:r>
              <a:rPr lang="en-GB" sz="2000" dirty="0" smtClean="0"/>
              <a:t>.		</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3200" smtClean="0"/>
              <a:t>CALCULATING PROBABLITY</a:t>
            </a:r>
          </a:p>
        </p:txBody>
      </p:sp>
      <p:sp>
        <p:nvSpPr>
          <p:cNvPr id="33795" name="Rectangle 3"/>
          <p:cNvSpPr>
            <a:spLocks noGrp="1" noChangeArrowheads="1"/>
          </p:cNvSpPr>
          <p:nvPr>
            <p:ph type="body" idx="1"/>
          </p:nvPr>
        </p:nvSpPr>
        <p:spPr>
          <a:xfrm>
            <a:off x="114300" y="1524000"/>
            <a:ext cx="8343900"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b="1" i="1" u="sng" dirty="0" smtClean="0">
                <a:solidFill>
                  <a:schemeClr val="hlink"/>
                </a:solidFill>
              </a:rPr>
              <a:t>Probability</a:t>
            </a:r>
            <a:r>
              <a:rPr lang="en-GB" sz="2000" dirty="0" smtClean="0"/>
              <a:t> is a numerical measure of the likelihood that a specific event will occur.</a:t>
            </a:r>
          </a:p>
          <a:p>
            <a:pPr eaLnBrk="1" hangingPunct="1">
              <a:buFont typeface="Wingdings" charset="2"/>
              <a:buChar char=" "/>
            </a:pPr>
            <a:endParaRPr lang="en-GB" sz="2000" dirty="0" smtClean="0"/>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85800"/>
            <a:ext cx="9144000" cy="65691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z="2800" dirty="0" smtClean="0"/>
              <a:t>Two Properties of Probability</a:t>
            </a:r>
          </a:p>
        </p:txBody>
      </p:sp>
      <p:sp>
        <p:nvSpPr>
          <p:cNvPr id="34819" name="Rectangle 3"/>
          <p:cNvSpPr>
            <a:spLocks noGrp="1" noChangeArrowheads="1"/>
          </p:cNvSpPr>
          <p:nvPr>
            <p:ph type="body" idx="1"/>
          </p:nvPr>
        </p:nvSpPr>
        <p:spPr>
          <a:xfrm>
            <a:off x="473075" y="1524000"/>
            <a:ext cx="8061325" cy="4114800"/>
          </a:xfrm>
        </p:spPr>
        <p:txBody>
          <a:bodyPr/>
          <a:lstStyle/>
          <a:p>
            <a:pPr eaLnBrk="1" hangingPunct="1"/>
            <a:r>
              <a:rPr lang="en-GB" sz="2000" dirty="0" smtClean="0"/>
              <a:t>The probability of an event always lies in the range 0 to 1.</a:t>
            </a:r>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r>
              <a:rPr lang="en-GB" sz="2000" dirty="0" smtClean="0"/>
              <a:t>The sum of the probabilities of all simple events (or final outcomes) for an experiment, denoted by </a:t>
            </a:r>
            <a:r>
              <a:rPr lang="el-GR" sz="2000" b="1" dirty="0" smtClean="0">
                <a:cs typeface="Times New Roman" charset="0"/>
              </a:rPr>
              <a:t>Σ</a:t>
            </a:r>
            <a:r>
              <a:rPr lang="en-GB" sz="2000" b="1" i="1" dirty="0" smtClean="0">
                <a:cs typeface="Times New Roman" charset="0"/>
              </a:rPr>
              <a:t>P</a:t>
            </a:r>
            <a:r>
              <a:rPr lang="en-GB" sz="2000" b="1" dirty="0" smtClean="0">
                <a:cs typeface="Times New Roman" charset="0"/>
              </a:rPr>
              <a:t>(</a:t>
            </a:r>
            <a:r>
              <a:rPr lang="en-GB" sz="2000" b="1" i="1" dirty="0" err="1" smtClean="0">
                <a:latin typeface="Times New Roman" charset="0"/>
                <a:cs typeface="Times New Roman" charset="0"/>
              </a:rPr>
              <a:t>E</a:t>
            </a:r>
            <a:r>
              <a:rPr lang="en-GB" sz="2000" b="1" i="1" baseline="-25000" dirty="0" err="1" smtClean="0">
                <a:latin typeface="Times New Roman" charset="0"/>
                <a:cs typeface="Times New Roman" charset="0"/>
              </a:rPr>
              <a:t>i</a:t>
            </a:r>
            <a:r>
              <a:rPr lang="en-GB" sz="2000" b="1" dirty="0" smtClean="0">
                <a:cs typeface="Times New Roman" charset="0"/>
              </a:rPr>
              <a:t>)</a:t>
            </a:r>
            <a:r>
              <a:rPr lang="en-GB" sz="2000" dirty="0" smtClean="0">
                <a:cs typeface="Times New Roman" charset="0"/>
              </a:rPr>
              <a:t>, is always 1.</a:t>
            </a:r>
            <a:endParaRPr lang="el-GR" sz="2000" dirty="0" smtClean="0">
              <a:cs typeface="Times New Roman" charset="0"/>
            </a:endParaRPr>
          </a:p>
        </p:txBody>
      </p:sp>
      <p:sp>
        <p:nvSpPr>
          <p:cNvPr id="8"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698" r="6121"/>
          <a:stretch/>
        </p:blipFill>
        <p:spPr>
          <a:xfrm>
            <a:off x="160564" y="2286000"/>
            <a:ext cx="8831036" cy="1186288"/>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4603" r="4603"/>
          <a:stretch/>
        </p:blipFill>
        <p:spPr>
          <a:xfrm>
            <a:off x="-76200" y="4999345"/>
            <a:ext cx="9144000" cy="86805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z="2800" dirty="0" smtClean="0"/>
              <a:t>Three Conceptual Approaches to Probability</a:t>
            </a:r>
          </a:p>
        </p:txBody>
      </p:sp>
      <p:sp>
        <p:nvSpPr>
          <p:cNvPr id="35843" name="Rectangle 3"/>
          <p:cNvSpPr>
            <a:spLocks noGrp="1" noChangeArrowheads="1"/>
          </p:cNvSpPr>
          <p:nvPr>
            <p:ph type="body" idx="1"/>
          </p:nvPr>
        </p:nvSpPr>
        <p:spPr>
          <a:xfrm>
            <a:off x="152400" y="1600200"/>
            <a:ext cx="8343900" cy="4114800"/>
          </a:xfrm>
        </p:spPr>
        <p:txBody>
          <a:bodyPr/>
          <a:lstStyle/>
          <a:p>
            <a:pPr eaLnBrk="1" hangingPunct="1">
              <a:buFont typeface="Wingdings" charset="2"/>
              <a:buChar char=" "/>
            </a:pPr>
            <a:r>
              <a:rPr lang="en-GB" sz="2000" dirty="0" smtClean="0">
                <a:solidFill>
                  <a:schemeClr val="hlink"/>
                </a:solidFill>
              </a:rPr>
              <a:t>Classical Probability</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Two or more outcomes (or events) that have the same probability of occurrence are said to be </a:t>
            </a:r>
            <a:r>
              <a:rPr lang="en-GB" sz="2000" b="1" i="1" u="sng" dirty="0" smtClean="0">
                <a:solidFill>
                  <a:schemeClr val="hlink"/>
                </a:solidFill>
              </a:rPr>
              <a:t>equally likely outcomes</a:t>
            </a:r>
            <a:r>
              <a:rPr lang="en-GB" sz="2000" dirty="0" smtClean="0"/>
              <a:t> (or events).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GB" sz="2800" dirty="0" smtClean="0"/>
              <a:t>Classical Probability </a:t>
            </a:r>
          </a:p>
        </p:txBody>
      </p:sp>
      <p:sp>
        <p:nvSpPr>
          <p:cNvPr id="1028" name="Rectangle 3"/>
          <p:cNvSpPr>
            <a:spLocks noGrp="1" noChangeArrowheads="1"/>
          </p:cNvSpPr>
          <p:nvPr>
            <p:ph type="body" sz="half" idx="1"/>
          </p:nvPr>
        </p:nvSpPr>
        <p:spPr>
          <a:xfrm>
            <a:off x="533400" y="1600200"/>
            <a:ext cx="8280400" cy="4114800"/>
          </a:xfrm>
        </p:spPr>
        <p:txBody>
          <a:bodyPr/>
          <a:lstStyle/>
          <a:p>
            <a:pPr eaLnBrk="1" hangingPunct="1">
              <a:buFont typeface="Wingdings" charset="2"/>
              <a:buNone/>
            </a:pPr>
            <a:r>
              <a:rPr lang="en-GB" sz="2000" dirty="0" smtClean="0">
                <a:solidFill>
                  <a:schemeClr val="hlink"/>
                </a:solidFill>
              </a:rPr>
              <a:t>Classical Probability Rule to Find Probability</a:t>
            </a:r>
          </a:p>
          <a:p>
            <a:pPr eaLnBrk="1" hangingPunct="1"/>
            <a:endParaRPr lang="en-GB" sz="2400" dirty="0" smtClean="0">
              <a:solidFill>
                <a:schemeClr val="hlink"/>
              </a:solidFill>
            </a:endParaRPr>
          </a:p>
        </p:txBody>
      </p:sp>
      <p:graphicFrame>
        <p:nvGraphicFramePr>
          <p:cNvPr id="1026" name="Object 2"/>
          <p:cNvGraphicFramePr>
            <a:graphicFrameLocks noGrp="1" noChangeAspect="1"/>
          </p:cNvGraphicFramePr>
          <p:nvPr>
            <p:ph sz="half" idx="2"/>
            <p:extLst>
              <p:ext uri="{D42A27DB-BD31-4B8C-83A1-F6EECF244321}">
                <p14:modId xmlns:p14="http://schemas.microsoft.com/office/powerpoint/2010/main" val="2919300649"/>
              </p:ext>
            </p:extLst>
          </p:nvPr>
        </p:nvGraphicFramePr>
        <p:xfrm>
          <a:off x="762001" y="2209800"/>
          <a:ext cx="6705600" cy="2149999"/>
        </p:xfrm>
        <a:graphic>
          <a:graphicData uri="http://schemas.openxmlformats.org/presentationml/2006/ole">
            <mc:AlternateContent xmlns:mc="http://schemas.openxmlformats.org/markup-compatibility/2006">
              <mc:Choice xmlns:v="urn:schemas-microsoft-com:vml" Requires="v">
                <p:oleObj spid="_x0000_s1064" name="Equation" r:id="rId4" imgW="3314700" imgH="1092200" progId="Equation.3">
                  <p:embed/>
                </p:oleObj>
              </mc:Choice>
              <mc:Fallback>
                <p:oleObj name="Equation" r:id="rId4" imgW="3314700" imgH="1092200" progId="Equation.3">
                  <p:embed/>
                  <p:pic>
                    <p:nvPicPr>
                      <p:cNvPr id="0" name="Picture 3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1" y="2209800"/>
                        <a:ext cx="6705600" cy="2149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sz="2800" dirty="0" smtClean="0"/>
              <a:t>Example 4-7</a:t>
            </a:r>
          </a:p>
        </p:txBody>
      </p:sp>
      <p:sp>
        <p:nvSpPr>
          <p:cNvPr id="36867" name="Rectangle 3"/>
          <p:cNvSpPr>
            <a:spLocks noGrp="1" noChangeArrowheads="1"/>
          </p:cNvSpPr>
          <p:nvPr>
            <p:ph type="body" idx="1"/>
          </p:nvPr>
        </p:nvSpPr>
        <p:spPr>
          <a:xfrm>
            <a:off x="123825" y="1600200"/>
            <a:ext cx="8486775" cy="4114800"/>
          </a:xfrm>
        </p:spPr>
        <p:txBody>
          <a:bodyPr/>
          <a:lstStyle/>
          <a:p>
            <a:pPr eaLnBrk="1" hangingPunct="1">
              <a:buFont typeface="Wingdings" charset="2"/>
              <a:buChar char=" "/>
            </a:pPr>
            <a:r>
              <a:rPr lang="en-GB" sz="2000" dirty="0" smtClean="0"/>
              <a:t>Find the probability of obtaining a head and the probability of obtaining a tail for one toss of a coin.</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graphicFrame>
        <p:nvGraphicFramePr>
          <p:cNvPr id="64513" name="Object 1"/>
          <p:cNvGraphicFramePr>
            <a:graphicFrameLocks noGrp="1" noChangeAspect="1"/>
          </p:cNvGraphicFramePr>
          <p:nvPr/>
        </p:nvGraphicFramePr>
        <p:xfrm>
          <a:off x="889000" y="2743200"/>
          <a:ext cx="6781800" cy="914400"/>
        </p:xfrm>
        <a:graphic>
          <a:graphicData uri="http://schemas.openxmlformats.org/presentationml/2006/ole">
            <mc:AlternateContent xmlns:mc="http://schemas.openxmlformats.org/markup-compatibility/2006">
              <mc:Choice xmlns:v="urn:schemas-microsoft-com:vml" Requires="v">
                <p:oleObj spid="_x0000_s64517" name="Equation" r:id="rId4" imgW="2921000" imgH="393700" progId="Equation.3">
                  <p:embed/>
                </p:oleObj>
              </mc:Choice>
              <mc:Fallback>
                <p:oleObj name="Equation" r:id="rId4" imgW="2921000" imgH="393700" progId="Equation.3">
                  <p:embed/>
                  <p:pic>
                    <p:nvPicPr>
                      <p:cNvPr id="0" name="Picture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9000" y="2743200"/>
                        <a:ext cx="67818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4" name="Object 2"/>
          <p:cNvGraphicFramePr>
            <a:graphicFrameLocks noGrp="1" noChangeAspect="1"/>
          </p:cNvGraphicFramePr>
          <p:nvPr/>
        </p:nvGraphicFramePr>
        <p:xfrm>
          <a:off x="1066800" y="4953000"/>
          <a:ext cx="2705100" cy="914400"/>
        </p:xfrm>
        <a:graphic>
          <a:graphicData uri="http://schemas.openxmlformats.org/presentationml/2006/ole">
            <mc:AlternateContent xmlns:mc="http://schemas.openxmlformats.org/markup-compatibility/2006">
              <mc:Choice xmlns:v="urn:schemas-microsoft-com:vml" Requires="v">
                <p:oleObj spid="_x0000_s64518" name="Equation" r:id="rId6" imgW="1040948" imgH="393529" progId="Equation.3">
                  <p:embed/>
                </p:oleObj>
              </mc:Choice>
              <mc:Fallback>
                <p:oleObj name="Equation" r:id="rId6" imgW="1040948" imgH="393529" progId="Equation.3">
                  <p:embed/>
                  <p:pic>
                    <p:nvPicPr>
                      <p:cNvPr id="0" name="Picture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953000"/>
                        <a:ext cx="27051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5"/>
          <p:cNvSpPr txBox="1">
            <a:spLocks noChangeArrowheads="1"/>
          </p:cNvSpPr>
          <p:nvPr/>
        </p:nvSpPr>
        <p:spPr bwMode="auto">
          <a:xfrm>
            <a:off x="862013" y="4171890"/>
            <a:ext cx="3024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pPr eaLnBrk="1" hangingPunct="1">
              <a:spcBef>
                <a:spcPct val="50000"/>
              </a:spcBef>
            </a:pPr>
            <a:r>
              <a:rPr lang="en-GB" sz="2000" dirty="0">
                <a:latin typeface="Tahoma" charset="0"/>
              </a:rPr>
              <a:t>Similarly,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3400"/>
            <a:ext cx="8229600" cy="758825"/>
          </a:xfrm>
        </p:spPr>
        <p:txBody>
          <a:bodyPr/>
          <a:lstStyle/>
          <a:p>
            <a:pPr eaLnBrk="1" hangingPunct="1"/>
            <a:r>
              <a:rPr lang="en-GB" sz="2800" smtClean="0"/>
              <a:t>EXPERIMENT, OUTCOMES, AND SAMPLE SPACE</a:t>
            </a:r>
          </a:p>
        </p:txBody>
      </p:sp>
      <p:sp>
        <p:nvSpPr>
          <p:cNvPr id="15363" name="Rectangle 3"/>
          <p:cNvSpPr>
            <a:spLocks noGrp="1" noChangeArrowheads="1"/>
          </p:cNvSpPr>
          <p:nvPr>
            <p:ph type="body" idx="1"/>
          </p:nvPr>
        </p:nvSpPr>
        <p:spPr>
          <a:xfrm>
            <a:off x="304800" y="1524000"/>
            <a:ext cx="8305800"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An </a:t>
            </a:r>
            <a:r>
              <a:rPr lang="en-GB" sz="2000" b="1" i="1" u="sng" dirty="0" smtClean="0">
                <a:solidFill>
                  <a:schemeClr val="hlink"/>
                </a:solidFill>
              </a:rPr>
              <a:t>experiment</a:t>
            </a:r>
            <a:r>
              <a:rPr lang="en-GB" sz="2000" dirty="0" smtClean="0"/>
              <a:t> is a process that, when performed, results in one and only one of many observations. These observations are called the </a:t>
            </a:r>
            <a:r>
              <a:rPr lang="en-GB" sz="2000" b="1" i="1" u="sng" dirty="0" smtClean="0">
                <a:solidFill>
                  <a:schemeClr val="hlink"/>
                </a:solidFill>
              </a:rPr>
              <a:t>outcomes</a:t>
            </a:r>
            <a:r>
              <a:rPr lang="en-GB" sz="2000" dirty="0" smtClean="0"/>
              <a:t> of the experiment. The collection of all outcomes for an experiment is called a </a:t>
            </a:r>
            <a:r>
              <a:rPr lang="en-GB" sz="2000" b="1" i="1" u="sng" dirty="0" smtClean="0">
                <a:solidFill>
                  <a:schemeClr val="hlink"/>
                </a:solidFill>
              </a:rPr>
              <a:t>sample space</a:t>
            </a:r>
            <a:r>
              <a:rPr lang="en-GB" sz="2000" dirty="0" smtClean="0"/>
              <a:t>.</a:t>
            </a:r>
          </a:p>
        </p:txBody>
      </p:sp>
      <p:sp>
        <p:nvSpPr>
          <p:cNvPr id="8"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97912"/>
            <a:ext cx="9144000" cy="67368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sz="2800" dirty="0" smtClean="0"/>
              <a:t>Example 4-8</a:t>
            </a:r>
          </a:p>
        </p:txBody>
      </p:sp>
      <p:sp>
        <p:nvSpPr>
          <p:cNvPr id="37891" name="Rectangle 3"/>
          <p:cNvSpPr>
            <a:spLocks noGrp="1" noChangeArrowheads="1"/>
          </p:cNvSpPr>
          <p:nvPr>
            <p:ph type="body" idx="1"/>
          </p:nvPr>
        </p:nvSpPr>
        <p:spPr>
          <a:xfrm>
            <a:off x="76200" y="1600200"/>
            <a:ext cx="8559800" cy="4114800"/>
          </a:xfrm>
        </p:spPr>
        <p:txBody>
          <a:bodyPr/>
          <a:lstStyle/>
          <a:p>
            <a:pPr eaLnBrk="1" hangingPunct="1">
              <a:buFont typeface="Wingdings" charset="2"/>
              <a:buChar char=" "/>
            </a:pPr>
            <a:r>
              <a:rPr lang="en-GB" sz="2000" dirty="0" smtClean="0"/>
              <a:t>Find the probability of obtaining an even number in one roll of a die.</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3"/>
          <p:cNvSpPr txBox="1">
            <a:spLocks noChangeArrowheads="1"/>
          </p:cNvSpPr>
          <p:nvPr/>
        </p:nvSpPr>
        <p:spPr bwMode="auto">
          <a:xfrm>
            <a:off x="685800" y="2860675"/>
            <a:ext cx="8153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 = {2, 4, 6}. If any one of these three numbers is obtained, event A is said to occur. Hence, </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graphicFrame>
        <p:nvGraphicFramePr>
          <p:cNvPr id="68609" name="Object 1"/>
          <p:cNvGraphicFramePr>
            <a:graphicFrameLocks noGrp="1" noChangeAspect="1"/>
          </p:cNvGraphicFramePr>
          <p:nvPr/>
        </p:nvGraphicFramePr>
        <p:xfrm>
          <a:off x="1079500" y="4114800"/>
          <a:ext cx="7454900" cy="838200"/>
        </p:xfrm>
        <a:graphic>
          <a:graphicData uri="http://schemas.openxmlformats.org/presentationml/2006/ole">
            <mc:AlternateContent xmlns:mc="http://schemas.openxmlformats.org/markup-compatibility/2006">
              <mc:Choice xmlns:v="urn:schemas-microsoft-com:vml" Requires="v">
                <p:oleObj spid="_x0000_s68611" name="Equation" r:id="rId4" imgW="3429000" imgH="393700" progId="Equation.3">
                  <p:embed/>
                </p:oleObj>
              </mc:Choice>
              <mc:Fallback>
                <p:oleObj name="Equation" r:id="rId4" imgW="3429000" imgH="393700" progId="Equation.3">
                  <p:embed/>
                  <p:pic>
                    <p:nvPicPr>
                      <p:cNvPr id="0" name="Picture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4114800"/>
                        <a:ext cx="7454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GB" sz="2800" dirty="0" smtClean="0"/>
              <a:t>Three Conceptual Approaches to Probability</a:t>
            </a:r>
          </a:p>
        </p:txBody>
      </p:sp>
      <p:sp>
        <p:nvSpPr>
          <p:cNvPr id="5124" name="Rectangle 3"/>
          <p:cNvSpPr>
            <a:spLocks noGrp="1" noChangeArrowheads="1"/>
          </p:cNvSpPr>
          <p:nvPr>
            <p:ph type="body" sz="half" idx="1"/>
          </p:nvPr>
        </p:nvSpPr>
        <p:spPr>
          <a:xfrm>
            <a:off x="152400" y="1600200"/>
            <a:ext cx="8153400" cy="4119563"/>
          </a:xfrm>
        </p:spPr>
        <p:txBody>
          <a:bodyPr/>
          <a:lstStyle/>
          <a:p>
            <a:pPr eaLnBrk="1" hangingPunct="1">
              <a:buFont typeface="Wingdings" charset="2"/>
              <a:buChar char=" "/>
            </a:pPr>
            <a:r>
              <a:rPr lang="en-GB" sz="2000" dirty="0" smtClean="0">
                <a:solidFill>
                  <a:schemeClr val="hlink"/>
                </a:solidFill>
              </a:rPr>
              <a:t>Relative Frequency Concept of Probability</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solidFill>
                  <a:schemeClr val="folHlink"/>
                </a:solidFill>
              </a:rPr>
              <a:t>Using Relative Frequency as an Approximation of Probability</a:t>
            </a:r>
          </a:p>
          <a:p>
            <a:pPr eaLnBrk="1" hangingPunct="1">
              <a:buFont typeface="Wingdings" charset="2"/>
              <a:buChar char=" "/>
            </a:pPr>
            <a:r>
              <a:rPr lang="en-GB" sz="2000" dirty="0" smtClean="0"/>
              <a:t>If an experiment is repeated </a:t>
            </a:r>
            <a:r>
              <a:rPr lang="en-GB" sz="2000" i="1" dirty="0" smtClean="0">
                <a:latin typeface="Times New Roman" charset="0"/>
              </a:rPr>
              <a:t>n</a:t>
            </a:r>
            <a:r>
              <a:rPr lang="en-GB" sz="2000" dirty="0" smtClean="0"/>
              <a:t> times and an event </a:t>
            </a:r>
            <a:r>
              <a:rPr lang="en-GB" sz="2000" i="1" dirty="0" smtClean="0"/>
              <a:t>A</a:t>
            </a:r>
            <a:r>
              <a:rPr lang="en-GB" sz="2000" dirty="0" smtClean="0"/>
              <a:t> is observed </a:t>
            </a:r>
            <a:r>
              <a:rPr lang="en-GB" sz="2000" i="1" dirty="0" smtClean="0">
                <a:latin typeface="Times New Roman" charset="0"/>
              </a:rPr>
              <a:t>f</a:t>
            </a:r>
            <a:r>
              <a:rPr lang="en-GB" sz="2000" dirty="0" smtClean="0"/>
              <a:t> times, then, according to the relative frequency concept of probability,</a:t>
            </a:r>
          </a:p>
          <a:p>
            <a:pPr eaLnBrk="1" hangingPunct="1">
              <a:buFont typeface="Wingdings" charset="2"/>
              <a:buChar char=" "/>
            </a:pPr>
            <a:endParaRPr lang="en-GB" sz="2000" dirty="0" smtClean="0"/>
          </a:p>
        </p:txBody>
      </p:sp>
      <p:graphicFrame>
        <p:nvGraphicFramePr>
          <p:cNvPr id="5122" name="Object 2"/>
          <p:cNvGraphicFramePr>
            <a:graphicFrameLocks noGrp="1" noChangeAspect="1"/>
          </p:cNvGraphicFramePr>
          <p:nvPr>
            <p:ph sz="half" idx="2"/>
            <p:extLst>
              <p:ext uri="{D42A27DB-BD31-4B8C-83A1-F6EECF244321}">
                <p14:modId xmlns:p14="http://schemas.microsoft.com/office/powerpoint/2010/main" val="1674161767"/>
              </p:ext>
            </p:extLst>
          </p:nvPr>
        </p:nvGraphicFramePr>
        <p:xfrm>
          <a:off x="3505200" y="4191000"/>
          <a:ext cx="1378975" cy="838200"/>
        </p:xfrm>
        <a:graphic>
          <a:graphicData uri="http://schemas.openxmlformats.org/presentationml/2006/ole">
            <mc:AlternateContent xmlns:mc="http://schemas.openxmlformats.org/markup-compatibility/2006">
              <mc:Choice xmlns:v="urn:schemas-microsoft-com:vml" Requires="v">
                <p:oleObj spid="_x0000_s5160" name="Equation" r:id="rId4" imgW="647419" imgH="393529" progId="Equation.3">
                  <p:embed/>
                </p:oleObj>
              </mc:Choice>
              <mc:Fallback>
                <p:oleObj name="Equation" r:id="rId4" imgW="647419" imgH="393529" progId="Equation.3">
                  <p:embed/>
                  <p:pic>
                    <p:nvPicPr>
                      <p:cNvPr id="0" name="Picture 3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191000"/>
                        <a:ext cx="137897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2800" dirty="0" smtClean="0"/>
              <a:t>Example 4-10</a:t>
            </a:r>
          </a:p>
        </p:txBody>
      </p:sp>
      <p:sp>
        <p:nvSpPr>
          <p:cNvPr id="39939" name="Rectangle 3"/>
          <p:cNvSpPr>
            <a:spLocks noGrp="1" noChangeArrowheads="1"/>
          </p:cNvSpPr>
          <p:nvPr>
            <p:ph type="body" idx="1"/>
          </p:nvPr>
        </p:nvSpPr>
        <p:spPr>
          <a:xfrm>
            <a:off x="152400" y="1524000"/>
            <a:ext cx="8631238" cy="4114800"/>
          </a:xfrm>
        </p:spPr>
        <p:txBody>
          <a:bodyPr/>
          <a:lstStyle/>
          <a:p>
            <a:pPr eaLnBrk="1" hangingPunct="1">
              <a:buFont typeface="Wingdings" charset="2"/>
              <a:buChar char=" "/>
            </a:pPr>
            <a:r>
              <a:rPr lang="en-GB" sz="2000" dirty="0" smtClean="0"/>
              <a:t>Ten of the 500 randomly selected cars manufactured at a certain auto factory are found to be lemons. Assuming that the lemons are manufactured randomly, what is the probability that the next car manufactured at this auto factory is a lemon?</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2"/>
          <p:cNvSpPr txBox="1">
            <a:spLocks noChangeArrowheads="1"/>
          </p:cNvSpPr>
          <p:nvPr/>
        </p:nvSpPr>
        <p:spPr bwMode="auto">
          <a:xfrm>
            <a:off x="609600" y="2212975"/>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0" i="0" u="none" strike="noStrike" kern="0" cap="none" spc="0" normalizeH="0" baseline="0" noProof="0" dirty="0" smtClean="0">
                <a:ln>
                  <a:noFill/>
                </a:ln>
                <a:solidFill>
                  <a:schemeClr val="tx2"/>
                </a:solidFill>
                <a:effectLst/>
                <a:uLnTx/>
                <a:uFillTx/>
                <a:latin typeface="+mj-lt"/>
                <a:ea typeface="ＭＳ Ｐゴシック" charset="-128"/>
                <a:cs typeface="+mj-cs"/>
              </a:rPr>
              <a:t>Solution</a:t>
            </a:r>
          </a:p>
        </p:txBody>
      </p:sp>
      <p:sp>
        <p:nvSpPr>
          <p:cNvPr id="7" name="Rectangle 3"/>
          <p:cNvSpPr txBox="1">
            <a:spLocks noChangeArrowheads="1"/>
          </p:cNvSpPr>
          <p:nvPr/>
        </p:nvSpPr>
        <p:spPr bwMode="auto">
          <a:xfrm>
            <a:off x="485775" y="3581400"/>
            <a:ext cx="83534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Let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n</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denote the total number of cars in the sample and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f</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the number of lemons in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cs typeface="+mn-cs"/>
              </a:rPr>
              <a:t>n</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Then, </a:t>
            </a:r>
          </a:p>
          <a:p>
            <a:pPr marL="742950" marR="0" lvl="1" indent="-285750" algn="ctr" defTabSz="914400" rtl="0" eaLnBrk="1" fontAlgn="base" latinLnBrk="0" hangingPunct="1">
              <a:lnSpc>
                <a:spcPct val="100000"/>
              </a:lnSpc>
              <a:spcBef>
                <a:spcPct val="20000"/>
              </a:spcBef>
              <a:spcAft>
                <a:spcPct val="0"/>
              </a:spcAft>
              <a:buClr>
                <a:schemeClr val="tx2"/>
              </a:buClr>
              <a:buSzTx/>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rPr>
              <a:t>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rPr>
              <a:t>n</a:t>
            </a:r>
            <a:r>
              <a:rPr kumimoji="0" lang="en-GB" sz="2000" b="0" i="0" u="none" strike="noStrike" kern="0" cap="none" spc="0" normalizeH="0" baseline="0" noProof="0" smtClean="0">
                <a:ln>
                  <a:noFill/>
                </a:ln>
                <a:solidFill>
                  <a:schemeClr val="tx1"/>
                </a:solidFill>
                <a:effectLst/>
                <a:uLnTx/>
                <a:uFillTx/>
                <a:latin typeface="+mn-lt"/>
                <a:ea typeface="ＭＳ Ｐゴシック" charset="-128"/>
              </a:rPr>
              <a:t> = 500   and   </a:t>
            </a:r>
            <a:r>
              <a:rPr kumimoji="0" lang="en-GB" sz="2000" b="0" i="1" u="none" strike="noStrike" kern="0" cap="none" spc="0" normalizeH="0" baseline="0" noProof="0" smtClean="0">
                <a:ln>
                  <a:noFill/>
                </a:ln>
                <a:solidFill>
                  <a:schemeClr val="tx1"/>
                </a:solidFill>
                <a:effectLst/>
                <a:uLnTx/>
                <a:uFillTx/>
                <a:latin typeface="Times New Roman" charset="0"/>
                <a:ea typeface="ＭＳ Ｐゴシック" charset="-128"/>
              </a:rPr>
              <a:t>f</a:t>
            </a:r>
            <a:r>
              <a:rPr kumimoji="0" lang="en-GB" sz="2000" b="0" i="0" u="none" strike="noStrike" kern="0" cap="none" spc="0" normalizeH="0" baseline="0" noProof="0" smtClean="0">
                <a:ln>
                  <a:noFill/>
                </a:ln>
                <a:solidFill>
                  <a:schemeClr val="tx1"/>
                </a:solidFill>
                <a:effectLst/>
                <a:uLnTx/>
                <a:uFillTx/>
                <a:latin typeface="+mn-lt"/>
                <a:ea typeface="ＭＳ Ｐゴシック" charset="-128"/>
              </a:rPr>
              <a:t> = 10</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Using the relative frequency concept of probability, we obtain</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None/>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Char char=" "/>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charset="2"/>
              <a:buChar char=" "/>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graphicFrame>
        <p:nvGraphicFramePr>
          <p:cNvPr id="78849" name="Object 1"/>
          <p:cNvGraphicFramePr>
            <a:graphicFrameLocks noGrp="1" noChangeAspect="1"/>
          </p:cNvGraphicFramePr>
          <p:nvPr/>
        </p:nvGraphicFramePr>
        <p:xfrm>
          <a:off x="2387600" y="5130800"/>
          <a:ext cx="5689600" cy="889000"/>
        </p:xfrm>
        <a:graphic>
          <a:graphicData uri="http://schemas.openxmlformats.org/presentationml/2006/ole">
            <mc:AlternateContent xmlns:mc="http://schemas.openxmlformats.org/markup-compatibility/2006">
              <mc:Choice xmlns:v="urn:schemas-microsoft-com:vml" Requires="v">
                <p:oleObj spid="_x0000_s78851" name="Equation" r:id="rId4" imgW="2400300" imgH="393700" progId="Equation.3">
                  <p:embed/>
                </p:oleObj>
              </mc:Choice>
              <mc:Fallback>
                <p:oleObj name="Equation" r:id="rId4" imgW="2400300" imgH="393700" progId="Equation.3">
                  <p:embed/>
                  <p:pic>
                    <p:nvPicPr>
                      <p:cNvPr id="0" name="Picture 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7600" y="5130800"/>
                        <a:ext cx="5689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2800" dirty="0" smtClean="0"/>
              <a:t>Table Frequency and Relative Frequency Distributions for the Sample of Cars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584" y="2338234"/>
            <a:ext cx="6804216" cy="238616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z="2800" dirty="0" smtClean="0"/>
              <a:t>Three Conceptual Approaches to Probability</a:t>
            </a:r>
          </a:p>
        </p:txBody>
      </p:sp>
      <p:sp>
        <p:nvSpPr>
          <p:cNvPr id="43011" name="Rectangle 3"/>
          <p:cNvSpPr>
            <a:spLocks noGrp="1" noChangeArrowheads="1"/>
          </p:cNvSpPr>
          <p:nvPr>
            <p:ph type="body" idx="1"/>
          </p:nvPr>
        </p:nvSpPr>
        <p:spPr>
          <a:xfrm>
            <a:off x="123825" y="1600200"/>
            <a:ext cx="8486775" cy="4114800"/>
          </a:xfrm>
        </p:spPr>
        <p:txBody>
          <a:bodyPr/>
          <a:lstStyle/>
          <a:p>
            <a:pPr eaLnBrk="1" hangingPunct="1">
              <a:buFont typeface="Wingdings" charset="2"/>
              <a:buChar char=" "/>
            </a:pPr>
            <a:r>
              <a:rPr lang="en-GB" sz="2000" dirty="0" smtClean="0">
                <a:solidFill>
                  <a:schemeClr val="hlink"/>
                </a:solidFill>
              </a:rPr>
              <a:t>Subjective Probability</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solidFill>
                  <a:schemeClr val="folHlink"/>
                </a:solidFill>
              </a:rPr>
              <a:t>Definition</a:t>
            </a:r>
            <a:r>
              <a:rPr lang="en-GB" sz="2000" dirty="0" smtClean="0"/>
              <a:t> </a:t>
            </a:r>
          </a:p>
          <a:p>
            <a:pPr eaLnBrk="1" hangingPunct="1">
              <a:buFont typeface="Wingdings" charset="2"/>
              <a:buChar char=" "/>
            </a:pPr>
            <a:r>
              <a:rPr lang="en-GB" sz="2000" b="1" i="1" u="sng" dirty="0" smtClean="0">
                <a:solidFill>
                  <a:schemeClr val="hlink"/>
                </a:solidFill>
              </a:rPr>
              <a:t>Subjective probability</a:t>
            </a:r>
            <a:r>
              <a:rPr lang="en-GB" sz="2000" dirty="0" smtClean="0"/>
              <a:t> is the probability assigned to an event based on subjective judgment, experience, information, and belief.</a:t>
            </a:r>
            <a:endParaRPr lang="bn-BD" sz="2000" dirty="0" smtClean="0"/>
          </a:p>
          <a:p>
            <a:pPr eaLnBrk="1" hangingPunct="1">
              <a:buFont typeface="Wingdings" charset="2"/>
              <a:buChar char=" "/>
            </a:pPr>
            <a:endParaRPr lang="bn-BD" sz="2000" dirty="0" smtClean="0"/>
          </a:p>
          <a:p>
            <a:pPr eaLnBrk="1" hangingPunct="1">
              <a:buFont typeface="Wingdings" charset="2"/>
              <a:buChar char=" "/>
            </a:pPr>
            <a:r>
              <a:rPr lang="bn-BD" sz="2000" dirty="0" smtClean="0"/>
              <a:t>Example:</a:t>
            </a:r>
          </a:p>
          <a:p>
            <a:pPr eaLnBrk="1" hangingPunct="1">
              <a:buFont typeface="Wingdings" charset="2"/>
              <a:buChar char=" "/>
            </a:pPr>
            <a:endParaRPr lang="bn-BD" sz="2000" dirty="0" smtClean="0"/>
          </a:p>
          <a:p>
            <a:pPr eaLnBrk="1" hangingPunct="1">
              <a:buFont typeface="Wingdings" charset="2"/>
              <a:buChar char=" "/>
            </a:pPr>
            <a:r>
              <a:rPr lang="bn-BD" sz="2000" dirty="0" smtClean="0"/>
              <a:t>1. The Probability that Rizwan, who is taking Statistics course, will earn an A in the course.</a:t>
            </a:r>
          </a:p>
          <a:p>
            <a:pPr eaLnBrk="1" hangingPunct="1">
              <a:buFont typeface="Wingdings" charset="2"/>
              <a:buChar char=" "/>
            </a:pPr>
            <a:endParaRPr lang="bn-BD" sz="2000" dirty="0" smtClean="0"/>
          </a:p>
          <a:p>
            <a:pPr eaLnBrk="1" hangingPunct="1">
              <a:buFont typeface="Wingdings" charset="2"/>
              <a:buChar char=" "/>
            </a:pP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304800"/>
            <a:ext cx="8229600" cy="1139825"/>
          </a:xfrm>
        </p:spPr>
        <p:txBody>
          <a:bodyPr/>
          <a:lstStyle/>
          <a:p>
            <a:pPr eaLnBrk="1" hangingPunct="1"/>
            <a:r>
              <a:rPr lang="en-GB" sz="2400" dirty="0" smtClean="0"/>
              <a:t>MARGINAL PROBABILITY, CONDITIONAL PROBABILITY, AND RELATED PROBABILITY CONCEPTS</a:t>
            </a:r>
          </a:p>
        </p:txBody>
      </p:sp>
      <p:sp>
        <p:nvSpPr>
          <p:cNvPr id="49155" name="Rectangle 3"/>
          <p:cNvSpPr>
            <a:spLocks noGrp="1" noChangeArrowheads="1"/>
          </p:cNvSpPr>
          <p:nvPr>
            <p:ph type="body" sz="half" idx="1"/>
          </p:nvPr>
        </p:nvSpPr>
        <p:spPr>
          <a:xfrm>
            <a:off x="241300" y="1600200"/>
            <a:ext cx="8064500" cy="4114800"/>
          </a:xfrm>
        </p:spPr>
        <p:txBody>
          <a:bodyPr/>
          <a:lstStyle/>
          <a:p>
            <a:pPr algn="just" eaLnBrk="1" hangingPunct="1">
              <a:buFont typeface="Tahoma" charset="0"/>
              <a:buChar char=" "/>
            </a:pPr>
            <a:r>
              <a:rPr lang="en-GB" sz="2000" dirty="0" smtClean="0"/>
              <a:t>Suppose all 100 employees of a company were asked whether they are in </a:t>
            </a:r>
            <a:r>
              <a:rPr lang="en-GB" sz="2000" dirty="0" err="1" smtClean="0"/>
              <a:t>favor</a:t>
            </a:r>
            <a:r>
              <a:rPr lang="en-GB" sz="2000" dirty="0" smtClean="0"/>
              <a:t> of or against paying high salaries to CEOs of U.S. companies. Table 4.3 gives a two way classification of the responses of these 100 employees.</a:t>
            </a:r>
          </a:p>
        </p:txBody>
      </p:sp>
      <p:sp>
        <p:nvSpPr>
          <p:cNvPr id="8"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4800"/>
            <a:ext cx="9144000" cy="108821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4128973"/>
            <a:ext cx="6415697" cy="1890827"/>
          </a:xfrm>
          <a:prstGeom prst="rect">
            <a:avLst/>
          </a:prstGeom>
        </p:spPr>
      </p:pic>
      <p:sp>
        <p:nvSpPr>
          <p:cNvPr id="7" name="Rectangle 2"/>
          <p:cNvSpPr txBox="1">
            <a:spLocks noChangeArrowheads="1"/>
          </p:cNvSpPr>
          <p:nvPr/>
        </p:nvSpPr>
        <p:spPr bwMode="auto">
          <a:xfrm>
            <a:off x="609600" y="2822575"/>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0" i="0" u="none" strike="noStrike" kern="0" cap="none" spc="0" normalizeH="0" baseline="0" noProof="0" smtClean="0">
                <a:ln>
                  <a:noFill/>
                </a:ln>
                <a:solidFill>
                  <a:schemeClr val="tx2"/>
                </a:solidFill>
                <a:effectLst/>
                <a:uLnTx/>
                <a:uFillTx/>
                <a:latin typeface="+mj-lt"/>
                <a:ea typeface="ＭＳ Ｐゴシック" charset="-128"/>
                <a:cs typeface="+mj-cs"/>
              </a:rPr>
              <a:t>Table 4.3 Two-Way Classification of Employee Responses</a:t>
            </a:r>
            <a:endParaRPr kumimoji="0" lang="en-GB" sz="2800" b="0" i="0" u="none" strike="noStrike" kern="0" cap="none" spc="0" normalizeH="0" baseline="0" noProof="0" dirty="0" smtClean="0">
              <a:ln>
                <a:noFill/>
              </a:ln>
              <a:solidFill>
                <a:schemeClr val="tx2"/>
              </a:solidFill>
              <a:effectLst/>
              <a:uLnTx/>
              <a:uFillTx/>
              <a:latin typeface="+mj-lt"/>
              <a:ea typeface="ＭＳ Ｐゴシック" charset="-128"/>
              <a:cs typeface="+mj-cs"/>
            </a:endParaRPr>
          </a:p>
        </p:txBody>
      </p:sp>
    </p:spTree>
    <p:extLst>
      <p:ext uri="{BB962C8B-B14F-4D97-AF65-F5344CB8AC3E}">
        <p14:creationId xmlns:p14="http://schemas.microsoft.com/office/powerpoint/2010/main" val="1025904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04800"/>
            <a:ext cx="8229600" cy="1139825"/>
          </a:xfrm>
        </p:spPr>
        <p:txBody>
          <a:bodyPr/>
          <a:lstStyle/>
          <a:p>
            <a:pPr eaLnBrk="1" hangingPunct="1"/>
            <a:r>
              <a:rPr lang="en-GB" sz="2800" dirty="0" smtClean="0"/>
              <a:t>Table 4.4 Two-Way Classification of Employee Responses with Totals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949823"/>
            <a:ext cx="8001000" cy="2588559"/>
          </a:xfrm>
          <a:prstGeom prst="rect">
            <a:avLst/>
          </a:prstGeom>
        </p:spPr>
      </p:pic>
    </p:spTree>
    <p:extLst>
      <p:ext uri="{BB962C8B-B14F-4D97-AF65-F5344CB8AC3E}">
        <p14:creationId xmlns:p14="http://schemas.microsoft.com/office/powerpoint/2010/main" val="3218002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27000" y="1447800"/>
            <a:ext cx="8559800" cy="4267200"/>
          </a:xfrm>
        </p:spPr>
        <p:txBody>
          <a:bodyPr/>
          <a:lstStyle/>
          <a:p>
            <a:pPr eaLnBrk="1" hangingPunct="1">
              <a:buFont typeface="Wingdings" charset="2"/>
              <a:buChar char=" "/>
            </a:pPr>
            <a:r>
              <a:rPr lang="en-GB" sz="2000" dirty="0" smtClean="0">
                <a:solidFill>
                  <a:schemeClr val="folHlink"/>
                </a:solidFill>
              </a:rPr>
              <a:t>Definition</a:t>
            </a:r>
          </a:p>
          <a:p>
            <a:pPr algn="just" eaLnBrk="1" hangingPunct="1">
              <a:buFont typeface="Wingdings" charset="2"/>
              <a:buChar char=" "/>
            </a:pPr>
            <a:r>
              <a:rPr lang="en-GB" sz="2000" b="1" i="1" u="sng" dirty="0" smtClean="0">
                <a:solidFill>
                  <a:schemeClr val="hlink"/>
                </a:solidFill>
              </a:rPr>
              <a:t>Marginal probability</a:t>
            </a:r>
            <a:r>
              <a:rPr lang="en-GB" sz="2000" dirty="0" smtClean="0"/>
              <a:t> is the probability of a single event without consideration of any other event. Marginal probability is also called </a:t>
            </a:r>
            <a:r>
              <a:rPr lang="en-GB" sz="2000" b="1" i="1" u="sng" dirty="0" smtClean="0">
                <a:solidFill>
                  <a:schemeClr val="hlink"/>
                </a:solidFill>
              </a:rPr>
              <a:t>simple probability</a:t>
            </a:r>
            <a:r>
              <a:rPr lang="en-GB" sz="2000" dirty="0" smtClean="0"/>
              <a:t>. </a:t>
            </a:r>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964" y="3576279"/>
            <a:ext cx="8831036" cy="2672121"/>
          </a:xfrm>
          <a:prstGeom prst="rect">
            <a:avLst/>
          </a:prstGeom>
        </p:spPr>
      </p:pic>
      <p:sp>
        <p:nvSpPr>
          <p:cNvPr id="8" name="Rectangle 2"/>
          <p:cNvSpPr>
            <a:spLocks noGrp="1" noChangeArrowheads="1"/>
          </p:cNvSpPr>
          <p:nvPr>
            <p:ph type="title"/>
          </p:nvPr>
        </p:nvSpPr>
        <p:spPr>
          <a:xfrm>
            <a:off x="381000" y="2517775"/>
            <a:ext cx="8229600" cy="1139825"/>
          </a:xfrm>
        </p:spPr>
        <p:txBody>
          <a:bodyPr/>
          <a:lstStyle/>
          <a:p>
            <a:pPr eaLnBrk="1" hangingPunct="1"/>
            <a:r>
              <a:rPr lang="en-GB" sz="2800" dirty="0" smtClean="0"/>
              <a:t>Table 4.5 Listing the Marginal Probabilities </a:t>
            </a:r>
          </a:p>
        </p:txBody>
      </p:sp>
      <p:sp>
        <p:nvSpPr>
          <p:cNvPr id="9"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Tree>
    <p:extLst>
      <p:ext uri="{BB962C8B-B14F-4D97-AF65-F5344CB8AC3E}">
        <p14:creationId xmlns:p14="http://schemas.microsoft.com/office/powerpoint/2010/main" val="4136448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452573"/>
            <a:ext cx="8571551" cy="1738427"/>
          </a:xfrm>
          <a:prstGeom prst="rect">
            <a:avLst/>
          </a:prstGeom>
        </p:spPr>
      </p:pic>
      <p:sp>
        <p:nvSpPr>
          <p:cNvPr id="5"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Tree>
    <p:extLst>
      <p:ext uri="{BB962C8B-B14F-4D97-AF65-F5344CB8AC3E}">
        <p14:creationId xmlns:p14="http://schemas.microsoft.com/office/powerpoint/2010/main" val="2840387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123825" y="1600200"/>
            <a:ext cx="8486775" cy="4114800"/>
          </a:xfrm>
        </p:spPr>
        <p:txBody>
          <a:bodyPr/>
          <a:lstStyle/>
          <a:p>
            <a:pPr eaLnBrk="1" hangingPunct="1">
              <a:buFont typeface="Wingdings" charset="2"/>
              <a:buChar char=" "/>
            </a:pPr>
            <a:r>
              <a:rPr lang="en-GB" sz="2000" dirty="0" smtClean="0">
                <a:solidFill>
                  <a:schemeClr val="folHlink"/>
                </a:solidFill>
              </a:rPr>
              <a:t>Definition</a:t>
            </a:r>
          </a:p>
          <a:p>
            <a:pPr algn="just" eaLnBrk="1" hangingPunct="1">
              <a:buFont typeface="Wingdings" charset="2"/>
              <a:buChar char=" "/>
            </a:pPr>
            <a:r>
              <a:rPr lang="en-GB" sz="2000" b="1" i="1" u="sng" dirty="0" smtClean="0">
                <a:solidFill>
                  <a:schemeClr val="hlink"/>
                </a:solidFill>
              </a:rPr>
              <a:t>Conditional probability</a:t>
            </a:r>
            <a:r>
              <a:rPr lang="en-GB" sz="2000" dirty="0" smtClean="0"/>
              <a:t> is the probability that an event will occur given that another has already occurred. If </a:t>
            </a:r>
            <a:r>
              <a:rPr lang="en-GB" sz="2000" i="1" dirty="0" smtClean="0"/>
              <a:t>A</a:t>
            </a:r>
            <a:r>
              <a:rPr lang="en-GB" sz="2000" dirty="0" smtClean="0"/>
              <a:t> and </a:t>
            </a:r>
            <a:r>
              <a:rPr lang="en-GB" sz="2000" i="1" dirty="0" smtClean="0"/>
              <a:t>B</a:t>
            </a:r>
            <a:r>
              <a:rPr lang="en-GB" sz="2000" dirty="0" smtClean="0"/>
              <a:t> are two events, then the conditional probability </a:t>
            </a:r>
            <a:r>
              <a:rPr lang="en-GB" sz="2000" i="1" dirty="0" smtClean="0"/>
              <a:t>A</a:t>
            </a:r>
            <a:r>
              <a:rPr lang="en-GB" sz="2000" dirty="0" smtClean="0"/>
              <a:t> given </a:t>
            </a:r>
            <a:r>
              <a:rPr lang="en-GB" sz="2000" i="1" dirty="0" smtClean="0"/>
              <a:t>B</a:t>
            </a:r>
            <a:r>
              <a:rPr lang="en-GB" sz="2000" dirty="0" smtClean="0"/>
              <a:t> is written as</a:t>
            </a:r>
          </a:p>
          <a:p>
            <a:pPr algn="ctr" eaLnBrk="1" hangingPunct="1">
              <a:buFont typeface="Wingdings" charset="2"/>
              <a:buChar char=" "/>
            </a:pPr>
            <a:endParaRPr lang="bn-BD" sz="2000" b="1" i="1" dirty="0" smtClean="0"/>
          </a:p>
          <a:p>
            <a:pPr algn="ctr" eaLnBrk="1" hangingPunct="1">
              <a:buFont typeface="Wingdings" charset="2"/>
              <a:buChar char=" "/>
            </a:pPr>
            <a:r>
              <a:rPr lang="en-GB" sz="2000" b="1" i="1" dirty="0" smtClean="0"/>
              <a:t>P</a:t>
            </a:r>
            <a:r>
              <a:rPr lang="en-GB" sz="2000" b="1" dirty="0" smtClean="0"/>
              <a:t> ( </a:t>
            </a:r>
            <a:r>
              <a:rPr lang="en-GB" sz="2000" b="1" i="1" dirty="0" smtClean="0"/>
              <a:t>A </a:t>
            </a:r>
            <a:r>
              <a:rPr lang="en-GB" sz="2000" b="1" dirty="0" smtClean="0"/>
              <a:t>| </a:t>
            </a:r>
            <a:r>
              <a:rPr lang="en-GB" sz="2000" b="1" i="1" dirty="0" smtClean="0"/>
              <a:t>B </a:t>
            </a:r>
            <a:r>
              <a:rPr lang="en-GB" sz="2000" b="1" dirty="0" smtClean="0"/>
              <a:t>)</a:t>
            </a:r>
            <a:endParaRPr lang="bn-BD" sz="2000" b="1" dirty="0" smtClean="0"/>
          </a:p>
          <a:p>
            <a:pPr algn="ctr" eaLnBrk="1" hangingPunct="1">
              <a:buFont typeface="Wingdings" charset="2"/>
              <a:buChar char=" "/>
            </a:pPr>
            <a:endParaRPr lang="en-GB" sz="2000" b="1" dirty="0" smtClean="0"/>
          </a:p>
          <a:p>
            <a:pPr algn="just" eaLnBrk="1" hangingPunct="1">
              <a:buFont typeface="Wingdings" charset="2"/>
              <a:buChar char=" "/>
            </a:pPr>
            <a:r>
              <a:rPr lang="en-GB" sz="2000" dirty="0" smtClean="0"/>
              <a:t>and read as “the probability of </a:t>
            </a:r>
            <a:r>
              <a:rPr lang="en-GB" sz="2000" i="1" dirty="0" smtClean="0"/>
              <a:t>A</a:t>
            </a:r>
            <a:r>
              <a:rPr lang="en-GB" sz="2000" dirty="0" smtClean="0"/>
              <a:t> given that </a:t>
            </a:r>
            <a:r>
              <a:rPr lang="en-GB" sz="2000" i="1" dirty="0" smtClean="0"/>
              <a:t>B </a:t>
            </a:r>
            <a:r>
              <a:rPr lang="en-GB" sz="2000" dirty="0" smtClean="0"/>
              <a:t>has already occurred.”</a:t>
            </a:r>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Tree>
    <p:extLst>
      <p:ext uri="{BB962C8B-B14F-4D97-AF65-F5344CB8AC3E}">
        <p14:creationId xmlns:p14="http://schemas.microsoft.com/office/powerpoint/2010/main" val="206063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2800" dirty="0" smtClean="0"/>
              <a:t>Table 4.1 Examples of Experiments, Outcomes, and Sample Spaces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752600"/>
            <a:ext cx="7983065" cy="32199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z="2800" dirty="0" smtClean="0"/>
              <a:t>Example 4-12</a:t>
            </a:r>
          </a:p>
        </p:txBody>
      </p:sp>
      <p:sp>
        <p:nvSpPr>
          <p:cNvPr id="56323" name="Rectangle 3"/>
          <p:cNvSpPr>
            <a:spLocks noGrp="1" noChangeArrowheads="1"/>
          </p:cNvSpPr>
          <p:nvPr>
            <p:ph type="body" idx="1"/>
          </p:nvPr>
        </p:nvSpPr>
        <p:spPr>
          <a:xfrm>
            <a:off x="114300" y="1524000"/>
            <a:ext cx="8343900" cy="4114800"/>
          </a:xfrm>
        </p:spPr>
        <p:txBody>
          <a:bodyPr/>
          <a:lstStyle/>
          <a:p>
            <a:pPr algn="just" eaLnBrk="1" hangingPunct="1">
              <a:buFont typeface="Wingdings" charset="2"/>
              <a:buChar char=" "/>
            </a:pPr>
            <a:r>
              <a:rPr lang="en-GB" sz="2000" dirty="0" smtClean="0"/>
              <a:t>Compute the conditional probability </a:t>
            </a:r>
            <a:r>
              <a:rPr lang="en-GB" sz="2000" i="1" dirty="0" smtClean="0"/>
              <a:t>P </a:t>
            </a:r>
            <a:r>
              <a:rPr lang="en-GB" sz="2000" dirty="0" smtClean="0"/>
              <a:t>(in </a:t>
            </a:r>
            <a:r>
              <a:rPr lang="en-GB" sz="2000" dirty="0" err="1" smtClean="0"/>
              <a:t>favor</a:t>
            </a:r>
            <a:r>
              <a:rPr lang="en-GB" sz="2000" dirty="0" smtClean="0"/>
              <a:t> | male) for the data on 100 employees given in Table 4.4.</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2364441"/>
            <a:ext cx="8001000" cy="2588559"/>
          </a:xfrm>
          <a:prstGeom prst="rect">
            <a:avLst/>
          </a:prstGeom>
        </p:spPr>
      </p:pic>
      <p:graphicFrame>
        <p:nvGraphicFramePr>
          <p:cNvPr id="9217" name="Object 1"/>
          <p:cNvGraphicFramePr>
            <a:graphicFrameLocks noGrp="1" noChangeAspect="1"/>
          </p:cNvGraphicFramePr>
          <p:nvPr/>
        </p:nvGraphicFramePr>
        <p:xfrm>
          <a:off x="622300" y="5080000"/>
          <a:ext cx="8128000" cy="787400"/>
        </p:xfrm>
        <a:graphic>
          <a:graphicData uri="http://schemas.openxmlformats.org/presentationml/2006/ole">
            <mc:AlternateContent xmlns:mc="http://schemas.openxmlformats.org/markup-compatibility/2006">
              <mc:Choice xmlns:v="urn:schemas-microsoft-com:vml" Requires="v">
                <p:oleObj spid="_x0000_s79874" name="Equation" r:id="rId5" imgW="4000500" imgH="393700" progId="Equation.3">
                  <p:embed/>
                </p:oleObj>
              </mc:Choice>
              <mc:Fallback>
                <p:oleObj name="Equation" r:id="rId5" imgW="4000500" imgH="393700"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300" y="5080000"/>
                        <a:ext cx="8128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9482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sz="2800" dirty="0" smtClean="0"/>
              <a:t>Example 4-13</a:t>
            </a:r>
          </a:p>
        </p:txBody>
      </p:sp>
      <p:sp>
        <p:nvSpPr>
          <p:cNvPr id="58371" name="Rectangle 3"/>
          <p:cNvSpPr>
            <a:spLocks noGrp="1" noChangeArrowheads="1"/>
          </p:cNvSpPr>
          <p:nvPr>
            <p:ph type="body" idx="1"/>
          </p:nvPr>
        </p:nvSpPr>
        <p:spPr>
          <a:xfrm>
            <a:off x="152400" y="1524000"/>
            <a:ext cx="8486775" cy="4114800"/>
          </a:xfrm>
        </p:spPr>
        <p:txBody>
          <a:bodyPr/>
          <a:lstStyle/>
          <a:p>
            <a:pPr algn="just" eaLnBrk="1" hangingPunct="1">
              <a:buFont typeface="Wingdings" charset="2"/>
              <a:buChar char=" "/>
            </a:pPr>
            <a:r>
              <a:rPr lang="en-GB" sz="2000" dirty="0" smtClean="0"/>
              <a:t>For the data of Table 4.4, calculate the conditional probability that a randomly selected employee is a female given that this employee is in </a:t>
            </a:r>
            <a:r>
              <a:rPr lang="en-GB" sz="2000" dirty="0" err="1" smtClean="0"/>
              <a:t>favor</a:t>
            </a:r>
            <a:r>
              <a:rPr lang="en-GB" sz="2000" dirty="0" smtClean="0"/>
              <a:t> of paying high salaries to CEOs.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2514600"/>
            <a:ext cx="8001000" cy="2588559"/>
          </a:xfrm>
          <a:prstGeom prst="rect">
            <a:avLst/>
          </a:prstGeom>
        </p:spPr>
      </p:pic>
      <p:graphicFrame>
        <p:nvGraphicFramePr>
          <p:cNvPr id="41985" name="Object 1"/>
          <p:cNvGraphicFramePr>
            <a:graphicFrameLocks noChangeAspect="1"/>
          </p:cNvGraphicFramePr>
          <p:nvPr/>
        </p:nvGraphicFramePr>
        <p:xfrm>
          <a:off x="419100" y="4965700"/>
          <a:ext cx="8102600" cy="1663700"/>
        </p:xfrm>
        <a:graphic>
          <a:graphicData uri="http://schemas.openxmlformats.org/presentationml/2006/ole">
            <mc:AlternateContent xmlns:mc="http://schemas.openxmlformats.org/markup-compatibility/2006">
              <mc:Choice xmlns:v="urn:schemas-microsoft-com:vml" Requires="v">
                <p:oleObj spid="_x0000_s80898" name="Equation" r:id="rId5" imgW="4051300" imgH="838200" progId="Equation.3">
                  <p:embed/>
                </p:oleObj>
              </mc:Choice>
              <mc:Fallback>
                <p:oleObj name="Equation" r:id="rId5" imgW="4051300" imgH="838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 y="4965700"/>
                        <a:ext cx="8102600" cy="166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1432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152400" y="1828800"/>
            <a:ext cx="8559800" cy="3886200"/>
          </a:xfrm>
        </p:spPr>
        <p:txBody>
          <a:bodyPr/>
          <a:lstStyle/>
          <a:p>
            <a:pPr eaLnBrk="1" hangingPunct="1">
              <a:buFont typeface="Wingdings" charset="2"/>
              <a:buChar char=" "/>
            </a:pPr>
            <a:r>
              <a:rPr lang="en-GB" sz="2000" dirty="0" smtClean="0">
                <a:solidFill>
                  <a:schemeClr val="folHlink"/>
                </a:solidFill>
              </a:rPr>
              <a:t>Definition</a:t>
            </a:r>
            <a:endParaRPr lang="bn-BD" sz="2000" dirty="0" smtClean="0">
              <a:solidFill>
                <a:schemeClr val="folHlink"/>
              </a:solidFill>
            </a:endParaRPr>
          </a:p>
          <a:p>
            <a:pPr algn="just" eaLnBrk="1" hangingPunct="1">
              <a:buFont typeface="Wingdings" charset="2"/>
              <a:buChar char=" "/>
            </a:pPr>
            <a:r>
              <a:rPr lang="en-GB" sz="2000" dirty="0" smtClean="0"/>
              <a:t>Events that cannot occur together are said to be </a:t>
            </a:r>
            <a:r>
              <a:rPr lang="en-GB" sz="2000" b="1" i="1" u="sng" dirty="0" smtClean="0">
                <a:solidFill>
                  <a:schemeClr val="hlink"/>
                </a:solidFill>
              </a:rPr>
              <a:t>mutually exclusive events</a:t>
            </a:r>
            <a:r>
              <a:rPr lang="en-GB" sz="2000" dirty="0" smtClean="0"/>
              <a:t>.</a:t>
            </a:r>
          </a:p>
        </p:txBody>
      </p:sp>
      <p:sp>
        <p:nvSpPr>
          <p:cNvPr id="7"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4705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GB" sz="2800" dirty="0" smtClean="0"/>
              <a:t>Example 4-14</a:t>
            </a:r>
          </a:p>
        </p:txBody>
      </p:sp>
      <p:sp>
        <p:nvSpPr>
          <p:cNvPr id="62467" name="Rectangle 3"/>
          <p:cNvSpPr>
            <a:spLocks noGrp="1" noChangeArrowheads="1"/>
          </p:cNvSpPr>
          <p:nvPr>
            <p:ph type="body" idx="1"/>
          </p:nvPr>
        </p:nvSpPr>
        <p:spPr>
          <a:xfrm>
            <a:off x="76200" y="1371600"/>
            <a:ext cx="9144000" cy="4267200"/>
          </a:xfrm>
        </p:spPr>
        <p:txBody>
          <a:bodyPr/>
          <a:lstStyle/>
          <a:p>
            <a:pPr eaLnBrk="1" hangingPunct="1">
              <a:buSzTx/>
              <a:buFont typeface="Wingdings" charset="2"/>
              <a:buChar char=" "/>
            </a:pPr>
            <a:r>
              <a:rPr lang="en-GB" sz="2000" dirty="0" smtClean="0"/>
              <a:t>Consider the following events for one roll of a die:</a:t>
            </a:r>
          </a:p>
          <a:p>
            <a:pPr lvl="1" eaLnBrk="1" hangingPunct="1">
              <a:buSzTx/>
              <a:buFont typeface="Wingdings" charset="2"/>
              <a:buChar char=" "/>
            </a:pPr>
            <a:r>
              <a:rPr lang="en-GB" sz="2000" i="1" dirty="0" smtClean="0"/>
              <a:t>A</a:t>
            </a:r>
            <a:r>
              <a:rPr lang="en-GB" sz="2000" dirty="0" smtClean="0"/>
              <a:t>= an even number is observed= {2, 4, 6}</a:t>
            </a:r>
          </a:p>
          <a:p>
            <a:pPr lvl="1" eaLnBrk="1" hangingPunct="1">
              <a:buSzTx/>
              <a:buFont typeface="Wingdings" charset="2"/>
              <a:buChar char=" "/>
            </a:pPr>
            <a:r>
              <a:rPr lang="en-GB" sz="2000" i="1" dirty="0" smtClean="0"/>
              <a:t>B</a:t>
            </a:r>
            <a:r>
              <a:rPr lang="en-GB" sz="2000" dirty="0" smtClean="0"/>
              <a:t>= an odd number is observed= {1, 3, 5}</a:t>
            </a:r>
          </a:p>
          <a:p>
            <a:pPr lvl="1" eaLnBrk="1" hangingPunct="1">
              <a:buSzTx/>
              <a:buFont typeface="Wingdings" charset="2"/>
              <a:buChar char=" "/>
            </a:pPr>
            <a:r>
              <a:rPr lang="en-GB" sz="2000" i="1" dirty="0" smtClean="0"/>
              <a:t>C</a:t>
            </a:r>
            <a:r>
              <a:rPr lang="en-GB" sz="2000" dirty="0" smtClean="0"/>
              <a:t>= a number less than 5 is observed= {1, 2, 3, 4}</a:t>
            </a:r>
          </a:p>
          <a:p>
            <a:pPr eaLnBrk="1" hangingPunct="1">
              <a:buSzTx/>
              <a:buFont typeface="Wingdings" charset="2"/>
              <a:buChar char=" "/>
            </a:pPr>
            <a:r>
              <a:rPr lang="en-GB" sz="2000" dirty="0" smtClean="0"/>
              <a:t>Are events </a:t>
            </a:r>
            <a:r>
              <a:rPr lang="en-GB" sz="2000" i="1" dirty="0" smtClean="0"/>
              <a:t>A</a:t>
            </a:r>
            <a:r>
              <a:rPr lang="en-GB" sz="2000" dirty="0" smtClean="0"/>
              <a:t> and B mutually exclusive? Are events </a:t>
            </a:r>
            <a:r>
              <a:rPr lang="en-GB" sz="2000" i="1" dirty="0" smtClean="0"/>
              <a:t>A </a:t>
            </a:r>
            <a:r>
              <a:rPr lang="en-GB" sz="2000" dirty="0" smtClean="0"/>
              <a:t>and </a:t>
            </a:r>
            <a:r>
              <a:rPr lang="en-GB" sz="2000" i="1" dirty="0" smtClean="0"/>
              <a:t>C </a:t>
            </a:r>
            <a:r>
              <a:rPr lang="en-GB" sz="2000" dirty="0" smtClean="0"/>
              <a:t>mutually exclusive? </a:t>
            </a:r>
          </a:p>
          <a:p>
            <a:pPr eaLnBrk="1" hangingPunct="1">
              <a:buSzTx/>
              <a:buFont typeface="Wingdings" charset="2"/>
              <a:buChar char=" "/>
            </a:pP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548996"/>
            <a:ext cx="8831036" cy="3309004"/>
          </a:xfrm>
          <a:prstGeom prst="rect">
            <a:avLst/>
          </a:prstGeom>
        </p:spPr>
      </p:pic>
    </p:spTree>
    <p:extLst>
      <p:ext uri="{BB962C8B-B14F-4D97-AF65-F5344CB8AC3E}">
        <p14:creationId xmlns:p14="http://schemas.microsoft.com/office/powerpoint/2010/main" val="4194379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GB" sz="2800" dirty="0" smtClean="0"/>
              <a:t>Example 4-15</a:t>
            </a:r>
          </a:p>
        </p:txBody>
      </p:sp>
      <p:sp>
        <p:nvSpPr>
          <p:cNvPr id="64515" name="Rectangle 3"/>
          <p:cNvSpPr>
            <a:spLocks noGrp="1" noChangeArrowheads="1"/>
          </p:cNvSpPr>
          <p:nvPr>
            <p:ph type="body" idx="1"/>
          </p:nvPr>
        </p:nvSpPr>
        <p:spPr>
          <a:xfrm>
            <a:off x="76200" y="1524000"/>
            <a:ext cx="9144000" cy="4114800"/>
          </a:xfrm>
        </p:spPr>
        <p:txBody>
          <a:bodyPr/>
          <a:lstStyle/>
          <a:p>
            <a:pPr eaLnBrk="1" hangingPunct="1">
              <a:buSzTx/>
              <a:buFont typeface="Wingdings" charset="2"/>
              <a:buChar char=" "/>
            </a:pPr>
            <a:r>
              <a:rPr lang="en-GB" sz="2000" dirty="0" smtClean="0"/>
              <a:t>Consider the following two events for a randomly selected adult:</a:t>
            </a:r>
          </a:p>
          <a:p>
            <a:pPr lvl="1" eaLnBrk="1" hangingPunct="1">
              <a:buSzTx/>
              <a:buFont typeface="Wingdings" charset="2"/>
              <a:buChar char=" "/>
            </a:pPr>
            <a:r>
              <a:rPr lang="en-GB" sz="2000" i="1" dirty="0" smtClean="0"/>
              <a:t>Y </a:t>
            </a:r>
            <a:r>
              <a:rPr lang="en-GB" sz="2000" dirty="0" smtClean="0"/>
              <a:t>= this adult has shopped on the Internet at least once</a:t>
            </a:r>
          </a:p>
          <a:p>
            <a:pPr lvl="1" eaLnBrk="1" hangingPunct="1">
              <a:buSzTx/>
              <a:buFont typeface="Wingdings" charset="2"/>
              <a:buChar char=" "/>
            </a:pPr>
            <a:r>
              <a:rPr lang="en-GB" sz="2000" i="1" dirty="0" smtClean="0"/>
              <a:t>N </a:t>
            </a:r>
            <a:r>
              <a:rPr lang="en-GB" sz="2000" dirty="0" smtClean="0"/>
              <a:t>= this adult has never shopped on the Internet</a:t>
            </a:r>
          </a:p>
          <a:p>
            <a:pPr eaLnBrk="1" hangingPunct="1">
              <a:buSzTx/>
              <a:buFont typeface="Wingdings" charset="2"/>
              <a:buChar char=" "/>
            </a:pPr>
            <a:r>
              <a:rPr lang="en-GB" sz="2000" dirty="0" smtClean="0"/>
              <a:t>Are events </a:t>
            </a:r>
            <a:r>
              <a:rPr lang="en-GB" sz="2000" i="1" dirty="0" smtClean="0"/>
              <a:t>Y</a:t>
            </a:r>
            <a:r>
              <a:rPr lang="en-GB" sz="2000" dirty="0" smtClean="0"/>
              <a:t> and </a:t>
            </a:r>
            <a:r>
              <a:rPr lang="en-GB" sz="2000" i="1" dirty="0" smtClean="0"/>
              <a:t>N</a:t>
            </a:r>
            <a:r>
              <a:rPr lang="en-GB" sz="2000" dirty="0" smtClean="0"/>
              <a:t> mutually exclusive?</a:t>
            </a:r>
          </a:p>
          <a:p>
            <a:pPr eaLnBrk="1" hangingPunct="1">
              <a:buSzTx/>
              <a:buFont typeface="Wingdings" charset="2"/>
              <a:buChar char=" "/>
            </a:pP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028511"/>
            <a:ext cx="5029200" cy="286144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5715001"/>
            <a:ext cx="6077511" cy="446452"/>
          </a:xfrm>
          <a:prstGeom prst="rect">
            <a:avLst/>
          </a:prstGeom>
        </p:spPr>
      </p:pic>
    </p:spTree>
    <p:extLst>
      <p:ext uri="{BB962C8B-B14F-4D97-AF65-F5344CB8AC3E}">
        <p14:creationId xmlns:p14="http://schemas.microsoft.com/office/powerpoint/2010/main" val="21160619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76201" y="1600200"/>
            <a:ext cx="8743950"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Two events are said to be </a:t>
            </a:r>
            <a:r>
              <a:rPr lang="en-GB" sz="2000" b="1" i="1" u="sng" dirty="0" smtClean="0">
                <a:solidFill>
                  <a:schemeClr val="hlink"/>
                </a:solidFill>
              </a:rPr>
              <a:t>independent</a:t>
            </a:r>
            <a:r>
              <a:rPr lang="en-GB" sz="2000" dirty="0" smtClean="0"/>
              <a:t> if the occurrence of one does not change the probability of the occurrence of the other. In other words, </a:t>
            </a:r>
            <a:r>
              <a:rPr lang="en-GB" sz="2000" i="1" dirty="0" smtClean="0"/>
              <a:t>A</a:t>
            </a:r>
            <a:r>
              <a:rPr lang="en-GB" sz="2000" dirty="0" smtClean="0"/>
              <a:t> and </a:t>
            </a:r>
            <a:r>
              <a:rPr lang="en-GB" sz="2000" i="1" dirty="0" smtClean="0"/>
              <a:t>B</a:t>
            </a:r>
            <a:r>
              <a:rPr lang="en-GB" sz="2000" dirty="0" smtClean="0"/>
              <a:t> are </a:t>
            </a:r>
            <a:r>
              <a:rPr lang="en-GB" sz="2000" b="1" i="1" u="sng" dirty="0" smtClean="0">
                <a:solidFill>
                  <a:schemeClr val="hlink"/>
                </a:solidFill>
              </a:rPr>
              <a:t>independent</a:t>
            </a:r>
            <a:r>
              <a:rPr lang="en-GB" sz="2000" dirty="0" smtClean="0"/>
              <a:t> </a:t>
            </a:r>
            <a:r>
              <a:rPr lang="en-GB" sz="2000" b="1" i="1" u="sng" dirty="0" smtClean="0">
                <a:solidFill>
                  <a:schemeClr val="hlink"/>
                </a:solidFill>
              </a:rPr>
              <a:t>events</a:t>
            </a:r>
            <a:r>
              <a:rPr lang="en-GB" sz="2000" dirty="0" smtClean="0"/>
              <a:t> if </a:t>
            </a:r>
          </a:p>
          <a:p>
            <a:pPr eaLnBrk="1" hangingPunct="1">
              <a:buFont typeface="Wingdings" charset="2"/>
              <a:buChar char=" "/>
            </a:pPr>
            <a:r>
              <a:rPr lang="en-GB" sz="2000" dirty="0" smtClean="0"/>
              <a:t>       </a:t>
            </a:r>
          </a:p>
          <a:p>
            <a:pPr eaLnBrk="1" hangingPunct="1">
              <a:buFont typeface="Wingdings" charset="2"/>
              <a:buChar char=" "/>
            </a:pPr>
            <a:r>
              <a:rPr lang="en-GB" sz="2000" dirty="0"/>
              <a:t> </a:t>
            </a:r>
            <a:r>
              <a:rPr lang="en-GB" sz="2000" dirty="0" smtClean="0"/>
              <a:t>           either   </a:t>
            </a:r>
            <a:r>
              <a:rPr lang="en-GB" sz="2000" i="1" dirty="0" smtClean="0"/>
              <a:t>P</a:t>
            </a:r>
            <a:r>
              <a:rPr lang="en-GB" sz="2000" dirty="0" smtClean="0"/>
              <a:t>(</a:t>
            </a:r>
            <a:r>
              <a:rPr lang="en-GB" sz="2000" i="1" dirty="0" smtClean="0"/>
              <a:t>A</a:t>
            </a:r>
            <a:r>
              <a:rPr lang="en-GB" sz="2000" dirty="0" smtClean="0"/>
              <a:t> | </a:t>
            </a:r>
            <a:r>
              <a:rPr lang="en-GB" sz="2000" i="1" dirty="0" smtClean="0"/>
              <a:t>B</a:t>
            </a:r>
            <a:r>
              <a:rPr lang="en-GB" sz="2000" dirty="0" smtClean="0"/>
              <a:t>) = </a:t>
            </a:r>
            <a:r>
              <a:rPr lang="en-GB" sz="2000" i="1" dirty="0" smtClean="0"/>
              <a:t>P</a:t>
            </a:r>
            <a:r>
              <a:rPr lang="en-GB" sz="2000" dirty="0" smtClean="0"/>
              <a:t>(</a:t>
            </a:r>
            <a:r>
              <a:rPr lang="en-GB" sz="2000" i="1" dirty="0" smtClean="0"/>
              <a:t>A</a:t>
            </a:r>
            <a:r>
              <a:rPr lang="en-GB" sz="2000" dirty="0" smtClean="0"/>
              <a:t>)   or   </a:t>
            </a:r>
            <a:r>
              <a:rPr lang="en-GB" sz="2000" i="1" dirty="0" smtClean="0"/>
              <a:t>P</a:t>
            </a:r>
            <a:r>
              <a:rPr lang="en-GB" sz="2000" dirty="0" smtClean="0"/>
              <a:t>(</a:t>
            </a:r>
            <a:r>
              <a:rPr lang="en-GB" sz="2000" i="1" dirty="0" smtClean="0"/>
              <a:t>B </a:t>
            </a:r>
            <a:r>
              <a:rPr lang="en-GB" sz="2000" dirty="0" smtClean="0"/>
              <a:t>| </a:t>
            </a:r>
            <a:r>
              <a:rPr lang="en-GB" sz="2000" i="1" dirty="0" smtClean="0"/>
              <a:t>A</a:t>
            </a:r>
            <a:r>
              <a:rPr lang="en-GB" sz="2000" dirty="0" smtClean="0"/>
              <a:t>) = </a:t>
            </a:r>
            <a:r>
              <a:rPr lang="en-GB" sz="2000" i="1" dirty="0" smtClean="0"/>
              <a:t>P</a:t>
            </a:r>
            <a:r>
              <a:rPr lang="en-GB" sz="2000" dirty="0" smtClean="0"/>
              <a:t>(</a:t>
            </a:r>
            <a:r>
              <a:rPr lang="en-GB" sz="2000" i="1" dirty="0" smtClean="0"/>
              <a:t>B</a:t>
            </a:r>
            <a:r>
              <a:rPr lang="en-GB" sz="2000" dirty="0" smtClean="0"/>
              <a:t>)</a:t>
            </a:r>
          </a:p>
          <a:p>
            <a:pPr eaLnBrk="1" hangingPunct="1"/>
            <a:endParaRPr lang="en-GB" sz="2000" dirty="0" smtClean="0"/>
          </a:p>
        </p:txBody>
      </p:sp>
      <p:sp>
        <p:nvSpPr>
          <p:cNvPr id="7"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296409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sz="2800" dirty="0" smtClean="0"/>
              <a:t>Example 4-16</a:t>
            </a:r>
          </a:p>
        </p:txBody>
      </p:sp>
      <p:sp>
        <p:nvSpPr>
          <p:cNvPr id="67587" name="Rectangle 3"/>
          <p:cNvSpPr>
            <a:spLocks noGrp="1" noChangeArrowheads="1"/>
          </p:cNvSpPr>
          <p:nvPr>
            <p:ph type="body" idx="1"/>
          </p:nvPr>
        </p:nvSpPr>
        <p:spPr>
          <a:xfrm>
            <a:off x="123825" y="1447800"/>
            <a:ext cx="8486775" cy="990600"/>
          </a:xfrm>
        </p:spPr>
        <p:txBody>
          <a:bodyPr/>
          <a:lstStyle/>
          <a:p>
            <a:pPr algn="just" eaLnBrk="1" hangingPunct="1">
              <a:buFont typeface="Wingdings" charset="2"/>
              <a:buChar char=" "/>
            </a:pPr>
            <a:r>
              <a:rPr lang="en-GB" sz="2000" dirty="0" smtClean="0"/>
              <a:t>Refer to the information on 100 employees given in Table 4.4 in Section 4.4. Are events “female (</a:t>
            </a:r>
            <a:r>
              <a:rPr lang="en-GB" sz="2000" i="1" dirty="0" smtClean="0"/>
              <a:t>F</a:t>
            </a:r>
            <a:r>
              <a:rPr lang="en-GB" sz="2000" dirty="0" smtClean="0"/>
              <a:t>)” and “in </a:t>
            </a:r>
            <a:r>
              <a:rPr lang="en-GB" sz="2000" dirty="0" err="1" smtClean="0"/>
              <a:t>favor</a:t>
            </a:r>
            <a:r>
              <a:rPr lang="en-GB" sz="2000" dirty="0" smtClean="0"/>
              <a:t> (</a:t>
            </a:r>
            <a:r>
              <a:rPr lang="en-GB" sz="2000" i="1" dirty="0" smtClean="0"/>
              <a:t>A</a:t>
            </a:r>
            <a:r>
              <a:rPr lang="en-GB" sz="2000" dirty="0" smtClean="0"/>
              <a:t>)” independent?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209800"/>
            <a:ext cx="4343400" cy="914399"/>
          </a:xfrm>
          <a:prstGeom prst="rect">
            <a:avLst/>
          </a:prstGeom>
        </p:spPr>
      </p:pic>
      <p:sp>
        <p:nvSpPr>
          <p:cNvPr id="7" name="Rectangle 3"/>
          <p:cNvSpPr txBox="1">
            <a:spLocks noChangeArrowheads="1"/>
          </p:cNvSpPr>
          <p:nvPr/>
        </p:nvSpPr>
        <p:spPr bwMode="auto">
          <a:xfrm>
            <a:off x="228600" y="3048000"/>
            <a:ext cx="8559800" cy="450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Events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F</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will be independent if </a:t>
            </a: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F</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F</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Otherwise they will be dependent.</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Using the information given in Table 4.4, we compute the following two probabilities:</a:t>
            </a:r>
            <a:endParaRPr kumimoji="0" lang="bn-BD"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F</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40/100 = .40  and</a:t>
            </a: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F</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4/19 = .2105</a:t>
            </a:r>
            <a:endParaRPr kumimoji="0" lang="bn-BD"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Because these two probabilities are not equal, the two events are dependent.</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Tree>
    <p:extLst>
      <p:ext uri="{BB962C8B-B14F-4D97-AF65-F5344CB8AC3E}">
        <p14:creationId xmlns:p14="http://schemas.microsoft.com/office/powerpoint/2010/main" val="3851255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sz="2800" dirty="0" smtClean="0"/>
              <a:t>Example 4-17</a:t>
            </a:r>
          </a:p>
        </p:txBody>
      </p:sp>
      <p:sp>
        <p:nvSpPr>
          <p:cNvPr id="69635" name="Rectangle 3"/>
          <p:cNvSpPr>
            <a:spLocks noGrp="1" noChangeArrowheads="1"/>
          </p:cNvSpPr>
          <p:nvPr>
            <p:ph type="body" idx="1"/>
          </p:nvPr>
        </p:nvSpPr>
        <p:spPr>
          <a:xfrm>
            <a:off x="123825" y="1524000"/>
            <a:ext cx="8486775" cy="4114800"/>
          </a:xfrm>
        </p:spPr>
        <p:txBody>
          <a:bodyPr/>
          <a:lstStyle/>
          <a:p>
            <a:pPr algn="just" eaLnBrk="1" hangingPunct="1">
              <a:lnSpc>
                <a:spcPct val="90000"/>
              </a:lnSpc>
              <a:buFont typeface="Wingdings" charset="2"/>
              <a:buChar char=" "/>
            </a:pPr>
            <a:r>
              <a:rPr lang="en-GB" sz="2000" dirty="0" smtClean="0"/>
              <a:t>A box contains a total of 100 DVDs that were manufactured on two machines. Of them, 60 were manufactured on Machine I. Of the total DVDs, 15 are defective. Of the 60 DVDs that were manufactured on Machine I, 9 are defective. </a:t>
            </a:r>
            <a:br>
              <a:rPr lang="en-GB" sz="2000" dirty="0" smtClean="0"/>
            </a:br>
            <a:r>
              <a:rPr lang="en-GB" sz="2000" dirty="0" smtClean="0"/>
              <a:t>Let </a:t>
            </a:r>
            <a:r>
              <a:rPr lang="en-GB" sz="2000" i="1" dirty="0" smtClean="0"/>
              <a:t>D</a:t>
            </a:r>
            <a:r>
              <a:rPr lang="en-GB" sz="2000" dirty="0" smtClean="0"/>
              <a:t> be the event that a randomly selected DVD is defective, and let </a:t>
            </a:r>
            <a:r>
              <a:rPr lang="en-GB" sz="2000" i="1" dirty="0" smtClean="0"/>
              <a:t>A</a:t>
            </a:r>
            <a:r>
              <a:rPr lang="en-GB" sz="2000" dirty="0" smtClean="0"/>
              <a:t> be the event that a randomly selected DVD was manufactured on Machine I. Are events </a:t>
            </a:r>
            <a:r>
              <a:rPr lang="en-GB" sz="2000" i="1" dirty="0" smtClean="0"/>
              <a:t>D</a:t>
            </a:r>
            <a:r>
              <a:rPr lang="en-GB" sz="2000" dirty="0" smtClean="0"/>
              <a:t> and </a:t>
            </a:r>
            <a:r>
              <a:rPr lang="en-GB" sz="2000" i="1" dirty="0" smtClean="0"/>
              <a:t>A</a:t>
            </a:r>
            <a:r>
              <a:rPr lang="en-GB" sz="2000" dirty="0" smtClean="0"/>
              <a:t> independent?</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733619"/>
            <a:ext cx="3810000" cy="1600381"/>
          </a:xfrm>
          <a:prstGeom prst="rect">
            <a:avLst/>
          </a:prstGeom>
        </p:spPr>
      </p:pic>
      <p:sp>
        <p:nvSpPr>
          <p:cNvPr id="7" name="Rectangle 3"/>
          <p:cNvSpPr txBox="1">
            <a:spLocks noChangeArrowheads="1"/>
          </p:cNvSpPr>
          <p:nvPr/>
        </p:nvSpPr>
        <p:spPr bwMode="auto">
          <a:xfrm>
            <a:off x="0" y="3798888"/>
            <a:ext cx="8559800"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From the given information,</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D</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 15/100 = .15  and </a:t>
            </a:r>
            <a:b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D</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 9/60 = .15</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a:r>
            <a:b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Hence,</a:t>
            </a:r>
            <a:b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b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D</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D </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18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1800" b="0" i="0" u="none" strike="noStrike" kern="0" cap="none" spc="0" normalizeH="0" baseline="0" noProof="0" dirty="0" smtClean="0">
                <a:ln>
                  <a:noFill/>
                </a:ln>
                <a:solidFill>
                  <a:schemeClr val="tx1"/>
                </a:solidFill>
                <a:effectLst/>
                <a:uLnTx/>
                <a:uFillTx/>
                <a:latin typeface="+mn-lt"/>
                <a:ea typeface="ＭＳ Ｐゴシック" charset="-128"/>
                <a:cs typeface="+mn-cs"/>
              </a:rPr>
              <a:t>Consequently, the two events, D and A, are independent.</a:t>
            </a:r>
          </a:p>
        </p:txBody>
      </p:sp>
    </p:spTree>
    <p:extLst>
      <p:ext uri="{BB962C8B-B14F-4D97-AF65-F5344CB8AC3E}">
        <p14:creationId xmlns:p14="http://schemas.microsoft.com/office/powerpoint/2010/main" val="20894967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76201" y="1600200"/>
            <a:ext cx="8458200" cy="4114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The </a:t>
            </a:r>
            <a:r>
              <a:rPr lang="en-GB" sz="2000" b="1" i="1" u="sng" dirty="0" smtClean="0">
                <a:solidFill>
                  <a:schemeClr val="hlink"/>
                </a:solidFill>
              </a:rPr>
              <a:t>complement of event A</a:t>
            </a:r>
            <a:r>
              <a:rPr lang="en-GB" sz="2000" dirty="0" smtClean="0"/>
              <a:t>, denoted by </a:t>
            </a:r>
            <a:r>
              <a:rPr lang="en-GB" sz="2000" i="1" dirty="0" smtClean="0"/>
              <a:t>Ā</a:t>
            </a:r>
            <a:r>
              <a:rPr lang="en-GB" sz="2000" dirty="0" smtClean="0"/>
              <a:t> and read as “</a:t>
            </a:r>
            <a:r>
              <a:rPr lang="en-GB" sz="2000" i="1" dirty="0" smtClean="0"/>
              <a:t>A</a:t>
            </a:r>
            <a:r>
              <a:rPr lang="en-GB" sz="2000" dirty="0" smtClean="0"/>
              <a:t> bar” or “</a:t>
            </a:r>
            <a:r>
              <a:rPr lang="en-GB" sz="2000" i="1" dirty="0" smtClean="0"/>
              <a:t>A</a:t>
            </a:r>
            <a:r>
              <a:rPr lang="en-GB" sz="2000" dirty="0" smtClean="0"/>
              <a:t> complement,” is the event that includes all the outcomes for an experiment that are not in </a:t>
            </a:r>
            <a:r>
              <a:rPr lang="en-GB" sz="2000" i="1" dirty="0" smtClean="0"/>
              <a:t>A</a:t>
            </a:r>
            <a:r>
              <a:rPr lang="en-GB" sz="2000" dirty="0" smtClean="0"/>
              <a:t>.</a:t>
            </a:r>
          </a:p>
        </p:txBody>
      </p:sp>
      <p:sp>
        <p:nvSpPr>
          <p:cNvPr id="7" name="Rectangle 2"/>
          <p:cNvSpPr txBox="1">
            <a:spLocks noChangeArrowheads="1"/>
          </p:cNvSpPr>
          <p:nvPr/>
        </p:nvSpPr>
        <p:spPr bwMode="auto">
          <a:xfrm>
            <a:off x="457200" y="304800"/>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a:lstStyle>
          <a:p>
            <a:pPr eaLnBrk="1" hangingPunct="1"/>
            <a:r>
              <a:rPr lang="en-GB" sz="2400" dirty="0" smtClean="0"/>
              <a:t>MARGINAL PROBABILITY, CONDITIONAL PROBABILITY, AND RELATED PROBABILITY CONCEPTS</a:t>
            </a:r>
          </a:p>
        </p:txBody>
      </p:sp>
      <p:sp>
        <p:nvSpPr>
          <p:cNvPr id="5"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5011880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sz="2800" dirty="0" smtClean="0"/>
              <a:t>Example 4-18</a:t>
            </a:r>
          </a:p>
        </p:txBody>
      </p:sp>
      <p:sp>
        <p:nvSpPr>
          <p:cNvPr id="74755" name="Rectangle 3"/>
          <p:cNvSpPr>
            <a:spLocks noGrp="1" noChangeArrowheads="1"/>
          </p:cNvSpPr>
          <p:nvPr>
            <p:ph type="body" idx="1"/>
          </p:nvPr>
        </p:nvSpPr>
        <p:spPr>
          <a:xfrm>
            <a:off x="152400" y="1524000"/>
            <a:ext cx="8631238" cy="4114800"/>
          </a:xfrm>
        </p:spPr>
        <p:txBody>
          <a:bodyPr/>
          <a:lstStyle/>
          <a:p>
            <a:pPr algn="just" eaLnBrk="1" hangingPunct="1">
              <a:buFont typeface="Wingdings" charset="2"/>
              <a:buChar char=" "/>
            </a:pPr>
            <a:r>
              <a:rPr lang="en-GB" sz="2000" dirty="0" smtClean="0"/>
              <a:t>In a group of 2000 taxpayers, 400 have been audited by the IRS at least once. If one taxpayer is randomly selected from this group, what are the two complementary events for this experiment, and what are their probabilities?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3"/>
          <p:cNvSpPr txBox="1">
            <a:spLocks noChangeArrowheads="1"/>
          </p:cNvSpPr>
          <p:nvPr/>
        </p:nvSpPr>
        <p:spPr bwMode="auto">
          <a:xfrm>
            <a:off x="279400" y="2971800"/>
            <a:ext cx="8331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bn-BD"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The two complementary events for this experiment are</a:t>
            </a:r>
          </a:p>
          <a:p>
            <a:pPr marL="742950" marR="0" lvl="1" indent="-285750" algn="l" defTabSz="914400" rtl="0" eaLnBrk="1" fontAlgn="base" latinLnBrk="0" hangingPunct="1">
              <a:lnSpc>
                <a:spcPct val="80000"/>
              </a:lnSpc>
              <a:spcBef>
                <a:spcPct val="20000"/>
              </a:spcBef>
              <a:spcAft>
                <a:spcPct val="0"/>
              </a:spcAft>
              <a:buClr>
                <a:schemeClr val="tx2"/>
              </a:buClr>
              <a:buSzPct val="60000"/>
              <a:buFont typeface="Wingdings" charset="2"/>
              <a:buChar char="n"/>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rPr>
              <a:t> = the selected taxpayer has been audited by the IRS at least once</a:t>
            </a:r>
          </a:p>
          <a:p>
            <a:pPr marL="742950" marR="0" lvl="1" indent="-285750" algn="l" defTabSz="914400" rtl="0" eaLnBrk="1" fontAlgn="base" latinLnBrk="0" hangingPunct="1">
              <a:lnSpc>
                <a:spcPct val="80000"/>
              </a:lnSpc>
              <a:spcBef>
                <a:spcPct val="20000"/>
              </a:spcBef>
              <a:spcAft>
                <a:spcPct val="0"/>
              </a:spcAft>
              <a:buClr>
                <a:schemeClr val="tx2"/>
              </a:buClr>
              <a:buSzPct val="60000"/>
              <a:buFont typeface="Wingdings" charset="2"/>
              <a:buChar char="n"/>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rPr>
              <a:t>Ā</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rPr>
              <a:t> = the selected taxpayer has never been audited by the IRS</a:t>
            </a: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Char char="p"/>
              <a:tabLst/>
              <a:defRPr/>
            </a:pP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None/>
              <a:tabLst/>
              <a:defRPr/>
            </a:pPr>
            <a:r>
              <a:rPr kumimoji="0" lang="en-GB" sz="24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The probabilities of the complementary events are</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400/2000 = .20  and</a:t>
            </a:r>
            <a:b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b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342900" marR="0" lvl="0" indent="-342900" algn="l" defTabSz="914400" rtl="0" eaLnBrk="1" fontAlgn="base" latinLnBrk="0" hangingPunct="1">
              <a:lnSpc>
                <a:spcPct val="8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 </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Ā</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1600/2000 = .80</a:t>
            </a:r>
          </a:p>
        </p:txBody>
      </p:sp>
      <p:cxnSp>
        <p:nvCxnSpPr>
          <p:cNvPr id="8" name="Straight Arrow Connector 7"/>
          <p:cNvCxnSpPr/>
          <p:nvPr/>
        </p:nvCxnSpPr>
        <p:spPr bwMode="auto">
          <a:xfrm>
            <a:off x="609600" y="3124200"/>
            <a:ext cx="3048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968951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2800" dirty="0" smtClean="0"/>
              <a:t>Example 4-1</a:t>
            </a:r>
          </a:p>
        </p:txBody>
      </p:sp>
      <p:sp>
        <p:nvSpPr>
          <p:cNvPr id="17411" name="Rectangle 3"/>
          <p:cNvSpPr>
            <a:spLocks noGrp="1" noChangeArrowheads="1"/>
          </p:cNvSpPr>
          <p:nvPr>
            <p:ph type="body" idx="1"/>
          </p:nvPr>
        </p:nvSpPr>
        <p:spPr>
          <a:xfrm>
            <a:off x="152400" y="1600200"/>
            <a:ext cx="8631238" cy="4114800"/>
          </a:xfrm>
        </p:spPr>
        <p:txBody>
          <a:bodyPr/>
          <a:lstStyle/>
          <a:p>
            <a:pPr eaLnBrk="1" hangingPunct="1">
              <a:buFont typeface="Wingdings" charset="2"/>
              <a:buChar char=" "/>
            </a:pPr>
            <a:r>
              <a:rPr lang="en-GB" sz="2000" dirty="0" smtClean="0"/>
              <a:t>Draw the Venn and tree diagrams for the experiment of tossing a coin once.</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2800" dirty="0" smtClean="0"/>
              <a:t>Figure 4.1 (a) Venn Diagram and (b) tree diagram for one toss of a coin.</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6256" y="1752600"/>
            <a:ext cx="6058746" cy="27912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Example 4-2 </a:t>
            </a:r>
          </a:p>
        </p:txBody>
      </p:sp>
      <p:sp>
        <p:nvSpPr>
          <p:cNvPr id="19459" name="Rectangle 3"/>
          <p:cNvSpPr>
            <a:spLocks noGrp="1" noChangeArrowheads="1"/>
          </p:cNvSpPr>
          <p:nvPr>
            <p:ph type="body" idx="1"/>
          </p:nvPr>
        </p:nvSpPr>
        <p:spPr>
          <a:xfrm>
            <a:off x="152400" y="1524000"/>
            <a:ext cx="8486775" cy="4114800"/>
          </a:xfrm>
        </p:spPr>
        <p:txBody>
          <a:bodyPr/>
          <a:lstStyle/>
          <a:p>
            <a:pPr eaLnBrk="1" hangingPunct="1">
              <a:buFont typeface="Wingdings" charset="2"/>
              <a:buChar char=" "/>
            </a:pPr>
            <a:r>
              <a:rPr lang="en-GB" sz="2000" dirty="0" smtClean="0"/>
              <a:t>Draw the Venn and tree diagrams for the experiment of tossing a coin twice.</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2800" dirty="0" smtClean="0"/>
              <a:t>Figure 4.2 (a) Venn diagram and (b) tree diagram for two tosses of a coin.</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742584"/>
            <a:ext cx="7649643" cy="351521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2800" dirty="0" smtClean="0"/>
              <a:t>Example 4-3</a:t>
            </a:r>
          </a:p>
        </p:txBody>
      </p:sp>
      <p:sp>
        <p:nvSpPr>
          <p:cNvPr id="21507" name="Rectangle 3"/>
          <p:cNvSpPr>
            <a:spLocks noGrp="1" noChangeArrowheads="1"/>
          </p:cNvSpPr>
          <p:nvPr>
            <p:ph type="body" idx="1"/>
          </p:nvPr>
        </p:nvSpPr>
        <p:spPr>
          <a:xfrm>
            <a:off x="131762" y="1524000"/>
            <a:ext cx="8631238" cy="4114800"/>
          </a:xfrm>
        </p:spPr>
        <p:txBody>
          <a:bodyPr/>
          <a:lstStyle/>
          <a:p>
            <a:pPr eaLnBrk="1" hangingPunct="1">
              <a:buFont typeface="Wingdings" charset="2"/>
              <a:buChar char=" "/>
            </a:pPr>
            <a:r>
              <a:rPr lang="en-GB" sz="2000" dirty="0" smtClean="0"/>
              <a:t>Suppose we randomly select two workers from a company and observe whether the worker selected each time is a man or a woman. Write all the outcomes for this experiment. Draw the Venn and tree diagrams for this experiment.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2800" dirty="0" smtClean="0"/>
              <a:t>Figure 4.3 (a) Venn diagram and (b) tree diagram for selecting two workers.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483" y="1607426"/>
            <a:ext cx="7821117" cy="3686690"/>
          </a:xfrm>
          <a:prstGeom prst="rect">
            <a:avLst/>
          </a:prstGeom>
        </p:spPr>
      </p:pic>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Level</Template>
  <TotalTime>46</TotalTime>
  <Words>2323</Words>
  <Application>Microsoft Office PowerPoint</Application>
  <PresentationFormat>On-screen Show (4:3)</PresentationFormat>
  <Paragraphs>222</Paragraphs>
  <Slides>39</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Level</vt:lpstr>
      <vt:lpstr>Equation</vt:lpstr>
      <vt:lpstr>CHAPTER 4 (Part A)</vt:lpstr>
      <vt:lpstr>EXPERIMENT, OUTCOMES, AND SAMPLE SPACE</vt:lpstr>
      <vt:lpstr>Table 4.1 Examples of Experiments, Outcomes, and Sample Spaces</vt:lpstr>
      <vt:lpstr>Example 4-1</vt:lpstr>
      <vt:lpstr>Figure 4.1 (a) Venn Diagram and (b) tree diagram for one toss of a coin.</vt:lpstr>
      <vt:lpstr>Example 4-2 </vt:lpstr>
      <vt:lpstr>Figure 4.2 (a) Venn diagram and (b) tree diagram for two tosses of a coin.</vt:lpstr>
      <vt:lpstr>Example 4-3</vt:lpstr>
      <vt:lpstr>Figure 4.3 (a) Venn diagram and (b) tree diagram for selecting two workers.</vt:lpstr>
      <vt:lpstr>Simple and Compound Events</vt:lpstr>
      <vt:lpstr>Simple and Compound Events</vt:lpstr>
      <vt:lpstr>Example 4-4</vt:lpstr>
      <vt:lpstr>Simple and Compound Events</vt:lpstr>
      <vt:lpstr>Example 4-5</vt:lpstr>
      <vt:lpstr>CALCULATING PROBABLITY</vt:lpstr>
      <vt:lpstr>Two Properties of Probability</vt:lpstr>
      <vt:lpstr>Three Conceptual Approaches to Probability</vt:lpstr>
      <vt:lpstr>Classical Probability </vt:lpstr>
      <vt:lpstr>Example 4-7</vt:lpstr>
      <vt:lpstr>Example 4-8</vt:lpstr>
      <vt:lpstr>Three Conceptual Approaches to Probability</vt:lpstr>
      <vt:lpstr>Example 4-10</vt:lpstr>
      <vt:lpstr>Table Frequency and Relative Frequency Distributions for the Sample of Cars</vt:lpstr>
      <vt:lpstr>Three Conceptual Approaches to Probability</vt:lpstr>
      <vt:lpstr>MARGINAL PROBABILITY, CONDITIONAL PROBABILITY, AND RELATED PROBABILITY CONCEPTS</vt:lpstr>
      <vt:lpstr>Table 4.4 Two-Way Classification of Employee Responses with Totals</vt:lpstr>
      <vt:lpstr>Table 4.5 Listing the Marginal Probabilities </vt:lpstr>
      <vt:lpstr>PowerPoint Presentation</vt:lpstr>
      <vt:lpstr>PowerPoint Presentation</vt:lpstr>
      <vt:lpstr>Example 4-12</vt:lpstr>
      <vt:lpstr>Example 4-13</vt:lpstr>
      <vt:lpstr>PowerPoint Presentation</vt:lpstr>
      <vt:lpstr>Example 4-14</vt:lpstr>
      <vt:lpstr>Example 4-15</vt:lpstr>
      <vt:lpstr>PowerPoint Presentation</vt:lpstr>
      <vt:lpstr>Example 4-16</vt:lpstr>
      <vt:lpstr>Example 4-17</vt:lpstr>
      <vt:lpstr>PowerPoint Presentation</vt:lpstr>
      <vt:lpstr>Example 4-18</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hoonkim</dc:creator>
  <cp:lastModifiedBy>Hp</cp:lastModifiedBy>
  <cp:revision>58</cp:revision>
  <dcterms:created xsi:type="dcterms:W3CDTF">2009-12-09T07:11:40Z</dcterms:created>
  <dcterms:modified xsi:type="dcterms:W3CDTF">2017-02-04T06:00:35Z</dcterms:modified>
</cp:coreProperties>
</file>