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4"/>
  </p:notesMasterIdLst>
  <p:handoutMasterIdLst>
    <p:handoutMasterId r:id="rId35"/>
  </p:handoutMasterIdLst>
  <p:sldIdLst>
    <p:sldId id="257" r:id="rId2"/>
    <p:sldId id="337" r:id="rId3"/>
    <p:sldId id="339" r:id="rId4"/>
    <p:sldId id="340" r:id="rId5"/>
    <p:sldId id="341" r:id="rId6"/>
    <p:sldId id="344" r:id="rId7"/>
    <p:sldId id="347" r:id="rId8"/>
    <p:sldId id="348" r:id="rId9"/>
    <p:sldId id="350" r:id="rId10"/>
    <p:sldId id="351" r:id="rId11"/>
    <p:sldId id="352" r:id="rId12"/>
    <p:sldId id="353" r:id="rId13"/>
    <p:sldId id="354" r:id="rId14"/>
    <p:sldId id="356" r:id="rId15"/>
    <p:sldId id="357" r:id="rId16"/>
    <p:sldId id="360" r:id="rId17"/>
    <p:sldId id="361"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Lst>
  <p:sldSz cx="9144000" cy="6858000" type="screen4x3"/>
  <p:notesSz cx="9144000" cy="6858000"/>
  <p:defaultTextStyle>
    <a:defPPr>
      <a:defRPr lang="en-US"/>
    </a:defPPr>
    <a:lvl1pPr algn="l" rtl="0" eaLnBrk="0" fontAlgn="base" hangingPunct="0">
      <a:spcBef>
        <a:spcPct val="0"/>
      </a:spcBef>
      <a:spcAft>
        <a:spcPct val="0"/>
      </a:spcAft>
      <a:defRPr sz="3200" kern="1200">
        <a:solidFill>
          <a:schemeClr val="tx1"/>
        </a:solidFill>
        <a:latin typeface="Verdana" charset="0"/>
        <a:ea typeface="ＭＳ Ｐゴシック" charset="-128"/>
        <a:cs typeface="+mn-cs"/>
      </a:defRPr>
    </a:lvl1pPr>
    <a:lvl2pPr marL="457200" algn="l" rtl="0" eaLnBrk="0" fontAlgn="base" hangingPunct="0">
      <a:spcBef>
        <a:spcPct val="0"/>
      </a:spcBef>
      <a:spcAft>
        <a:spcPct val="0"/>
      </a:spcAft>
      <a:defRPr sz="3200" kern="1200">
        <a:solidFill>
          <a:schemeClr val="tx1"/>
        </a:solidFill>
        <a:latin typeface="Verdana" charset="0"/>
        <a:ea typeface="ＭＳ Ｐゴシック" charset="-128"/>
        <a:cs typeface="+mn-cs"/>
      </a:defRPr>
    </a:lvl2pPr>
    <a:lvl3pPr marL="914400" algn="l" rtl="0" eaLnBrk="0" fontAlgn="base" hangingPunct="0">
      <a:spcBef>
        <a:spcPct val="0"/>
      </a:spcBef>
      <a:spcAft>
        <a:spcPct val="0"/>
      </a:spcAft>
      <a:defRPr sz="3200" kern="1200">
        <a:solidFill>
          <a:schemeClr val="tx1"/>
        </a:solidFill>
        <a:latin typeface="Verdana" charset="0"/>
        <a:ea typeface="ＭＳ Ｐゴシック" charset="-128"/>
        <a:cs typeface="+mn-cs"/>
      </a:defRPr>
    </a:lvl3pPr>
    <a:lvl4pPr marL="1371600" algn="l" rtl="0" eaLnBrk="0" fontAlgn="base" hangingPunct="0">
      <a:spcBef>
        <a:spcPct val="0"/>
      </a:spcBef>
      <a:spcAft>
        <a:spcPct val="0"/>
      </a:spcAft>
      <a:defRPr sz="3200" kern="1200">
        <a:solidFill>
          <a:schemeClr val="tx1"/>
        </a:solidFill>
        <a:latin typeface="Verdana" charset="0"/>
        <a:ea typeface="ＭＳ Ｐゴシック" charset="-128"/>
        <a:cs typeface="+mn-cs"/>
      </a:defRPr>
    </a:lvl4pPr>
    <a:lvl5pPr marL="1828800" algn="l" rtl="0" eaLnBrk="0" fontAlgn="base" hangingPunct="0">
      <a:spcBef>
        <a:spcPct val="0"/>
      </a:spcBef>
      <a:spcAft>
        <a:spcPct val="0"/>
      </a:spcAft>
      <a:defRPr sz="3200" kern="1200">
        <a:solidFill>
          <a:schemeClr val="tx1"/>
        </a:solidFill>
        <a:latin typeface="Verdana" charset="0"/>
        <a:ea typeface="ＭＳ Ｐゴシック" charset="-128"/>
        <a:cs typeface="+mn-cs"/>
      </a:defRPr>
    </a:lvl5pPr>
    <a:lvl6pPr marL="2286000" algn="l" defTabSz="914400" rtl="0" eaLnBrk="1" latinLnBrk="0" hangingPunct="1">
      <a:defRPr sz="3200" kern="1200">
        <a:solidFill>
          <a:schemeClr val="tx1"/>
        </a:solidFill>
        <a:latin typeface="Verdana" charset="0"/>
        <a:ea typeface="ＭＳ Ｐゴシック" charset="-128"/>
        <a:cs typeface="+mn-cs"/>
      </a:defRPr>
    </a:lvl6pPr>
    <a:lvl7pPr marL="2743200" algn="l" defTabSz="914400" rtl="0" eaLnBrk="1" latinLnBrk="0" hangingPunct="1">
      <a:defRPr sz="3200" kern="1200">
        <a:solidFill>
          <a:schemeClr val="tx1"/>
        </a:solidFill>
        <a:latin typeface="Verdana" charset="0"/>
        <a:ea typeface="ＭＳ Ｐゴシック" charset="-128"/>
        <a:cs typeface="+mn-cs"/>
      </a:defRPr>
    </a:lvl7pPr>
    <a:lvl8pPr marL="3200400" algn="l" defTabSz="914400" rtl="0" eaLnBrk="1" latinLnBrk="0" hangingPunct="1">
      <a:defRPr sz="3200" kern="1200">
        <a:solidFill>
          <a:schemeClr val="tx1"/>
        </a:solidFill>
        <a:latin typeface="Verdana" charset="0"/>
        <a:ea typeface="ＭＳ Ｐゴシック" charset="-128"/>
        <a:cs typeface="+mn-cs"/>
      </a:defRPr>
    </a:lvl8pPr>
    <a:lvl9pPr marL="3657600" algn="l" defTabSz="914400" rtl="0" eaLnBrk="1" latinLnBrk="0" hangingPunct="1">
      <a:defRPr sz="3200" kern="1200">
        <a:solidFill>
          <a:schemeClr val="tx1"/>
        </a:solidFill>
        <a:latin typeface="Verdana"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6FA79214-90CD-4F34-BF75-EDF0FFDB710C}" type="datetimeFigureOut">
              <a:rPr lang="en-US" smtClean="0"/>
              <a:pPr/>
              <a:t>2/4/2017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ED8363E-7B3F-4A8C-9C74-7EA096AF9D1B}" type="slidenum">
              <a:rPr lang="en-US" smtClean="0"/>
              <a:pPr/>
              <a:t>‹#›</a:t>
            </a:fld>
            <a:endParaRPr lang="en-US"/>
          </a:p>
        </p:txBody>
      </p:sp>
    </p:spTree>
    <p:extLst>
      <p:ext uri="{BB962C8B-B14F-4D97-AF65-F5344CB8AC3E}">
        <p14:creationId xmlns:p14="http://schemas.microsoft.com/office/powerpoint/2010/main" val="1613673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099"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3312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103"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02A26E4-7277-4DDA-B01C-276A0CF46FC9}" type="slidenum">
              <a:rPr lang="en-US"/>
              <a:pPr/>
              <a:t>‹#›</a:t>
            </a:fld>
            <a:endParaRPr lang="en-US"/>
          </a:p>
        </p:txBody>
      </p:sp>
    </p:spTree>
    <p:extLst>
      <p:ext uri="{BB962C8B-B14F-4D97-AF65-F5344CB8AC3E}">
        <p14:creationId xmlns:p14="http://schemas.microsoft.com/office/powerpoint/2010/main" val="3783551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AF445772-9190-4A27-A0F4-EEFAB90954B2}" type="slidenum">
              <a:rPr lang="en-US" sz="1200">
                <a:latin typeface="Arial" charset="0"/>
              </a:rPr>
              <a:pPr/>
              <a:t>1</a:t>
            </a:fld>
            <a:endParaRPr lang="en-US" sz="1200">
              <a:latin typeface="Arial"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C896B936-AFE6-4D65-88AB-EC5F1DAB9F99}" type="slidenum">
              <a:rPr lang="en-US" sz="1200">
                <a:latin typeface="Arial" charset="0"/>
              </a:rPr>
              <a:pPr/>
              <a:t>10</a:t>
            </a:fld>
            <a:endParaRPr lang="en-US" sz="1200">
              <a:latin typeface="Arial" charset="0"/>
            </a:endParaRPr>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FE35E065-2C66-41E1-89BB-0D4B2C2155B6}" type="slidenum">
              <a:rPr lang="en-US" sz="1200">
                <a:latin typeface="Arial" charset="0"/>
              </a:rPr>
              <a:pPr/>
              <a:t>11</a:t>
            </a:fld>
            <a:endParaRPr lang="en-US" sz="1200">
              <a:latin typeface="Arial"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B62CFBEF-4A55-46C1-B223-381455B9E97E}" type="slidenum">
              <a:rPr lang="en-US" sz="1200">
                <a:latin typeface="Arial" charset="0"/>
              </a:rPr>
              <a:pPr/>
              <a:t>12</a:t>
            </a:fld>
            <a:endParaRPr lang="en-US" sz="1200">
              <a:latin typeface="Arial" charset="0"/>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EAF28AA4-19BB-43B2-BC5A-D79D7B2A92E9}" type="slidenum">
              <a:rPr lang="en-US" sz="1200">
                <a:latin typeface="Arial" charset="0"/>
              </a:rPr>
              <a:pPr/>
              <a:t>13</a:t>
            </a:fld>
            <a:endParaRPr lang="en-US" sz="1200">
              <a:latin typeface="Arial" charset="0"/>
            </a:endParaRPr>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19A4E14F-7F31-41BC-84D9-DB19A27BC6E8}" type="slidenum">
              <a:rPr lang="en-US" sz="1200">
                <a:latin typeface="Arial" charset="0"/>
              </a:rPr>
              <a:pPr/>
              <a:t>14</a:t>
            </a:fld>
            <a:endParaRPr lang="en-US" sz="1200">
              <a:latin typeface="Arial" charset="0"/>
            </a:endParaRPr>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43A21A74-4D11-4794-A7FC-01056F51D780}" type="slidenum">
              <a:rPr lang="en-US" sz="1200">
                <a:latin typeface="Arial" charset="0"/>
              </a:rPr>
              <a:pPr/>
              <a:t>15</a:t>
            </a:fld>
            <a:endParaRPr lang="en-US" sz="1200">
              <a:latin typeface="Arial" charset="0"/>
            </a:endParaRPr>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8539C606-6D5C-4B6E-8BEF-00917CA0E0D4}" type="slidenum">
              <a:rPr lang="en-US" sz="1200">
                <a:latin typeface="Arial" charset="0"/>
              </a:rPr>
              <a:pPr/>
              <a:t>16</a:t>
            </a:fld>
            <a:endParaRPr lang="en-US" sz="1200">
              <a:latin typeface="Arial" charset="0"/>
            </a:endParaRPr>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238FFBC2-9EEB-4B95-B408-B7CA42C3BFD3}" type="slidenum">
              <a:rPr lang="en-US" sz="1200">
                <a:latin typeface="Arial" charset="0"/>
              </a:rPr>
              <a:pPr/>
              <a:t>17</a:t>
            </a:fld>
            <a:endParaRPr lang="en-US" sz="1200">
              <a:latin typeface="Arial" charset="0"/>
            </a:endParaRPr>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971FCFEF-09C3-4637-9F4D-FE0E869E239A}" type="slidenum">
              <a:rPr lang="en-US" sz="1200">
                <a:latin typeface="Arial" charset="0"/>
              </a:rPr>
              <a:pPr/>
              <a:t>18</a:t>
            </a:fld>
            <a:endParaRPr lang="en-US" sz="1200">
              <a:latin typeface="Arial" charset="0"/>
            </a:endParaRPr>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8880D140-4989-4AF0-B6C4-3683356766F7}" type="slidenum">
              <a:rPr lang="en-US" sz="1200">
                <a:latin typeface="Arial" charset="0"/>
              </a:rPr>
              <a:pPr/>
              <a:t>2</a:t>
            </a:fld>
            <a:endParaRPr lang="en-US" sz="1200">
              <a:latin typeface="Arial" charset="0"/>
            </a:endParaRPr>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9906F486-6F73-491B-9B9F-D44621D20219}" type="slidenum">
              <a:rPr lang="en-US" sz="1200">
                <a:latin typeface="Arial" charset="0"/>
              </a:rPr>
              <a:pPr/>
              <a:t>3</a:t>
            </a:fld>
            <a:endParaRPr lang="en-US" sz="1200">
              <a:latin typeface="Arial" charset="0"/>
            </a:endParaRPr>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12A44674-78AD-40C8-86DB-7FF84FDB4337}" type="slidenum">
              <a:rPr lang="en-US" sz="1200">
                <a:latin typeface="Arial" charset="0"/>
              </a:rPr>
              <a:pPr/>
              <a:t>4</a:t>
            </a:fld>
            <a:endParaRPr lang="en-US" sz="1200">
              <a:latin typeface="Arial" charset="0"/>
            </a:endParaRPr>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817BEFD4-7F96-468F-BF23-8284E9F9D725}" type="slidenum">
              <a:rPr lang="en-US" sz="1200">
                <a:latin typeface="Arial" charset="0"/>
              </a:rPr>
              <a:pPr/>
              <a:t>5</a:t>
            </a:fld>
            <a:endParaRPr lang="en-US" sz="1200">
              <a:latin typeface="Arial" charset="0"/>
            </a:endParaRPr>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3C601E0E-A982-4125-B397-66A2DFA5A9A9}" type="slidenum">
              <a:rPr lang="en-US" sz="1200">
                <a:latin typeface="Arial" charset="0"/>
              </a:rPr>
              <a:pPr/>
              <a:t>6</a:t>
            </a:fld>
            <a:endParaRPr lang="en-US" sz="1200">
              <a:latin typeface="Arial" charset="0"/>
            </a:endParaRPr>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CDD0DE74-F736-41A5-AE53-145C46A1DF8A}" type="slidenum">
              <a:rPr lang="en-US" sz="1200">
                <a:latin typeface="Arial" charset="0"/>
              </a:rPr>
              <a:pPr/>
              <a:t>7</a:t>
            </a:fld>
            <a:endParaRPr lang="en-US" sz="1200">
              <a:latin typeface="Arial" charset="0"/>
            </a:endParaRPr>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747FE977-0E9F-4938-AE01-390BB256D714}" type="slidenum">
              <a:rPr lang="en-US" sz="1200">
                <a:latin typeface="Arial" charset="0"/>
              </a:rPr>
              <a:pPr/>
              <a:t>8</a:t>
            </a:fld>
            <a:endParaRPr lang="en-US" sz="1200">
              <a:latin typeface="Arial" charset="0"/>
            </a:endParaRPr>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charset="0"/>
                <a:ea typeface="ＭＳ Ｐゴシック" charset="-128"/>
              </a:defRPr>
            </a:lvl1pPr>
            <a:lvl2pPr marL="742950" indent="-285750">
              <a:defRPr sz="3200">
                <a:solidFill>
                  <a:schemeClr val="tx1"/>
                </a:solidFill>
                <a:latin typeface="Verdana" charset="0"/>
                <a:ea typeface="ＭＳ Ｐゴシック" charset="-128"/>
              </a:defRPr>
            </a:lvl2pPr>
            <a:lvl3pPr marL="1143000" indent="-228600">
              <a:defRPr sz="3200">
                <a:solidFill>
                  <a:schemeClr val="tx1"/>
                </a:solidFill>
                <a:latin typeface="Verdana" charset="0"/>
                <a:ea typeface="ＭＳ Ｐゴシック" charset="-128"/>
              </a:defRPr>
            </a:lvl3pPr>
            <a:lvl4pPr marL="1600200" indent="-228600">
              <a:defRPr sz="3200">
                <a:solidFill>
                  <a:schemeClr val="tx1"/>
                </a:solidFill>
                <a:latin typeface="Verdana" charset="0"/>
                <a:ea typeface="ＭＳ Ｐゴシック" charset="-128"/>
              </a:defRPr>
            </a:lvl4pPr>
            <a:lvl5pPr marL="2057400" indent="-228600">
              <a:defRPr sz="3200">
                <a:solidFill>
                  <a:schemeClr val="tx1"/>
                </a:solidFill>
                <a:latin typeface="Verdana" charset="0"/>
                <a:ea typeface="ＭＳ Ｐゴシック" charset="-128"/>
              </a:defRPr>
            </a:lvl5pPr>
            <a:lvl6pPr marL="2514600" indent="-228600" eaLnBrk="0" fontAlgn="base" hangingPunct="0">
              <a:spcBef>
                <a:spcPct val="0"/>
              </a:spcBef>
              <a:spcAft>
                <a:spcPct val="0"/>
              </a:spcAft>
              <a:defRPr sz="3200">
                <a:solidFill>
                  <a:schemeClr val="tx1"/>
                </a:solidFill>
                <a:latin typeface="Verdana" charset="0"/>
                <a:ea typeface="ＭＳ Ｐゴシック" charset="-128"/>
              </a:defRPr>
            </a:lvl6pPr>
            <a:lvl7pPr marL="2971800" indent="-228600" eaLnBrk="0" fontAlgn="base" hangingPunct="0">
              <a:spcBef>
                <a:spcPct val="0"/>
              </a:spcBef>
              <a:spcAft>
                <a:spcPct val="0"/>
              </a:spcAft>
              <a:defRPr sz="3200">
                <a:solidFill>
                  <a:schemeClr val="tx1"/>
                </a:solidFill>
                <a:latin typeface="Verdana" charset="0"/>
                <a:ea typeface="ＭＳ Ｐゴシック" charset="-128"/>
              </a:defRPr>
            </a:lvl7pPr>
            <a:lvl8pPr marL="3429000" indent="-228600" eaLnBrk="0" fontAlgn="base" hangingPunct="0">
              <a:spcBef>
                <a:spcPct val="0"/>
              </a:spcBef>
              <a:spcAft>
                <a:spcPct val="0"/>
              </a:spcAft>
              <a:defRPr sz="3200">
                <a:solidFill>
                  <a:schemeClr val="tx1"/>
                </a:solidFill>
                <a:latin typeface="Verdana" charset="0"/>
                <a:ea typeface="ＭＳ Ｐゴシック" charset="-128"/>
              </a:defRPr>
            </a:lvl8pPr>
            <a:lvl9pPr marL="3886200" indent="-228600" eaLnBrk="0" fontAlgn="base" hangingPunct="0">
              <a:spcBef>
                <a:spcPct val="0"/>
              </a:spcBef>
              <a:spcAft>
                <a:spcPct val="0"/>
              </a:spcAft>
              <a:defRPr sz="3200">
                <a:solidFill>
                  <a:schemeClr val="tx1"/>
                </a:solidFill>
                <a:latin typeface="Verdana" charset="0"/>
                <a:ea typeface="ＭＳ Ｐゴシック" charset="-128"/>
              </a:defRPr>
            </a:lvl9pPr>
          </a:lstStyle>
          <a:p>
            <a:fld id="{3EAF42F3-E282-4F47-8590-46D80D14D4B9}" type="slidenum">
              <a:rPr lang="en-US" sz="1200">
                <a:latin typeface="Arial" charset="0"/>
              </a:rPr>
              <a:pPr/>
              <a:t>9</a:t>
            </a:fld>
            <a:endParaRPr lang="en-US" sz="1200">
              <a:latin typeface="Arial" charset="0"/>
            </a:endParaRPr>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sp>
        <p:nvSpPr>
          <p:cNvPr id="24576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45763" name="Rectangle 3"/>
          <p:cNvSpPr>
            <a:spLocks noGrp="1" noChangeArrowheads="1"/>
          </p:cNvSpPr>
          <p:nvPr>
            <p:ph type="subTitle" idx="1"/>
          </p:nvPr>
        </p:nvSpPr>
        <p:spPr>
          <a:xfrm>
            <a:off x="1371600" y="3270250"/>
            <a:ext cx="6400800" cy="2209800"/>
          </a:xfrm>
        </p:spPr>
        <p:txBody>
          <a:bodyPr/>
          <a:lstStyle>
            <a:lvl1pPr marL="0" indent="0" algn="ctr">
              <a:buFont typeface="Wingdings"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endParaRPr lang="en-US"/>
          </a:p>
        </p:txBody>
      </p:sp>
      <p:sp>
        <p:nvSpPr>
          <p:cNvPr id="9" name="Rectangle 5"/>
          <p:cNvSpPr>
            <a:spLocks noGrp="1" noChangeArrowheads="1"/>
          </p:cNvSpPr>
          <p:nvPr>
            <p:ph type="ftr" sz="quarter" idx="11"/>
          </p:nvPr>
        </p:nvSpPr>
        <p:spPr/>
        <p:txBody>
          <a:bodyPr/>
          <a:lstStyle>
            <a:lvl1pPr>
              <a:defRPr/>
            </a:lvl1pPr>
          </a:lstStyle>
          <a:p>
            <a:endParaRPr lang="en-US"/>
          </a:p>
        </p:txBody>
      </p:sp>
      <p:sp>
        <p:nvSpPr>
          <p:cNvPr id="10" name="Rectangle 6"/>
          <p:cNvSpPr>
            <a:spLocks noGrp="1" noChangeArrowheads="1"/>
          </p:cNvSpPr>
          <p:nvPr>
            <p:ph type="sldNum" sz="quarter" idx="12"/>
          </p:nvPr>
        </p:nvSpPr>
        <p:spPr/>
        <p:txBody>
          <a:bodyPr/>
          <a:lstStyle>
            <a:lvl1pPr>
              <a:defRPr/>
            </a:lvl1pPr>
          </a:lstStyle>
          <a:p>
            <a:fld id="{1A098ED3-625B-47DC-ADEC-4C0F8DCDD77B}" type="slidenum">
              <a:rPr lang="en-US"/>
              <a:pPr/>
              <a:t>‹#›</a:t>
            </a:fld>
            <a:endParaRPr lang="en-US"/>
          </a:p>
        </p:txBody>
      </p:sp>
    </p:spTree>
    <p:extLst>
      <p:ext uri="{BB962C8B-B14F-4D97-AF65-F5344CB8AC3E}">
        <p14:creationId xmlns:p14="http://schemas.microsoft.com/office/powerpoint/2010/main" val="182978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66DB6BE-3AFB-4210-8C66-40DEFC9AC98B}" type="slidenum">
              <a:rPr lang="en-US"/>
              <a:pPr/>
              <a:t>‹#›</a:t>
            </a:fld>
            <a:endParaRPr lang="en-US"/>
          </a:p>
        </p:txBody>
      </p:sp>
    </p:spTree>
    <p:extLst>
      <p:ext uri="{BB962C8B-B14F-4D97-AF65-F5344CB8AC3E}">
        <p14:creationId xmlns:p14="http://schemas.microsoft.com/office/powerpoint/2010/main" val="98229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C8C8FBC-DB2C-4655-8D72-6D5847E8F524}" type="slidenum">
              <a:rPr lang="en-US"/>
              <a:pPr/>
              <a:t>‹#›</a:t>
            </a:fld>
            <a:endParaRPr lang="en-US"/>
          </a:p>
        </p:txBody>
      </p:sp>
    </p:spTree>
    <p:extLst>
      <p:ext uri="{BB962C8B-B14F-4D97-AF65-F5344CB8AC3E}">
        <p14:creationId xmlns:p14="http://schemas.microsoft.com/office/powerpoint/2010/main" val="139950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94A153C-17F2-4ECA-AAFC-7CDC165CC846}" type="slidenum">
              <a:rPr lang="en-US"/>
              <a:pPr/>
              <a:t>‹#›</a:t>
            </a:fld>
            <a:endParaRPr lang="en-US"/>
          </a:p>
        </p:txBody>
      </p:sp>
    </p:spTree>
    <p:extLst>
      <p:ext uri="{BB962C8B-B14F-4D97-AF65-F5344CB8AC3E}">
        <p14:creationId xmlns:p14="http://schemas.microsoft.com/office/powerpoint/2010/main" val="3022307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FDE6E79-EA9E-4200-BE10-290714318BC2}" type="slidenum">
              <a:rPr lang="en-US"/>
              <a:pPr/>
              <a:t>‹#›</a:t>
            </a:fld>
            <a:endParaRPr lang="en-US"/>
          </a:p>
        </p:txBody>
      </p:sp>
    </p:spTree>
    <p:extLst>
      <p:ext uri="{BB962C8B-B14F-4D97-AF65-F5344CB8AC3E}">
        <p14:creationId xmlns:p14="http://schemas.microsoft.com/office/powerpoint/2010/main" val="259319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14EA424-7B9D-44A8-8165-C0B843A6CACF}" type="slidenum">
              <a:rPr lang="en-US"/>
              <a:pPr/>
              <a:t>‹#›</a:t>
            </a:fld>
            <a:endParaRPr lang="en-US"/>
          </a:p>
        </p:txBody>
      </p:sp>
    </p:spTree>
    <p:extLst>
      <p:ext uri="{BB962C8B-B14F-4D97-AF65-F5344CB8AC3E}">
        <p14:creationId xmlns:p14="http://schemas.microsoft.com/office/powerpoint/2010/main" val="420390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5A01D04-05BA-487A-ACC7-085DFE258004}" type="slidenum">
              <a:rPr lang="en-US"/>
              <a:pPr/>
              <a:t>‹#›</a:t>
            </a:fld>
            <a:endParaRPr lang="en-US"/>
          </a:p>
        </p:txBody>
      </p:sp>
    </p:spTree>
    <p:extLst>
      <p:ext uri="{BB962C8B-B14F-4D97-AF65-F5344CB8AC3E}">
        <p14:creationId xmlns:p14="http://schemas.microsoft.com/office/powerpoint/2010/main" val="39839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E953869-0893-4819-A914-B0002ED16655}" type="slidenum">
              <a:rPr lang="en-US"/>
              <a:pPr/>
              <a:t>‹#›</a:t>
            </a:fld>
            <a:endParaRPr lang="en-US"/>
          </a:p>
        </p:txBody>
      </p:sp>
    </p:spTree>
    <p:extLst>
      <p:ext uri="{BB962C8B-B14F-4D97-AF65-F5344CB8AC3E}">
        <p14:creationId xmlns:p14="http://schemas.microsoft.com/office/powerpoint/2010/main" val="171517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DDE8007-8880-4954-A4B2-B3DF7004FD02}" type="slidenum">
              <a:rPr lang="en-US"/>
              <a:pPr/>
              <a:t>‹#›</a:t>
            </a:fld>
            <a:endParaRPr lang="en-US"/>
          </a:p>
        </p:txBody>
      </p:sp>
    </p:spTree>
    <p:extLst>
      <p:ext uri="{BB962C8B-B14F-4D97-AF65-F5344CB8AC3E}">
        <p14:creationId xmlns:p14="http://schemas.microsoft.com/office/powerpoint/2010/main" val="1542415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B85BE88-AC2E-482B-B69A-6B3FB4FDECBC}" type="slidenum">
              <a:rPr lang="en-US"/>
              <a:pPr/>
              <a:t>‹#›</a:t>
            </a:fld>
            <a:endParaRPr lang="en-US"/>
          </a:p>
        </p:txBody>
      </p:sp>
    </p:spTree>
    <p:extLst>
      <p:ext uri="{BB962C8B-B14F-4D97-AF65-F5344CB8AC3E}">
        <p14:creationId xmlns:p14="http://schemas.microsoft.com/office/powerpoint/2010/main" val="78330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83BE1DA6-5D61-4394-AED0-2ABF85288EB8}" type="slidenum">
              <a:rPr lang="en-US"/>
              <a:pPr/>
              <a:t>‹#›</a:t>
            </a:fld>
            <a:endParaRPr lang="en-US"/>
          </a:p>
        </p:txBody>
      </p:sp>
    </p:spTree>
    <p:extLst>
      <p:ext uri="{BB962C8B-B14F-4D97-AF65-F5344CB8AC3E}">
        <p14:creationId xmlns:p14="http://schemas.microsoft.com/office/powerpoint/2010/main" val="2898289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3AA913E-7085-4462-B8EC-3C9669342042}" type="slidenum">
              <a:rPr lang="en-US"/>
              <a:pPr/>
              <a:t>‹#›</a:t>
            </a:fld>
            <a:endParaRPr lang="en-US"/>
          </a:p>
        </p:txBody>
      </p:sp>
    </p:spTree>
    <p:extLst>
      <p:ext uri="{BB962C8B-B14F-4D97-AF65-F5344CB8AC3E}">
        <p14:creationId xmlns:p14="http://schemas.microsoft.com/office/powerpoint/2010/main" val="306472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9F2C3B9-FEAF-4F15-9764-B9DF4B637AE7}" type="slidenum">
              <a:rPr lang="en-US"/>
              <a:pPr/>
              <a:t>‹#›</a:t>
            </a:fld>
            <a:endParaRPr lang="en-US"/>
          </a:p>
        </p:txBody>
      </p:sp>
    </p:spTree>
    <p:extLst>
      <p:ext uri="{BB962C8B-B14F-4D97-AF65-F5344CB8AC3E}">
        <p14:creationId xmlns:p14="http://schemas.microsoft.com/office/powerpoint/2010/main" val="72259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474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447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4474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53C44344-090F-403F-9CFC-F76E165BC504}" type="slidenum">
              <a:rPr lang="en-US"/>
              <a:pPr/>
              <a:t>‹#›</a:t>
            </a:fld>
            <a:endParaRPr lang="en-US"/>
          </a:p>
        </p:txBody>
      </p:sp>
      <p:sp>
        <p:nvSpPr>
          <p:cNvPr id="24474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US" sz="2400">
              <a:latin typeface="Times New Roman" charset="0"/>
            </a:endParaRPr>
          </a:p>
        </p:txBody>
      </p:sp>
      <p:sp>
        <p:nvSpPr>
          <p:cNvPr id="24474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ea typeface="+mn-ea"/>
            </a:endParaRPr>
          </a:p>
        </p:txBody>
      </p:sp>
      <p:sp>
        <p:nvSpPr>
          <p:cNvPr id="24474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charset="0"/>
            </a:endParaRPr>
          </a:p>
        </p:txBody>
      </p:sp>
      <p:sp>
        <p:nvSpPr>
          <p:cNvPr id="24474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charset="-128"/>
          <a:cs typeface="+mj-cs"/>
        </a:defRPr>
      </a:lvl1pPr>
      <a:lvl2pPr algn="l" rtl="0" eaLnBrk="0" fontAlgn="base" hangingPunct="0">
        <a:spcBef>
          <a:spcPct val="0"/>
        </a:spcBef>
        <a:spcAft>
          <a:spcPct val="0"/>
        </a:spcAft>
        <a:defRPr sz="4400">
          <a:solidFill>
            <a:schemeClr val="tx2"/>
          </a:solidFill>
          <a:latin typeface="Garamond" charset="0"/>
          <a:ea typeface="ＭＳ Ｐゴシック" charset="-128"/>
        </a:defRPr>
      </a:lvl2pPr>
      <a:lvl3pPr algn="l" rtl="0" eaLnBrk="0" fontAlgn="base" hangingPunct="0">
        <a:spcBef>
          <a:spcPct val="0"/>
        </a:spcBef>
        <a:spcAft>
          <a:spcPct val="0"/>
        </a:spcAft>
        <a:defRPr sz="4400">
          <a:solidFill>
            <a:schemeClr val="tx2"/>
          </a:solidFill>
          <a:latin typeface="Garamond" charset="0"/>
          <a:ea typeface="ＭＳ Ｐゴシック" charset="-128"/>
        </a:defRPr>
      </a:lvl3pPr>
      <a:lvl4pPr algn="l" rtl="0" eaLnBrk="0" fontAlgn="base" hangingPunct="0">
        <a:spcBef>
          <a:spcPct val="0"/>
        </a:spcBef>
        <a:spcAft>
          <a:spcPct val="0"/>
        </a:spcAft>
        <a:defRPr sz="4400">
          <a:solidFill>
            <a:schemeClr val="tx2"/>
          </a:solidFill>
          <a:latin typeface="Garamond" charset="0"/>
          <a:ea typeface="ＭＳ Ｐゴシック" charset="-128"/>
        </a:defRPr>
      </a:lvl4pPr>
      <a:lvl5pPr algn="l" rtl="0" eaLnBrk="0" fontAlgn="base" hangingPunct="0">
        <a:spcBef>
          <a:spcPct val="0"/>
        </a:spcBef>
        <a:spcAft>
          <a:spcPct val="0"/>
        </a:spcAft>
        <a:defRPr sz="4400">
          <a:solidFill>
            <a:schemeClr val="tx2"/>
          </a:solidFill>
          <a:latin typeface="Garamond" charset="0"/>
          <a:ea typeface="ＭＳ Ｐゴシック"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p:titleStyle>
    <p:bodyStyle>
      <a:lvl1pPr marL="342900" indent="-342900" algn="l" rtl="0" eaLnBrk="0" fontAlgn="base" hangingPunct="0">
        <a:spcBef>
          <a:spcPct val="20000"/>
        </a:spcBef>
        <a:spcAft>
          <a:spcPct val="0"/>
        </a:spcAft>
        <a:buClr>
          <a:schemeClr val="bg2"/>
        </a:buClr>
        <a:buSzPct val="75000"/>
        <a:buFont typeface="Wingdings" charset="2"/>
        <a:buChar char="p"/>
        <a:defRPr sz="28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lr>
          <a:schemeClr val="tx2"/>
        </a:buClr>
        <a:buSzPct val="75000"/>
        <a:buFont typeface="Wingdings" charset="2"/>
        <a:buChar char="n"/>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5000"/>
        <a:buFont typeface="Wingdings" charset="2"/>
        <a:buChar char="p"/>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bg2"/>
        </a:buClr>
        <a:buFont typeface="Wingdings" charset="2"/>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GB" dirty="0" smtClean="0"/>
              <a:t>CHAPTER 4</a:t>
            </a:r>
            <a:r>
              <a:rPr lang="bn-BD" dirty="0" smtClean="0"/>
              <a:t> (Part </a:t>
            </a:r>
            <a:r>
              <a:rPr lang="en-US" dirty="0" smtClean="0"/>
              <a:t>B</a:t>
            </a:r>
            <a:r>
              <a:rPr lang="bn-BD" dirty="0" smtClean="0"/>
              <a:t>)</a:t>
            </a:r>
            <a:endParaRPr lang="en-GB" dirty="0" smtClean="0"/>
          </a:p>
        </p:txBody>
      </p:sp>
      <p:sp>
        <p:nvSpPr>
          <p:cNvPr id="13315" name="Rectangle 3"/>
          <p:cNvSpPr>
            <a:spLocks noGrp="1" noChangeArrowheads="1"/>
          </p:cNvSpPr>
          <p:nvPr>
            <p:ph type="subTitle" idx="1"/>
          </p:nvPr>
        </p:nvSpPr>
        <p:spPr/>
        <p:txBody>
          <a:bodyPr/>
          <a:lstStyle/>
          <a:p>
            <a:pPr eaLnBrk="1" hangingPunct="1"/>
            <a:r>
              <a:rPr lang="en-GB" sz="3600" b="1" dirty="0" smtClean="0"/>
              <a:t>PROBABILITY</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GB" sz="2800" dirty="0" smtClean="0"/>
              <a:t>Example 4-22</a:t>
            </a:r>
          </a:p>
        </p:txBody>
      </p:sp>
      <p:sp>
        <p:nvSpPr>
          <p:cNvPr id="93187" name="Rectangle 3"/>
          <p:cNvSpPr>
            <a:spLocks noGrp="1" noChangeArrowheads="1"/>
          </p:cNvSpPr>
          <p:nvPr>
            <p:ph type="body" idx="1"/>
          </p:nvPr>
        </p:nvSpPr>
        <p:spPr>
          <a:xfrm>
            <a:off x="76200" y="1524000"/>
            <a:ext cx="8631238" cy="4114800"/>
          </a:xfrm>
        </p:spPr>
        <p:txBody>
          <a:bodyPr/>
          <a:lstStyle/>
          <a:p>
            <a:pPr eaLnBrk="1" hangingPunct="1">
              <a:buFont typeface="Wingdings" charset="2"/>
              <a:buChar char=" "/>
            </a:pPr>
            <a:r>
              <a:rPr lang="en-GB" sz="2000" dirty="0" smtClean="0"/>
              <a:t>The probability that a randomly selected student from a college is a senior is .20, and the joint probability that the student is a computer science major and a senior is .03. Find the conditional probability that a student selected at random is a computer science major given that the student is a senior.</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GB" sz="2800" dirty="0" smtClean="0"/>
              <a:t>Example 4-22: Solution</a:t>
            </a:r>
          </a:p>
        </p:txBody>
      </p:sp>
      <p:sp>
        <p:nvSpPr>
          <p:cNvPr id="94211" name="Rectangle 3"/>
          <p:cNvSpPr>
            <a:spLocks noGrp="1" noChangeArrowheads="1"/>
          </p:cNvSpPr>
          <p:nvPr>
            <p:ph type="body" idx="1"/>
          </p:nvPr>
        </p:nvSpPr>
        <p:spPr>
          <a:xfrm>
            <a:off x="228600" y="1524000"/>
            <a:ext cx="8559800" cy="4114800"/>
          </a:xfrm>
        </p:spPr>
        <p:txBody>
          <a:bodyPr/>
          <a:lstStyle/>
          <a:p>
            <a:pPr eaLnBrk="1" hangingPunct="1">
              <a:buFont typeface="Wingdings" charset="2"/>
              <a:buNone/>
            </a:pPr>
            <a:r>
              <a:rPr lang="en-GB" sz="2000" dirty="0" smtClean="0"/>
              <a:t>   Let us define the following two events:</a:t>
            </a:r>
          </a:p>
          <a:p>
            <a:pPr lvl="1" eaLnBrk="1" hangingPunct="1"/>
            <a:r>
              <a:rPr lang="en-GB" sz="2000" i="1" dirty="0" smtClean="0"/>
              <a:t>A </a:t>
            </a:r>
            <a:r>
              <a:rPr lang="en-GB" sz="2000" dirty="0" smtClean="0"/>
              <a:t>= the student selected is a senior</a:t>
            </a:r>
          </a:p>
          <a:p>
            <a:pPr lvl="1" eaLnBrk="1" hangingPunct="1"/>
            <a:r>
              <a:rPr lang="en-GB" sz="2000" i="1" dirty="0" smtClean="0"/>
              <a:t>B</a:t>
            </a:r>
            <a:r>
              <a:rPr lang="en-GB" sz="2000" dirty="0" smtClean="0"/>
              <a:t> = the student selected is a computer science major</a:t>
            </a:r>
          </a:p>
          <a:p>
            <a:pPr marL="457200" lvl="1" indent="0" eaLnBrk="1" hangingPunct="1">
              <a:buNone/>
            </a:pPr>
            <a:endParaRPr lang="en-GB" sz="2000" dirty="0" smtClean="0"/>
          </a:p>
          <a:p>
            <a:pPr eaLnBrk="1" hangingPunct="1">
              <a:buFont typeface="Wingdings" charset="2"/>
              <a:buNone/>
            </a:pPr>
            <a:r>
              <a:rPr lang="en-GB" sz="2400" dirty="0" smtClean="0"/>
              <a:t>   </a:t>
            </a:r>
            <a:r>
              <a:rPr lang="en-GB" sz="2000" dirty="0" smtClean="0"/>
              <a:t>From the given information, </a:t>
            </a:r>
          </a:p>
          <a:p>
            <a:pPr algn="ctr" eaLnBrk="1" hangingPunct="1">
              <a:buFont typeface="Wingdings" charset="2"/>
              <a:buNone/>
            </a:pPr>
            <a:r>
              <a:rPr lang="en-GB" sz="2000" i="1" dirty="0" smtClean="0"/>
              <a:t>P(A) = </a:t>
            </a:r>
            <a:r>
              <a:rPr lang="en-GB" sz="2000" dirty="0" smtClean="0"/>
              <a:t>.20  and   </a:t>
            </a:r>
            <a:r>
              <a:rPr lang="en-GB" sz="2000" i="1" dirty="0" smtClean="0"/>
              <a:t>P(A </a:t>
            </a:r>
            <a:r>
              <a:rPr lang="en-GB" sz="2000" dirty="0" smtClean="0">
                <a:cs typeface="Arial" charset="0"/>
              </a:rPr>
              <a:t>and</a:t>
            </a:r>
            <a:r>
              <a:rPr lang="en-GB" sz="2000" i="1" dirty="0" smtClean="0">
                <a:cs typeface="Arial" charset="0"/>
              </a:rPr>
              <a:t> </a:t>
            </a:r>
            <a:r>
              <a:rPr lang="en-GB" sz="2000" i="1" dirty="0" smtClean="0"/>
              <a:t>B) = </a:t>
            </a:r>
            <a:r>
              <a:rPr lang="en-GB" sz="2000" dirty="0" smtClean="0"/>
              <a:t>.03</a:t>
            </a:r>
          </a:p>
          <a:p>
            <a:pPr eaLnBrk="1" hangingPunct="1">
              <a:buFont typeface="Wingdings" charset="2"/>
              <a:buNone/>
            </a:pPr>
            <a:r>
              <a:rPr lang="en-GB" sz="2000" dirty="0" smtClean="0"/>
              <a:t>   </a:t>
            </a:r>
          </a:p>
          <a:p>
            <a:pPr eaLnBrk="1" hangingPunct="1">
              <a:buFont typeface="Wingdings" charset="2"/>
              <a:buNone/>
            </a:pPr>
            <a:r>
              <a:rPr lang="en-GB" sz="2000" dirty="0"/>
              <a:t> </a:t>
            </a:r>
            <a:r>
              <a:rPr lang="en-GB" sz="2000" dirty="0" smtClean="0"/>
              <a:t>  Hence,</a:t>
            </a:r>
          </a:p>
          <a:p>
            <a:pPr algn="ctr" eaLnBrk="1" hangingPunct="1">
              <a:buFont typeface="Wingdings" charset="2"/>
              <a:buNone/>
            </a:pPr>
            <a:r>
              <a:rPr lang="en-GB" sz="2000" i="1" dirty="0" smtClean="0"/>
              <a:t>P </a:t>
            </a:r>
            <a:r>
              <a:rPr lang="en-GB" sz="2000" dirty="0" smtClean="0"/>
              <a:t>(</a:t>
            </a:r>
            <a:r>
              <a:rPr lang="en-GB" sz="2000" i="1" dirty="0" smtClean="0"/>
              <a:t>B </a:t>
            </a:r>
            <a:r>
              <a:rPr lang="en-GB" sz="2000" dirty="0" smtClean="0"/>
              <a:t>| </a:t>
            </a:r>
            <a:r>
              <a:rPr lang="en-GB" sz="2000" i="1" dirty="0" smtClean="0"/>
              <a:t>A</a:t>
            </a:r>
            <a:r>
              <a:rPr lang="en-GB" sz="2000" dirty="0" smtClean="0"/>
              <a:t>) =</a:t>
            </a:r>
            <a:r>
              <a:rPr lang="en-GB" sz="2000" i="1" dirty="0" smtClean="0"/>
              <a:t> P(A and B) / P(A) = </a:t>
            </a:r>
            <a:r>
              <a:rPr lang="en-GB" sz="2000" dirty="0" smtClean="0"/>
              <a:t>.03 / .20 = .15</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GB" sz="2800" dirty="0" smtClean="0"/>
              <a:t>MULTIPLICATION RULE FOR INDEPENDENT EVENTS</a:t>
            </a:r>
          </a:p>
        </p:txBody>
      </p:sp>
      <p:sp>
        <p:nvSpPr>
          <p:cNvPr id="95235" name="Rectangle 3"/>
          <p:cNvSpPr>
            <a:spLocks noGrp="1" noChangeArrowheads="1"/>
          </p:cNvSpPr>
          <p:nvPr>
            <p:ph type="body" idx="1"/>
          </p:nvPr>
        </p:nvSpPr>
        <p:spPr>
          <a:xfrm>
            <a:off x="131762" y="1600200"/>
            <a:ext cx="8631238" cy="4114800"/>
          </a:xfrm>
        </p:spPr>
        <p:txBody>
          <a:bodyPr/>
          <a:lstStyle/>
          <a:p>
            <a:pPr eaLnBrk="1" hangingPunct="1">
              <a:buFont typeface="Wingdings" charset="2"/>
              <a:buChar char=" "/>
            </a:pPr>
            <a:r>
              <a:rPr lang="en-GB" sz="2000" dirty="0" smtClean="0">
                <a:solidFill>
                  <a:schemeClr val="hlink"/>
                </a:solidFill>
              </a:rPr>
              <a:t>Multiplication Rule to Calculate the Probability of Independent Events</a:t>
            </a:r>
          </a:p>
          <a:p>
            <a:pPr eaLnBrk="1" hangingPunct="1">
              <a:buFont typeface="Wingdings" charset="2"/>
              <a:buChar char=" "/>
            </a:pPr>
            <a:endParaRPr lang="en-GB" sz="2000" dirty="0" smtClean="0">
              <a:solidFill>
                <a:schemeClr val="hlink"/>
              </a:solidFill>
            </a:endParaRPr>
          </a:p>
          <a:p>
            <a:pPr eaLnBrk="1" hangingPunct="1">
              <a:buFont typeface="Wingdings" charset="2"/>
              <a:buChar char=" "/>
            </a:pPr>
            <a:r>
              <a:rPr lang="en-GB" sz="2000" dirty="0" smtClean="0"/>
              <a:t>The probability of the intersection of two independent events </a:t>
            </a:r>
            <a:r>
              <a:rPr lang="en-GB" sz="2000" i="1" dirty="0" smtClean="0"/>
              <a:t>A</a:t>
            </a:r>
            <a:r>
              <a:rPr lang="en-GB" sz="2000" dirty="0" smtClean="0"/>
              <a:t> and </a:t>
            </a:r>
            <a:r>
              <a:rPr lang="en-GB" sz="2000" i="1" dirty="0" smtClean="0"/>
              <a:t>B</a:t>
            </a:r>
            <a:r>
              <a:rPr lang="en-GB" sz="2000" dirty="0" smtClean="0"/>
              <a:t> is</a:t>
            </a:r>
          </a:p>
          <a:p>
            <a:pPr eaLnBrk="1" hangingPunct="1">
              <a:buFont typeface="Wingdings" charset="2"/>
              <a:buChar char=" "/>
            </a:pPr>
            <a:endParaRPr lang="en-GB" sz="2000" dirty="0" smtClean="0"/>
          </a:p>
          <a:p>
            <a:pPr algn="ctr" eaLnBrk="1" hangingPunct="1">
              <a:buFont typeface="Wingdings" charset="2"/>
              <a:buChar char=" "/>
            </a:pPr>
            <a:r>
              <a:rPr lang="en-GB" sz="2000" i="1" dirty="0" smtClean="0"/>
              <a:t>P</a:t>
            </a:r>
            <a:r>
              <a:rPr lang="en-GB" sz="2000" dirty="0" smtClean="0"/>
              <a:t>(</a:t>
            </a:r>
            <a:r>
              <a:rPr lang="en-GB" sz="2000" i="1" dirty="0" smtClean="0"/>
              <a:t>A</a:t>
            </a:r>
            <a:r>
              <a:rPr lang="en-GB" sz="2000" dirty="0" smtClean="0"/>
              <a:t> and </a:t>
            </a:r>
            <a:r>
              <a:rPr lang="en-GB" sz="2000" i="1" dirty="0" smtClean="0"/>
              <a:t>B</a:t>
            </a:r>
            <a:r>
              <a:rPr lang="en-GB" sz="2000" dirty="0" smtClean="0"/>
              <a:t>) = </a:t>
            </a:r>
            <a:r>
              <a:rPr lang="en-GB" sz="2000" i="1" dirty="0" smtClean="0"/>
              <a:t>P</a:t>
            </a:r>
            <a:r>
              <a:rPr lang="en-GB" sz="2000" dirty="0" smtClean="0"/>
              <a:t>(</a:t>
            </a:r>
            <a:r>
              <a:rPr lang="en-GB" sz="2000" i="1" dirty="0" smtClean="0"/>
              <a:t>A</a:t>
            </a:r>
            <a:r>
              <a:rPr lang="en-GB" sz="2000" dirty="0" smtClean="0"/>
              <a:t>) </a:t>
            </a:r>
            <a:r>
              <a:rPr lang="en-GB" sz="2000" i="1" dirty="0" smtClean="0"/>
              <a:t>P</a:t>
            </a:r>
            <a:r>
              <a:rPr lang="en-GB" sz="2000" dirty="0" smtClean="0"/>
              <a:t>(</a:t>
            </a:r>
            <a:r>
              <a:rPr lang="en-GB" sz="2000" i="1" dirty="0" smtClean="0"/>
              <a:t>B</a:t>
            </a:r>
            <a:r>
              <a:rPr lang="en-GB" sz="2000" dirty="0" smtClean="0"/>
              <a: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GB" sz="2800" dirty="0" smtClean="0"/>
              <a:t>Example 4-23</a:t>
            </a:r>
          </a:p>
        </p:txBody>
      </p:sp>
      <p:sp>
        <p:nvSpPr>
          <p:cNvPr id="96259" name="Rectangle 3"/>
          <p:cNvSpPr>
            <a:spLocks noGrp="1" noChangeArrowheads="1"/>
          </p:cNvSpPr>
          <p:nvPr>
            <p:ph type="body" idx="1"/>
          </p:nvPr>
        </p:nvSpPr>
        <p:spPr>
          <a:xfrm>
            <a:off x="131762" y="1524000"/>
            <a:ext cx="8631238" cy="4114800"/>
          </a:xfrm>
        </p:spPr>
        <p:txBody>
          <a:bodyPr/>
          <a:lstStyle/>
          <a:p>
            <a:pPr eaLnBrk="1" hangingPunct="1">
              <a:buFont typeface="Wingdings" charset="2"/>
              <a:buChar char=" "/>
            </a:pPr>
            <a:r>
              <a:rPr lang="en-GB" sz="2000" dirty="0" smtClean="0"/>
              <a:t>An office building has two fire detectors. The probability is .02 that any fire detector of this type will fail to go off during a fire. Find the probability that both of these fire detectors will fail to go off in case of a fire.</a:t>
            </a:r>
            <a:br>
              <a:rPr lang="en-GB" sz="2000" dirty="0" smtClean="0"/>
            </a:b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5" name="Rectangle 3"/>
          <p:cNvSpPr txBox="1">
            <a:spLocks noChangeArrowheads="1"/>
          </p:cNvSpPr>
          <p:nvPr/>
        </p:nvSpPr>
        <p:spPr bwMode="auto">
          <a:xfrm>
            <a:off x="533400" y="2968625"/>
            <a:ext cx="7924800"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We define the following two events: </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endParaRPr>
          </a:p>
          <a:p>
            <a:pPr marL="742950" marR="0" lvl="1" indent="-285750" algn="l" defTabSz="914400" rtl="0" eaLnBrk="1" fontAlgn="base" latinLnBrk="0" hangingPunct="1">
              <a:lnSpc>
                <a:spcPct val="100000"/>
              </a:lnSpc>
              <a:spcBef>
                <a:spcPct val="20000"/>
              </a:spcBef>
              <a:spcAft>
                <a:spcPct val="0"/>
              </a:spcAft>
              <a:buClr>
                <a:schemeClr val="tx2"/>
              </a:buClr>
              <a:buSzPct val="75000"/>
              <a:buFont typeface="Wingdings" charset="2"/>
              <a:buNone/>
              <a:tabLst/>
              <a:defRPr/>
            </a:pPr>
            <a:r>
              <a:rPr kumimoji="0" lang="en-GB" sz="2000" b="0" i="1" u="none" strike="noStrike" kern="0" cap="none" spc="0" normalizeH="0" baseline="0" noProof="0" smtClean="0">
                <a:ln>
                  <a:noFill/>
                </a:ln>
                <a:solidFill>
                  <a:schemeClr val="tx1"/>
                </a:solidFill>
                <a:effectLst/>
                <a:uLnTx/>
                <a:uFillTx/>
                <a:latin typeface="+mn-lt"/>
                <a:ea typeface="ＭＳ Ｐゴシック" charset="-128"/>
              </a:rPr>
              <a:t>A</a:t>
            </a:r>
            <a:r>
              <a:rPr kumimoji="0" lang="en-GB" sz="2000" b="0" i="0" u="none" strike="noStrike" kern="0" cap="none" spc="0" normalizeH="0" baseline="0" noProof="0" smtClean="0">
                <a:ln>
                  <a:noFill/>
                </a:ln>
                <a:solidFill>
                  <a:schemeClr val="tx1"/>
                </a:solidFill>
                <a:effectLst/>
                <a:uLnTx/>
                <a:uFillTx/>
                <a:latin typeface="+mn-lt"/>
                <a:ea typeface="ＭＳ Ｐゴシック" charset="-128"/>
              </a:rPr>
              <a:t> = the first fire detector fails to go off during a fire</a:t>
            </a:r>
          </a:p>
          <a:p>
            <a:pPr marL="742950" marR="0" lvl="1" indent="-285750" algn="l" defTabSz="914400" rtl="0" eaLnBrk="1" fontAlgn="base" latinLnBrk="0" hangingPunct="1">
              <a:lnSpc>
                <a:spcPct val="100000"/>
              </a:lnSpc>
              <a:spcBef>
                <a:spcPct val="20000"/>
              </a:spcBef>
              <a:spcAft>
                <a:spcPct val="0"/>
              </a:spcAft>
              <a:buClr>
                <a:schemeClr val="tx2"/>
              </a:buClr>
              <a:buSzPct val="75000"/>
              <a:buFont typeface="Wingdings" charset="2"/>
              <a:buNone/>
              <a:tabLst/>
              <a:defRPr/>
            </a:pPr>
            <a:r>
              <a:rPr kumimoji="0" lang="en-GB" sz="2000" b="0" i="1" u="none" strike="noStrike" kern="0" cap="none" spc="0" normalizeH="0" baseline="0" noProof="0" smtClean="0">
                <a:ln>
                  <a:noFill/>
                </a:ln>
                <a:solidFill>
                  <a:schemeClr val="tx1"/>
                </a:solidFill>
                <a:effectLst/>
                <a:uLnTx/>
                <a:uFillTx/>
                <a:latin typeface="+mn-lt"/>
                <a:ea typeface="ＭＳ Ｐゴシック" charset="-128"/>
              </a:rPr>
              <a:t>B</a:t>
            </a:r>
            <a:r>
              <a:rPr kumimoji="0" lang="en-GB" sz="2000" b="0" i="0" u="none" strike="noStrike" kern="0" cap="none" spc="0" normalizeH="0" baseline="0" noProof="0" smtClean="0">
                <a:ln>
                  <a:noFill/>
                </a:ln>
                <a:solidFill>
                  <a:schemeClr val="tx1"/>
                </a:solidFill>
                <a:effectLst/>
                <a:uLnTx/>
                <a:uFillTx/>
                <a:latin typeface="+mn-lt"/>
                <a:ea typeface="ＭＳ Ｐゴシック" charset="-128"/>
              </a:rPr>
              <a:t> = the second fire detector fails to go off during a fire</a:t>
            </a:r>
          </a:p>
          <a:p>
            <a:pPr marL="742950" marR="0" lvl="1" indent="-285750" algn="l" defTabSz="914400" rtl="0" eaLnBrk="1" fontAlgn="base" latinLnBrk="0" hangingPunct="1">
              <a:lnSpc>
                <a:spcPct val="100000"/>
              </a:lnSpc>
              <a:spcBef>
                <a:spcPct val="20000"/>
              </a:spcBef>
              <a:spcAft>
                <a:spcPct val="0"/>
              </a:spcAft>
              <a:buClr>
                <a:schemeClr val="tx2"/>
              </a:buClr>
              <a:buSzPct val="75000"/>
              <a:buFont typeface="Wingdings" charset="2"/>
              <a:buNone/>
              <a:tabLst/>
              <a:defRPr/>
            </a:pPr>
            <a:endParaRPr kumimoji="0" lang="en-GB" sz="2000" b="0" i="0" u="none" strike="noStrike" kern="0" cap="none" spc="0" normalizeH="0" baseline="0" noProof="0" smtClean="0">
              <a:ln>
                <a:noFill/>
              </a:ln>
              <a:solidFill>
                <a:schemeClr val="tx1"/>
              </a:solidFill>
              <a:effectLst/>
              <a:uLnTx/>
              <a:uFillTx/>
              <a:latin typeface="+mn-lt"/>
              <a:ea typeface="ＭＳ Ｐゴシック" charset="-128"/>
            </a:endParaRP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Then, the joint probability of </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and </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B </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is</a:t>
            </a:r>
          </a:p>
          <a:p>
            <a:pPr marL="342900" marR="0" lvl="0" indent="-342900" algn="ctr" defTabSz="914400" rtl="0" eaLnBrk="1" fontAlgn="base" latinLnBrk="0" hangingPunct="1">
              <a:lnSpc>
                <a:spcPct val="100000"/>
              </a:lnSpc>
              <a:spcBef>
                <a:spcPct val="20000"/>
              </a:spcBef>
              <a:spcAft>
                <a:spcPct val="0"/>
              </a:spcAft>
              <a:buClr>
                <a:schemeClr val="bg2"/>
              </a:buClr>
              <a:buSzPct val="75000"/>
              <a:buFont typeface="Wingdings" charset="2"/>
              <a:buNone/>
              <a:tabLst/>
              <a:defRPr/>
            </a:pP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P</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and </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B</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 </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P</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P</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B</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 (</a:t>
            </a:r>
            <a:r>
              <a:rPr kumimoji="0" lang="en-GB" sz="2000" b="1" i="1" u="none" strike="noStrike" kern="0" cap="none" spc="0" normalizeH="0" baseline="0" noProof="0" smtClean="0">
                <a:ln>
                  <a:noFill/>
                </a:ln>
                <a:solidFill>
                  <a:schemeClr val="tx1"/>
                </a:solidFill>
                <a:effectLst/>
                <a:uLnTx/>
                <a:uFillTx/>
                <a:latin typeface="+mn-lt"/>
                <a:ea typeface="ＭＳ Ｐゴシック" charset="-128"/>
                <a:cs typeface="+mn-cs"/>
              </a:rPr>
              <a:t>.</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02)(.02) = .0004</a:t>
            </a: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GB" sz="2800" dirty="0" smtClean="0"/>
              <a:t>Example 4-24</a:t>
            </a:r>
          </a:p>
        </p:txBody>
      </p:sp>
      <p:sp>
        <p:nvSpPr>
          <p:cNvPr id="98307" name="Rectangle 3"/>
          <p:cNvSpPr>
            <a:spLocks noGrp="1" noChangeArrowheads="1"/>
          </p:cNvSpPr>
          <p:nvPr>
            <p:ph type="body" idx="1"/>
          </p:nvPr>
        </p:nvSpPr>
        <p:spPr>
          <a:xfrm>
            <a:off x="-88900" y="1600200"/>
            <a:ext cx="8775700" cy="4114800"/>
          </a:xfrm>
        </p:spPr>
        <p:txBody>
          <a:bodyPr/>
          <a:lstStyle/>
          <a:p>
            <a:pPr marL="609600" indent="-609600" eaLnBrk="1" hangingPunct="1">
              <a:lnSpc>
                <a:spcPct val="90000"/>
              </a:lnSpc>
              <a:buFont typeface="Wingdings" charset="2"/>
              <a:buChar char=" "/>
            </a:pPr>
            <a:r>
              <a:rPr lang="en-GB" sz="2000" dirty="0" smtClean="0"/>
              <a:t>The probability that a patient is allergic to penicillin is .20. Suppose this drug is administered to three patients.</a:t>
            </a:r>
          </a:p>
          <a:p>
            <a:pPr marL="609600" indent="-609600" eaLnBrk="1" hangingPunct="1">
              <a:lnSpc>
                <a:spcPct val="90000"/>
              </a:lnSpc>
              <a:buFont typeface="Wingdings" charset="2"/>
              <a:buChar char=" "/>
            </a:pPr>
            <a:endParaRPr lang="en-GB" sz="2000" dirty="0" smtClean="0"/>
          </a:p>
          <a:p>
            <a:pPr marL="990600" lvl="1" indent="-533400" eaLnBrk="1" hangingPunct="1">
              <a:lnSpc>
                <a:spcPct val="90000"/>
              </a:lnSpc>
              <a:buSzPct val="95000"/>
              <a:buFont typeface="Wingdings" charset="2"/>
              <a:buAutoNum type="alphaLcParenR"/>
            </a:pPr>
            <a:r>
              <a:rPr lang="en-GB" sz="2000" dirty="0" smtClean="0"/>
              <a:t>Find the probability that all three of them are allergic to it. </a:t>
            </a:r>
          </a:p>
          <a:p>
            <a:pPr marL="990600" lvl="1" indent="-533400" eaLnBrk="1" hangingPunct="1">
              <a:lnSpc>
                <a:spcPct val="90000"/>
              </a:lnSpc>
              <a:buSzPct val="95000"/>
              <a:buFont typeface="Wingdings" charset="2"/>
              <a:buAutoNum type="alphaLcParenR"/>
            </a:pPr>
            <a:r>
              <a:rPr lang="en-GB" sz="2000" dirty="0" smtClean="0"/>
              <a:t>Find the probability that at least one of the them is not allergic to it.</a:t>
            </a:r>
            <a:r>
              <a:rPr lang="en-GB" dirty="0" smtClean="0"/>
              <a:t/>
            </a:r>
            <a:br>
              <a:rPr lang="en-GB" dirty="0" smtClean="0"/>
            </a:br>
            <a:endParaRPr lang="en-GB"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GB" sz="2800" dirty="0" smtClean="0"/>
              <a:t>Example 4-24: Solution</a:t>
            </a:r>
          </a:p>
        </p:txBody>
      </p:sp>
      <p:sp>
        <p:nvSpPr>
          <p:cNvPr id="99331" name="Rectangle 3"/>
          <p:cNvSpPr>
            <a:spLocks noGrp="1" noChangeArrowheads="1"/>
          </p:cNvSpPr>
          <p:nvPr>
            <p:ph type="body" idx="1"/>
          </p:nvPr>
        </p:nvSpPr>
        <p:spPr>
          <a:xfrm>
            <a:off x="512762" y="1447800"/>
            <a:ext cx="8307388" cy="4114800"/>
          </a:xfrm>
        </p:spPr>
        <p:txBody>
          <a:bodyPr/>
          <a:lstStyle/>
          <a:p>
            <a:pPr marL="609600" indent="-609600" eaLnBrk="1" hangingPunct="1">
              <a:buFont typeface="Wingdings" charset="2"/>
              <a:buAutoNum type="alphaLcParenR"/>
            </a:pPr>
            <a:r>
              <a:rPr lang="en-GB" sz="2000" dirty="0" smtClean="0"/>
              <a:t>Let </a:t>
            </a:r>
            <a:r>
              <a:rPr lang="en-GB" sz="2000" i="1" dirty="0" smtClean="0"/>
              <a:t>A</a:t>
            </a:r>
            <a:r>
              <a:rPr lang="en-GB" sz="2000" dirty="0" smtClean="0"/>
              <a:t>, </a:t>
            </a:r>
            <a:r>
              <a:rPr lang="en-GB" sz="2000" i="1" dirty="0" smtClean="0"/>
              <a:t>B</a:t>
            </a:r>
            <a:r>
              <a:rPr lang="en-GB" sz="2000" dirty="0" smtClean="0"/>
              <a:t>, and </a:t>
            </a:r>
            <a:r>
              <a:rPr lang="en-GB" sz="2000" i="1" dirty="0" smtClean="0"/>
              <a:t>C</a:t>
            </a:r>
            <a:r>
              <a:rPr lang="en-GB" sz="2000" dirty="0" smtClean="0"/>
              <a:t> denote the events the first, second, and third patients, respectively, are allergic to penicillin. Hence,</a:t>
            </a:r>
          </a:p>
          <a:p>
            <a:pPr marL="609600" indent="-609600" eaLnBrk="1" hangingPunct="1">
              <a:buFont typeface="Wingdings" charset="2"/>
              <a:buNone/>
            </a:pPr>
            <a:endParaRPr lang="en-GB" sz="2000" dirty="0" smtClean="0"/>
          </a:p>
          <a:p>
            <a:pPr marL="609600" indent="-609600" eaLnBrk="1" hangingPunct="1">
              <a:buFont typeface="Wingdings" charset="2"/>
              <a:buNone/>
            </a:pPr>
            <a:r>
              <a:rPr lang="en-GB" sz="2000" i="1" dirty="0" smtClean="0"/>
              <a:t>		P </a:t>
            </a:r>
            <a:r>
              <a:rPr lang="en-GB" sz="2000" dirty="0" smtClean="0"/>
              <a:t>(</a:t>
            </a:r>
            <a:r>
              <a:rPr lang="en-GB" sz="2000" i="1" dirty="0" smtClean="0"/>
              <a:t>A</a:t>
            </a:r>
            <a:r>
              <a:rPr lang="en-GB" sz="2000" dirty="0" smtClean="0"/>
              <a:t> and </a:t>
            </a:r>
            <a:r>
              <a:rPr lang="en-GB" sz="2000" i="1" dirty="0" smtClean="0"/>
              <a:t>B </a:t>
            </a:r>
            <a:r>
              <a:rPr lang="en-GB" sz="2000" dirty="0" smtClean="0"/>
              <a:t>and </a:t>
            </a:r>
            <a:r>
              <a:rPr lang="en-GB" sz="2000" i="1" dirty="0" smtClean="0"/>
              <a:t>C</a:t>
            </a:r>
            <a:r>
              <a:rPr lang="en-GB" sz="2000" dirty="0" smtClean="0"/>
              <a:t>) = </a:t>
            </a:r>
            <a:r>
              <a:rPr lang="en-GB" sz="2000" i="1" dirty="0" smtClean="0"/>
              <a:t>P</a:t>
            </a:r>
            <a:r>
              <a:rPr lang="en-GB" sz="2000" dirty="0" smtClean="0"/>
              <a:t>(</a:t>
            </a:r>
            <a:r>
              <a:rPr lang="en-GB" sz="2000" i="1" dirty="0" smtClean="0"/>
              <a:t>A</a:t>
            </a:r>
            <a:r>
              <a:rPr lang="en-GB" sz="2000" dirty="0" smtClean="0"/>
              <a:t>) </a:t>
            </a:r>
            <a:r>
              <a:rPr lang="en-GB" sz="2000" i="1" dirty="0" smtClean="0"/>
              <a:t>P</a:t>
            </a:r>
            <a:r>
              <a:rPr lang="en-GB" sz="2000" dirty="0" smtClean="0"/>
              <a:t>(</a:t>
            </a:r>
            <a:r>
              <a:rPr lang="en-GB" sz="2000" i="1" dirty="0" smtClean="0"/>
              <a:t>B</a:t>
            </a:r>
            <a:r>
              <a:rPr lang="en-GB" sz="2000" dirty="0" smtClean="0"/>
              <a:t>) </a:t>
            </a:r>
            <a:r>
              <a:rPr lang="en-GB" sz="2000" i="1" dirty="0" smtClean="0"/>
              <a:t>P</a:t>
            </a:r>
            <a:r>
              <a:rPr lang="en-GB" sz="2000" dirty="0" smtClean="0"/>
              <a:t>(</a:t>
            </a:r>
            <a:r>
              <a:rPr lang="en-GB" sz="2000" i="1" dirty="0" smtClean="0"/>
              <a:t>C</a:t>
            </a:r>
            <a:r>
              <a:rPr lang="en-GB" sz="2000" dirty="0" smtClean="0"/>
              <a:t>)                             	                           = (.20) (.20) (.20) = .008</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5" name="Rectangle 3"/>
          <p:cNvSpPr txBox="1">
            <a:spLocks noChangeArrowheads="1"/>
          </p:cNvSpPr>
          <p:nvPr/>
        </p:nvSpPr>
        <p:spPr bwMode="auto">
          <a:xfrm>
            <a:off x="457200" y="3581400"/>
            <a:ext cx="86312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marR="0" lvl="0" indent="-609600" algn="l" defTabSz="914400" rtl="0" eaLnBrk="1" fontAlgn="base" latinLnBrk="0" hangingPunct="1">
              <a:lnSpc>
                <a:spcPct val="90000"/>
              </a:lnSpc>
              <a:spcBef>
                <a:spcPct val="20000"/>
              </a:spcBef>
              <a:spcAft>
                <a:spcPct val="0"/>
              </a:spcAft>
              <a:buClr>
                <a:schemeClr val="bg2"/>
              </a:buClr>
              <a:buSzPct val="75000"/>
              <a:buFont typeface="Wingdings" charset="2"/>
              <a:buAutoNum type="alphaLcParenR" startAt="2"/>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Let us define the following events:</a:t>
            </a:r>
          </a:p>
          <a:p>
            <a:pPr marL="990600" marR="0" lvl="1" indent="-533400" algn="l" defTabSz="914400" rtl="0" eaLnBrk="1" fontAlgn="base" latinLnBrk="0" hangingPunct="1">
              <a:lnSpc>
                <a:spcPct val="90000"/>
              </a:lnSpc>
              <a:spcBef>
                <a:spcPct val="20000"/>
              </a:spcBef>
              <a:spcAft>
                <a:spcPct val="0"/>
              </a:spcAft>
              <a:buClr>
                <a:schemeClr val="tx2"/>
              </a:buClr>
              <a:buSzPct val="90000"/>
              <a:buFont typeface="Wingdings" charset="2"/>
              <a:buNone/>
              <a:tabLst/>
              <a:defRPr/>
            </a:pP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rPr>
              <a:t>G</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rPr>
              <a:t> = all three patients are allergic</a:t>
            </a:r>
          </a:p>
          <a:p>
            <a:pPr marL="990600" marR="0" lvl="1" indent="-533400" algn="l" defTabSz="914400" rtl="0" eaLnBrk="1" fontAlgn="base" latinLnBrk="0" hangingPunct="1">
              <a:lnSpc>
                <a:spcPct val="90000"/>
              </a:lnSpc>
              <a:spcBef>
                <a:spcPct val="20000"/>
              </a:spcBef>
              <a:spcAft>
                <a:spcPct val="0"/>
              </a:spcAft>
              <a:buClr>
                <a:schemeClr val="tx2"/>
              </a:buClr>
              <a:buSzPct val="90000"/>
              <a:buFont typeface="Wingdings" charset="2"/>
              <a:buNone/>
              <a:tabLst/>
              <a:defRPr/>
            </a:pP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rPr>
              <a:t>H</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rPr>
              <a:t> = at least one patient is not allergic</a:t>
            </a:r>
            <a:endParaRPr kumimoji="0" lang="en-GB" sz="2400" b="0" i="0" u="none" strike="noStrike" kern="0" cap="none" spc="0" normalizeH="0" baseline="0" noProof="0" dirty="0" smtClean="0">
              <a:ln>
                <a:noFill/>
              </a:ln>
              <a:solidFill>
                <a:schemeClr val="tx1"/>
              </a:solidFill>
              <a:effectLst/>
              <a:uLnTx/>
              <a:uFillTx/>
              <a:latin typeface="+mn-lt"/>
              <a:ea typeface="ＭＳ Ｐゴシック" charset="-128"/>
            </a:endParaRPr>
          </a:p>
          <a:p>
            <a:pPr marL="0" marR="0" lvl="0" indent="0" algn="l" defTabSz="914400" rtl="0" eaLnBrk="1" fontAlgn="base" latinLnBrk="0" hangingPunct="1">
              <a:lnSpc>
                <a:spcPct val="90000"/>
              </a:lnSpc>
              <a:spcBef>
                <a:spcPct val="20000"/>
              </a:spcBef>
              <a:spcAft>
                <a:spcPct val="0"/>
              </a:spcAft>
              <a:buClr>
                <a:schemeClr val="bg2"/>
              </a:buClr>
              <a:buSzPct val="90000"/>
              <a:buFont typeface="Wingdings" charset="2"/>
              <a:buNone/>
              <a:tabLst/>
              <a:defRPr/>
            </a:pP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      </a:t>
            </a:r>
          </a:p>
          <a:p>
            <a:pPr marL="0" marR="0" lvl="0" indent="0" algn="l" defTabSz="914400" rtl="0" eaLnBrk="1" fontAlgn="base" latinLnBrk="0" hangingPunct="1">
              <a:lnSpc>
                <a:spcPct val="90000"/>
              </a:lnSpc>
              <a:spcBef>
                <a:spcPct val="20000"/>
              </a:spcBef>
              <a:spcAft>
                <a:spcPct val="0"/>
              </a:spcAft>
              <a:buClr>
                <a:schemeClr val="bg2"/>
              </a:buClr>
              <a:buSzPct val="90000"/>
              <a:buFont typeface="Wingdings" charset="2"/>
              <a:buNone/>
              <a:tabLst/>
              <a:defRPr/>
            </a:pP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     P</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G</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P</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and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B</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and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C</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.008</a:t>
            </a:r>
          </a:p>
          <a:p>
            <a:pPr marL="0" marR="0" lvl="0" indent="0" algn="l" defTabSz="914400" rtl="0" eaLnBrk="1" fontAlgn="base" latinLnBrk="0" hangingPunct="1">
              <a:lnSpc>
                <a:spcPct val="90000"/>
              </a:lnSpc>
              <a:spcBef>
                <a:spcPct val="20000"/>
              </a:spcBef>
              <a:spcAft>
                <a:spcPct val="0"/>
              </a:spcAft>
              <a:buClr>
                <a:schemeClr val="bg2"/>
              </a:buClr>
              <a:buSzPct val="90000"/>
              <a:buFont typeface="Wingdings" charset="2"/>
              <a:buNone/>
              <a:tabLst/>
              <a:defRPr/>
            </a:pPr>
            <a:endPar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endParaRPr>
          </a:p>
          <a:p>
            <a:pPr marL="0" marR="0" lvl="0" indent="0" algn="l" defTabSz="914400" rtl="0" eaLnBrk="1" fontAlgn="base" latinLnBrk="0" hangingPunct="1">
              <a:lnSpc>
                <a:spcPct val="90000"/>
              </a:lnSpc>
              <a:spcBef>
                <a:spcPct val="20000"/>
              </a:spcBef>
              <a:spcAft>
                <a:spcPct val="0"/>
              </a:spcAft>
              <a:buClr>
                <a:schemeClr val="bg2"/>
              </a:buClr>
              <a:buSzPct val="90000"/>
              <a:buFont typeface="Wingdings" charset="2"/>
              <a:buNone/>
              <a:tabLst/>
              <a:defRPr/>
            </a:pP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Therefore, using the complementary event rule, we obtain</a:t>
            </a:r>
          </a:p>
          <a:p>
            <a:pPr marL="0" marR="0" lvl="0" indent="0" algn="l" defTabSz="914400" rtl="0" eaLnBrk="1" fontAlgn="base" latinLnBrk="0" hangingPunct="1">
              <a:lnSpc>
                <a:spcPct val="90000"/>
              </a:lnSpc>
              <a:spcBef>
                <a:spcPct val="20000"/>
              </a:spcBef>
              <a:spcAft>
                <a:spcPct val="0"/>
              </a:spcAft>
              <a:buClr>
                <a:schemeClr val="bg2"/>
              </a:buClr>
              <a:buSzPct val="90000"/>
              <a:buFont typeface="Wingdings" charset="2"/>
              <a:buNone/>
              <a:tabLst/>
              <a:defRPr/>
            </a:pP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    P</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H</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1 – </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P</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dirty="0" smtClean="0">
                <a:ln>
                  <a:noFill/>
                </a:ln>
                <a:solidFill>
                  <a:schemeClr val="tx1"/>
                </a:solidFill>
                <a:effectLst/>
                <a:uLnTx/>
                <a:uFillTx/>
                <a:latin typeface="+mn-lt"/>
                <a:ea typeface="ＭＳ Ｐゴシック" charset="-128"/>
                <a:cs typeface="+mn-cs"/>
              </a:rPr>
              <a:t>G</a:t>
            </a:r>
            <a:r>
              <a:rPr kumimoji="0" lang="en-GB" sz="2000" b="0" i="0" u="none" strike="noStrike" kern="0" cap="none" spc="0" normalizeH="0" baseline="0" noProof="0" dirty="0" smtClean="0">
                <a:ln>
                  <a:noFill/>
                </a:ln>
                <a:solidFill>
                  <a:schemeClr val="tx1"/>
                </a:solidFill>
                <a:effectLst/>
                <a:uLnTx/>
                <a:uFillTx/>
                <a:latin typeface="+mn-lt"/>
                <a:ea typeface="ＭＳ Ｐゴシック" charset="-128"/>
                <a:cs typeface="+mn-cs"/>
              </a:rPr>
              <a:t>) = 1 - .008 = .992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GB" sz="2800" dirty="0" smtClean="0"/>
              <a:t>MULTIPLICATION RULE FOR INDEPENDENT EVENTS</a:t>
            </a:r>
          </a:p>
        </p:txBody>
      </p:sp>
      <p:sp>
        <p:nvSpPr>
          <p:cNvPr id="102403" name="Rectangle 3"/>
          <p:cNvSpPr>
            <a:spLocks noGrp="1" noChangeArrowheads="1"/>
          </p:cNvSpPr>
          <p:nvPr>
            <p:ph type="body" idx="1"/>
          </p:nvPr>
        </p:nvSpPr>
        <p:spPr>
          <a:xfrm>
            <a:off x="152400" y="1600200"/>
            <a:ext cx="8382000" cy="4114800"/>
          </a:xfrm>
        </p:spPr>
        <p:txBody>
          <a:bodyPr/>
          <a:lstStyle/>
          <a:p>
            <a:pPr eaLnBrk="1" hangingPunct="1">
              <a:buFont typeface="Wingdings" charset="2"/>
              <a:buChar char=" "/>
            </a:pPr>
            <a:r>
              <a:rPr lang="en-GB" sz="2000" dirty="0" smtClean="0">
                <a:solidFill>
                  <a:schemeClr val="hlink"/>
                </a:solidFill>
              </a:rPr>
              <a:t>Joint Probability of Mutually Exclusive Events</a:t>
            </a:r>
          </a:p>
          <a:p>
            <a:pPr eaLnBrk="1" hangingPunct="1">
              <a:buFont typeface="Wingdings" charset="2"/>
              <a:buChar char=" "/>
            </a:pPr>
            <a:endParaRPr lang="en-GB" sz="2000" dirty="0" smtClean="0">
              <a:solidFill>
                <a:schemeClr val="hlink"/>
              </a:solidFill>
            </a:endParaRPr>
          </a:p>
          <a:p>
            <a:pPr eaLnBrk="1" hangingPunct="1">
              <a:buFont typeface="Wingdings" charset="2"/>
              <a:buChar char=" "/>
            </a:pPr>
            <a:r>
              <a:rPr lang="en-GB" sz="2000" dirty="0" smtClean="0"/>
              <a:t>The joint probability of two mutually exclusive events is always zero. If </a:t>
            </a:r>
            <a:r>
              <a:rPr lang="en-GB" sz="2000" i="1" dirty="0" smtClean="0"/>
              <a:t>A</a:t>
            </a:r>
            <a:r>
              <a:rPr lang="en-GB" sz="2000" dirty="0" smtClean="0"/>
              <a:t> and </a:t>
            </a:r>
            <a:r>
              <a:rPr lang="en-GB" sz="2000" i="1" dirty="0" smtClean="0"/>
              <a:t>B</a:t>
            </a:r>
            <a:r>
              <a:rPr lang="en-GB" sz="2000" dirty="0" smtClean="0"/>
              <a:t> are two mutually exclusive events, then</a:t>
            </a:r>
          </a:p>
          <a:p>
            <a:pPr eaLnBrk="1" hangingPunct="1">
              <a:buFont typeface="Wingdings" charset="2"/>
              <a:buChar char=" "/>
            </a:pPr>
            <a:endParaRPr lang="en-GB" sz="2000" dirty="0" smtClean="0"/>
          </a:p>
          <a:p>
            <a:pPr algn="ctr" eaLnBrk="1" hangingPunct="1">
              <a:buFont typeface="Wingdings" charset="2"/>
              <a:buChar char=" "/>
            </a:pPr>
            <a:r>
              <a:rPr lang="en-GB" sz="2000" i="1" dirty="0" smtClean="0"/>
              <a:t>P</a:t>
            </a:r>
            <a:r>
              <a:rPr lang="en-GB" sz="2000" dirty="0" smtClean="0"/>
              <a:t>(</a:t>
            </a:r>
            <a:r>
              <a:rPr lang="en-GB" sz="2000" i="1" dirty="0" smtClean="0"/>
              <a:t>A</a:t>
            </a:r>
            <a:r>
              <a:rPr lang="en-GB" sz="2000" dirty="0" smtClean="0"/>
              <a:t> and </a:t>
            </a:r>
            <a:r>
              <a:rPr lang="en-GB" sz="2000" i="1" dirty="0" smtClean="0"/>
              <a:t>B</a:t>
            </a:r>
            <a:r>
              <a:rPr lang="en-GB" sz="2000" dirty="0" smtClean="0"/>
              <a:t>) = 0</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GB" sz="2800" dirty="0" smtClean="0"/>
              <a:t>Example 4-25</a:t>
            </a:r>
          </a:p>
        </p:txBody>
      </p:sp>
      <p:sp>
        <p:nvSpPr>
          <p:cNvPr id="103427" name="Rectangle 3"/>
          <p:cNvSpPr>
            <a:spLocks noGrp="1" noChangeArrowheads="1"/>
          </p:cNvSpPr>
          <p:nvPr>
            <p:ph type="body" idx="1"/>
          </p:nvPr>
        </p:nvSpPr>
        <p:spPr>
          <a:xfrm>
            <a:off x="123825" y="1524000"/>
            <a:ext cx="8486775" cy="4114800"/>
          </a:xfrm>
        </p:spPr>
        <p:txBody>
          <a:bodyPr/>
          <a:lstStyle/>
          <a:p>
            <a:pPr eaLnBrk="1" hangingPunct="1">
              <a:buSzTx/>
              <a:buFont typeface="Wingdings" charset="2"/>
              <a:buChar char=" "/>
            </a:pPr>
            <a:r>
              <a:rPr lang="en-GB" sz="2000" dirty="0" smtClean="0"/>
              <a:t>Consider the following two events for an application filed by a person to obtain a car loan:</a:t>
            </a:r>
          </a:p>
          <a:p>
            <a:pPr lvl="1" eaLnBrk="1" hangingPunct="1">
              <a:buSzTx/>
              <a:buFont typeface="Wingdings" charset="2"/>
              <a:buChar char=" "/>
            </a:pPr>
            <a:r>
              <a:rPr lang="en-GB" sz="2000" i="1" dirty="0" smtClean="0"/>
              <a:t>A</a:t>
            </a:r>
            <a:r>
              <a:rPr lang="en-GB" sz="2000" dirty="0" smtClean="0"/>
              <a:t> = event that the loan application is approved</a:t>
            </a:r>
          </a:p>
          <a:p>
            <a:pPr lvl="1" eaLnBrk="1" hangingPunct="1">
              <a:buSzTx/>
              <a:buFont typeface="Wingdings" charset="2"/>
              <a:buChar char=" "/>
            </a:pPr>
            <a:r>
              <a:rPr lang="en-GB" sz="2000" i="1" dirty="0" smtClean="0"/>
              <a:t>R</a:t>
            </a:r>
            <a:r>
              <a:rPr lang="en-GB" sz="2000" dirty="0" smtClean="0"/>
              <a:t> = event that the loan application is rejected</a:t>
            </a:r>
          </a:p>
          <a:p>
            <a:pPr eaLnBrk="1" hangingPunct="1">
              <a:buSzTx/>
              <a:buFont typeface="Wingdings" charset="2"/>
              <a:buChar char=" "/>
            </a:pPr>
            <a:r>
              <a:rPr lang="en-GB" sz="2000" dirty="0" smtClean="0"/>
              <a:t>What is the joint probability of </a:t>
            </a:r>
            <a:r>
              <a:rPr lang="en-GB" sz="2000" i="1" dirty="0" smtClean="0"/>
              <a:t>A</a:t>
            </a:r>
            <a:r>
              <a:rPr lang="en-GB" sz="2000" dirty="0" smtClean="0"/>
              <a:t> and </a:t>
            </a:r>
            <a:r>
              <a:rPr lang="en-GB" sz="2000" i="1" dirty="0" smtClean="0"/>
              <a:t>R</a:t>
            </a:r>
            <a:r>
              <a:rPr lang="en-GB" sz="2000" dirty="0" smtClean="0"/>
              <a: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
        <p:nvSpPr>
          <p:cNvPr id="5" name="Rectangle 3"/>
          <p:cNvSpPr txBox="1">
            <a:spLocks noChangeArrowheads="1"/>
          </p:cNvSpPr>
          <p:nvPr/>
        </p:nvSpPr>
        <p:spPr bwMode="auto">
          <a:xfrm>
            <a:off x="279400" y="3505200"/>
            <a:ext cx="8559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charset="2"/>
              <a:buChar char=" "/>
              <a:tabLst/>
              <a:defRPr/>
            </a:pP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The two events A and R are mutually exclusive. Either the loan application will be approved or it will be rejected. Hence,</a:t>
            </a:r>
            <a:b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b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b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b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P</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A</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and </a:t>
            </a:r>
            <a:r>
              <a:rPr kumimoji="0" lang="en-GB" sz="2000" b="0" i="1" u="none" strike="noStrike" kern="0" cap="none" spc="0" normalizeH="0" baseline="0" noProof="0" smtClean="0">
                <a:ln>
                  <a:noFill/>
                </a:ln>
                <a:solidFill>
                  <a:schemeClr val="tx1"/>
                </a:solidFill>
                <a:effectLst/>
                <a:uLnTx/>
                <a:uFillTx/>
                <a:latin typeface="+mn-lt"/>
                <a:ea typeface="ＭＳ Ｐゴシック" charset="-128"/>
                <a:cs typeface="+mn-cs"/>
              </a:rPr>
              <a:t>R</a:t>
            </a:r>
            <a:r>
              <a:rPr kumimoji="0" lang="en-GB" sz="2000" b="0" i="0" u="none" strike="noStrike" kern="0" cap="none" spc="0" normalizeH="0" baseline="0" noProof="0" smtClean="0">
                <a:ln>
                  <a:noFill/>
                </a:ln>
                <a:solidFill>
                  <a:schemeClr val="tx1"/>
                </a:solidFill>
                <a:effectLst/>
                <a:uLnTx/>
                <a:uFillTx/>
                <a:latin typeface="+mn-lt"/>
                <a:ea typeface="ＭＳ Ｐゴシック" charset="-128"/>
                <a:cs typeface="+mn-cs"/>
              </a:rPr>
              <a:t>) = </a:t>
            </a:r>
            <a:r>
              <a:rPr kumimoji="0" lang="en-GB" sz="2000" b="1" i="0" u="none" strike="noStrike" kern="0" cap="none" spc="0" normalizeH="0" baseline="0" noProof="0" smtClean="0">
                <a:ln>
                  <a:noFill/>
                </a:ln>
                <a:solidFill>
                  <a:schemeClr val="tx1"/>
                </a:solidFill>
                <a:effectLst/>
                <a:uLnTx/>
                <a:uFillTx/>
                <a:latin typeface="+mn-lt"/>
                <a:ea typeface="ＭＳ Ｐゴシック" charset="-128"/>
                <a:cs typeface="+mn-cs"/>
              </a:rPr>
              <a:t>0</a:t>
            </a:r>
            <a:endParaRPr kumimoji="0" lang="en-GB" sz="2000" b="1" i="0" u="none" strike="noStrike" kern="0" cap="none" spc="0" normalizeH="0" baseline="0" noProof="0" dirty="0" smtClean="0">
              <a:ln>
                <a:noFill/>
              </a:ln>
              <a:solidFill>
                <a:schemeClr val="tx1"/>
              </a:solidFill>
              <a:effectLst/>
              <a:uLnTx/>
              <a:uFillTx/>
              <a:latin typeface="+mn-lt"/>
              <a:ea typeface="ＭＳ Ｐゴシック" charset="-128"/>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GB" sz="2800" dirty="0" smtClean="0"/>
              <a:t>Example 4-26</a:t>
            </a:r>
          </a:p>
        </p:txBody>
      </p:sp>
      <p:sp>
        <p:nvSpPr>
          <p:cNvPr id="106499" name="Rectangle 3"/>
          <p:cNvSpPr>
            <a:spLocks noGrp="1" noChangeArrowheads="1"/>
          </p:cNvSpPr>
          <p:nvPr>
            <p:ph type="body" idx="1"/>
          </p:nvPr>
        </p:nvSpPr>
        <p:spPr>
          <a:xfrm>
            <a:off x="119062" y="1524000"/>
            <a:ext cx="8415338" cy="4114800"/>
          </a:xfrm>
        </p:spPr>
        <p:txBody>
          <a:bodyPr/>
          <a:lstStyle/>
          <a:p>
            <a:pPr eaLnBrk="1" hangingPunct="1">
              <a:buFont typeface="Wingdings" charset="2"/>
              <a:buChar char=" "/>
            </a:pPr>
            <a:r>
              <a:rPr lang="en-GB" sz="2000" dirty="0" smtClean="0"/>
              <a:t>A senior citizen </a:t>
            </a:r>
            <a:r>
              <a:rPr lang="en-US" sz="2000" dirty="0" smtClean="0"/>
              <a:t>center</a:t>
            </a:r>
            <a:r>
              <a:rPr lang="en-GB" sz="2000" dirty="0" smtClean="0"/>
              <a:t> has 300 members. Of them, 140 are male, 210 take at least one medicine on a permanent basis, and 95 are male </a:t>
            </a:r>
            <a:r>
              <a:rPr lang="en-GB" sz="2000" i="1" dirty="0" smtClean="0"/>
              <a:t>and</a:t>
            </a:r>
            <a:r>
              <a:rPr lang="en-GB" sz="2000" dirty="0" smtClean="0"/>
              <a:t> take at least one medicine on a permanent basis. Describe the union of the events “male” and “take at least one medicine on a permanent basis.”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8600"/>
            <a:ext cx="9144000" cy="641817"/>
          </a:xfrm>
          <a:prstGeom prst="rect">
            <a:avLst/>
          </a:prstGeom>
        </p:spPr>
      </p:pic>
    </p:spTree>
    <p:extLst>
      <p:ext uri="{BB962C8B-B14F-4D97-AF65-F5344CB8AC3E}">
        <p14:creationId xmlns:p14="http://schemas.microsoft.com/office/powerpoint/2010/main" val="239797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sz="2800" dirty="0" smtClean="0"/>
              <a:t>Example 4-26: Solution</a:t>
            </a:r>
          </a:p>
        </p:txBody>
      </p:sp>
      <p:sp>
        <p:nvSpPr>
          <p:cNvPr id="107523" name="Rectangle 3"/>
          <p:cNvSpPr>
            <a:spLocks noGrp="1" noChangeArrowheads="1"/>
          </p:cNvSpPr>
          <p:nvPr>
            <p:ph type="body" idx="1"/>
          </p:nvPr>
        </p:nvSpPr>
        <p:spPr>
          <a:xfrm>
            <a:off x="436562" y="1579563"/>
            <a:ext cx="8383588" cy="4364037"/>
          </a:xfrm>
        </p:spPr>
        <p:txBody>
          <a:bodyPr/>
          <a:lstStyle/>
          <a:p>
            <a:pPr eaLnBrk="1" hangingPunct="1">
              <a:lnSpc>
                <a:spcPct val="80000"/>
              </a:lnSpc>
            </a:pPr>
            <a:r>
              <a:rPr lang="en-US" sz="2000" dirty="0" smtClean="0"/>
              <a:t>Let us define the following events:</a:t>
            </a:r>
          </a:p>
          <a:p>
            <a:pPr lvl="1" eaLnBrk="1" hangingPunct="1">
              <a:lnSpc>
                <a:spcPct val="80000"/>
              </a:lnSpc>
              <a:buFont typeface="Wingdings" charset="2"/>
              <a:buNone/>
            </a:pPr>
            <a:r>
              <a:rPr lang="en-US" sz="2000" i="1" dirty="0" smtClean="0"/>
              <a:t>M</a:t>
            </a:r>
            <a:r>
              <a:rPr lang="en-US" sz="2000" dirty="0" smtClean="0"/>
              <a:t> = a senior citizen is a male</a:t>
            </a:r>
          </a:p>
          <a:p>
            <a:pPr lvl="1" eaLnBrk="1" hangingPunct="1">
              <a:lnSpc>
                <a:spcPct val="80000"/>
              </a:lnSpc>
              <a:buFont typeface="Wingdings" charset="2"/>
              <a:buNone/>
            </a:pPr>
            <a:r>
              <a:rPr lang="en-US" sz="2000" i="1" dirty="0" smtClean="0"/>
              <a:t>F</a:t>
            </a:r>
            <a:r>
              <a:rPr lang="en-US" sz="2000" dirty="0" smtClean="0"/>
              <a:t> = a senior citizen is a female</a:t>
            </a:r>
          </a:p>
          <a:p>
            <a:pPr lvl="1" eaLnBrk="1" hangingPunct="1">
              <a:lnSpc>
                <a:spcPct val="80000"/>
              </a:lnSpc>
              <a:buFont typeface="Wingdings" charset="2"/>
              <a:buNone/>
            </a:pPr>
            <a:r>
              <a:rPr lang="en-US" sz="2000" i="1" dirty="0" smtClean="0"/>
              <a:t>A</a:t>
            </a:r>
            <a:r>
              <a:rPr lang="en-US" sz="2000" dirty="0" smtClean="0"/>
              <a:t> = a senior citizen takes at least one medicine</a:t>
            </a:r>
          </a:p>
          <a:p>
            <a:pPr lvl="1" eaLnBrk="1" hangingPunct="1">
              <a:lnSpc>
                <a:spcPct val="80000"/>
              </a:lnSpc>
              <a:buFont typeface="Wingdings" charset="2"/>
              <a:buNone/>
            </a:pPr>
            <a:r>
              <a:rPr lang="en-US" sz="2000" i="1" dirty="0" smtClean="0"/>
              <a:t>B</a:t>
            </a:r>
            <a:r>
              <a:rPr lang="en-US" sz="2000" dirty="0" smtClean="0"/>
              <a:t> = a senior citizen does not take any medicine</a:t>
            </a:r>
          </a:p>
          <a:p>
            <a:pPr lvl="1" eaLnBrk="1" hangingPunct="1">
              <a:lnSpc>
                <a:spcPct val="80000"/>
              </a:lnSpc>
              <a:buFont typeface="Wingdings" charset="2"/>
              <a:buNone/>
            </a:pPr>
            <a:endParaRPr lang="en-US" sz="2000" dirty="0" smtClean="0"/>
          </a:p>
          <a:p>
            <a:pPr eaLnBrk="1" hangingPunct="1">
              <a:lnSpc>
                <a:spcPct val="80000"/>
              </a:lnSpc>
            </a:pPr>
            <a:r>
              <a:rPr lang="en-US" sz="2000" dirty="0" smtClean="0"/>
              <a:t>The union of the events “male” and “take at least one medicine” includes those senior citizens who are either male or take at least one medicine or both. The number of such senior citizens is</a:t>
            </a:r>
          </a:p>
          <a:p>
            <a:pPr algn="ctr" eaLnBrk="1" hangingPunct="1">
              <a:lnSpc>
                <a:spcPct val="80000"/>
              </a:lnSpc>
              <a:buFont typeface="Wingdings" charset="2"/>
              <a:buNone/>
            </a:pPr>
            <a:r>
              <a:rPr lang="en-US" sz="2000" dirty="0" smtClean="0"/>
              <a:t>140 + 210 – 95 = 255</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117439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304800"/>
            <a:ext cx="8229600" cy="1139825"/>
          </a:xfrm>
        </p:spPr>
        <p:txBody>
          <a:bodyPr/>
          <a:lstStyle/>
          <a:p>
            <a:pPr eaLnBrk="1" hangingPunct="1"/>
            <a:r>
              <a:rPr lang="en-US" sz="2800" dirty="0" smtClean="0"/>
              <a:t>INTERSECTION OF EVENTS AND THE MULTIPLICATION RULE</a:t>
            </a:r>
            <a:endParaRPr lang="en-GB" sz="2800" dirty="0" smtClean="0"/>
          </a:p>
        </p:txBody>
      </p:sp>
      <p:sp>
        <p:nvSpPr>
          <p:cNvPr id="80899" name="Rectangle 3"/>
          <p:cNvSpPr>
            <a:spLocks noGrp="1" noChangeArrowheads="1"/>
          </p:cNvSpPr>
          <p:nvPr>
            <p:ph type="body" idx="1"/>
          </p:nvPr>
        </p:nvSpPr>
        <p:spPr>
          <a:xfrm>
            <a:off x="76200" y="1584325"/>
            <a:ext cx="8458200" cy="4435475"/>
          </a:xfrm>
        </p:spPr>
        <p:txBody>
          <a:bodyPr/>
          <a:lstStyle/>
          <a:p>
            <a:pPr eaLnBrk="1" hangingPunct="1">
              <a:buFont typeface="Wingdings" charset="2"/>
              <a:buChar char=" "/>
            </a:pPr>
            <a:r>
              <a:rPr lang="en-GB" sz="2000" dirty="0" smtClean="0">
                <a:solidFill>
                  <a:schemeClr val="folHlink"/>
                </a:solidFill>
              </a:rPr>
              <a:t>Intersection of Events</a:t>
            </a:r>
          </a:p>
          <a:p>
            <a:pPr eaLnBrk="1" hangingPunct="1">
              <a:buFont typeface="Wingdings" charset="2"/>
              <a:buChar char=" "/>
            </a:pPr>
            <a:r>
              <a:rPr lang="en-GB" sz="2000" dirty="0" smtClean="0">
                <a:solidFill>
                  <a:schemeClr val="folHlink"/>
                </a:solidFill>
              </a:rPr>
              <a:t>Definition</a:t>
            </a:r>
          </a:p>
          <a:p>
            <a:pPr algn="just" eaLnBrk="1" hangingPunct="1">
              <a:buFont typeface="Wingdings" charset="2"/>
              <a:buChar char=" "/>
            </a:pPr>
            <a:r>
              <a:rPr lang="en-GB" sz="2000" dirty="0" smtClean="0"/>
              <a:t>Let </a:t>
            </a:r>
            <a:r>
              <a:rPr lang="en-GB" sz="2000" i="1" dirty="0" smtClean="0"/>
              <a:t>A</a:t>
            </a:r>
            <a:r>
              <a:rPr lang="en-GB" sz="2000" dirty="0" smtClean="0"/>
              <a:t> and </a:t>
            </a:r>
            <a:r>
              <a:rPr lang="en-GB" sz="2000" i="1" dirty="0" smtClean="0"/>
              <a:t>B</a:t>
            </a:r>
            <a:r>
              <a:rPr lang="en-GB" sz="2000" dirty="0" smtClean="0"/>
              <a:t> be two events defined in a sample space. The </a:t>
            </a:r>
            <a:r>
              <a:rPr lang="en-GB" sz="2000" b="1" i="1" u="sng" dirty="0" smtClean="0">
                <a:solidFill>
                  <a:schemeClr val="hlink"/>
                </a:solidFill>
              </a:rPr>
              <a:t>intersection</a:t>
            </a:r>
            <a:r>
              <a:rPr lang="en-GB" sz="2000" dirty="0" smtClean="0"/>
              <a:t> of </a:t>
            </a:r>
            <a:r>
              <a:rPr lang="en-GB" sz="2000" i="1" dirty="0" smtClean="0"/>
              <a:t>A</a:t>
            </a:r>
            <a:r>
              <a:rPr lang="en-GB" sz="2000" dirty="0" smtClean="0"/>
              <a:t> and </a:t>
            </a:r>
            <a:r>
              <a:rPr lang="en-GB" sz="2000" i="1" dirty="0" smtClean="0"/>
              <a:t>B</a:t>
            </a:r>
            <a:r>
              <a:rPr lang="en-GB" sz="2000" dirty="0" smtClean="0"/>
              <a:t> represents the collection of all outcomes that are common to both </a:t>
            </a:r>
            <a:r>
              <a:rPr lang="en-GB" sz="2000" i="1" dirty="0" smtClean="0"/>
              <a:t>A</a:t>
            </a:r>
            <a:r>
              <a:rPr lang="en-GB" sz="2000" dirty="0" smtClean="0"/>
              <a:t> and </a:t>
            </a:r>
            <a:r>
              <a:rPr lang="en-GB" sz="2000" i="1" dirty="0" smtClean="0"/>
              <a:t>B</a:t>
            </a:r>
            <a:r>
              <a:rPr lang="en-GB" sz="2000" dirty="0" smtClean="0"/>
              <a:t> and is denoted by     </a:t>
            </a:r>
            <a:r>
              <a:rPr lang="en-GB" sz="2000" i="1" dirty="0" smtClean="0"/>
              <a:t>A</a:t>
            </a:r>
            <a:r>
              <a:rPr lang="en-GB" sz="2000" dirty="0" smtClean="0"/>
              <a:t>  and  </a:t>
            </a:r>
            <a:r>
              <a:rPr lang="en-GB" sz="2000" i="1" dirty="0" smtClean="0"/>
              <a:t>B</a:t>
            </a:r>
            <a:r>
              <a:rPr lang="en-GB" sz="2000" dirty="0" smtClean="0"/>
              <a:t> </a:t>
            </a:r>
          </a:p>
        </p:txBody>
      </p:sp>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1000"/>
            <a:ext cx="9144000" cy="100425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800" y="3733800"/>
            <a:ext cx="5257800" cy="23622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sz="2800" dirty="0" smtClean="0"/>
              <a:t>Table 4.8 </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504" y="1856836"/>
            <a:ext cx="7668696" cy="3858164"/>
          </a:xfrm>
          <a:prstGeom prst="rect">
            <a:avLst/>
          </a:prstGeom>
        </p:spPr>
      </p:pic>
    </p:spTree>
    <p:extLst>
      <p:ext uri="{BB962C8B-B14F-4D97-AF65-F5344CB8AC3E}">
        <p14:creationId xmlns:p14="http://schemas.microsoft.com/office/powerpoint/2010/main" val="1371862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sz="2800" dirty="0" smtClean="0"/>
              <a:t>Figure 4.19 Union of events </a:t>
            </a:r>
            <a:r>
              <a:rPr lang="en-US" sz="2800" i="1" dirty="0" smtClean="0"/>
              <a:t>M</a:t>
            </a:r>
            <a:r>
              <a:rPr lang="en-US" sz="2800" dirty="0" smtClean="0"/>
              <a:t> and </a:t>
            </a:r>
            <a:r>
              <a:rPr lang="en-US" sz="2800" i="1" dirty="0" smtClean="0"/>
              <a:t>A</a:t>
            </a:r>
            <a:r>
              <a:rPr lang="en-US" sz="2800" dirty="0" smtClean="0"/>
              <a: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7161" y="1599593"/>
            <a:ext cx="5115639" cy="4344007"/>
          </a:xfrm>
          <a:prstGeom prst="rect">
            <a:avLst/>
          </a:prstGeom>
        </p:spPr>
      </p:pic>
    </p:spTree>
    <p:extLst>
      <p:ext uri="{BB962C8B-B14F-4D97-AF65-F5344CB8AC3E}">
        <p14:creationId xmlns:p14="http://schemas.microsoft.com/office/powerpoint/2010/main" val="2097253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GB" sz="2800" dirty="0" smtClean="0"/>
              <a:t>UNION OF EVENTS AND THE ADDITION RULE</a:t>
            </a:r>
            <a:endParaRPr lang="en-US" sz="2800" dirty="0" smtClean="0"/>
          </a:p>
        </p:txBody>
      </p:sp>
      <p:sp>
        <p:nvSpPr>
          <p:cNvPr id="110595" name="Rectangle 3"/>
          <p:cNvSpPr>
            <a:spLocks noGrp="1" noChangeArrowheads="1"/>
          </p:cNvSpPr>
          <p:nvPr>
            <p:ph type="body" idx="1"/>
          </p:nvPr>
        </p:nvSpPr>
        <p:spPr>
          <a:xfrm>
            <a:off x="152400" y="1600200"/>
            <a:ext cx="8631238" cy="4114800"/>
          </a:xfrm>
        </p:spPr>
        <p:txBody>
          <a:bodyPr/>
          <a:lstStyle/>
          <a:p>
            <a:pPr eaLnBrk="1" hangingPunct="1">
              <a:buFont typeface="Wingdings" charset="2"/>
              <a:buChar char=" "/>
            </a:pPr>
            <a:r>
              <a:rPr lang="en-US" sz="2000" dirty="0" smtClean="0">
                <a:solidFill>
                  <a:schemeClr val="hlink"/>
                </a:solidFill>
              </a:rPr>
              <a:t>Addition Rule</a:t>
            </a:r>
          </a:p>
          <a:p>
            <a:pPr eaLnBrk="1" hangingPunct="1">
              <a:buFont typeface="Wingdings" charset="2"/>
              <a:buChar char=" "/>
            </a:pPr>
            <a:endParaRPr lang="en-US" sz="2000" dirty="0" smtClean="0">
              <a:solidFill>
                <a:schemeClr val="hlink"/>
              </a:solidFill>
            </a:endParaRPr>
          </a:p>
          <a:p>
            <a:pPr eaLnBrk="1" hangingPunct="1">
              <a:buFont typeface="Wingdings" charset="2"/>
              <a:buChar char=" "/>
            </a:pPr>
            <a:r>
              <a:rPr lang="en-US" sz="2000" dirty="0" smtClean="0">
                <a:solidFill>
                  <a:schemeClr val="folHlink"/>
                </a:solidFill>
              </a:rPr>
              <a:t>Addition Rule to Find the Probability of Union of Events</a:t>
            </a:r>
          </a:p>
          <a:p>
            <a:pPr eaLnBrk="1" hangingPunct="1">
              <a:buFont typeface="Wingdings" charset="2"/>
              <a:buChar char=" "/>
            </a:pPr>
            <a:r>
              <a:rPr lang="en-US" sz="2000" dirty="0" smtClean="0"/>
              <a:t>The portability of the union of two events </a:t>
            </a:r>
            <a:r>
              <a:rPr lang="en-US" sz="2000" i="1" dirty="0" smtClean="0"/>
              <a:t>A</a:t>
            </a:r>
            <a:r>
              <a:rPr lang="en-US" sz="2000" dirty="0" smtClean="0"/>
              <a:t> and </a:t>
            </a:r>
            <a:r>
              <a:rPr lang="en-US" sz="2000" i="1" dirty="0" smtClean="0"/>
              <a:t>B</a:t>
            </a:r>
            <a:r>
              <a:rPr lang="en-US" sz="2000" dirty="0" smtClean="0"/>
              <a:t> is</a:t>
            </a:r>
          </a:p>
          <a:p>
            <a:pPr eaLnBrk="1" hangingPunct="1">
              <a:buFont typeface="Wingdings" charset="2"/>
              <a:buChar char=" "/>
            </a:pPr>
            <a:endParaRPr lang="en-US" sz="2000" dirty="0" smtClean="0"/>
          </a:p>
          <a:p>
            <a:pPr algn="ctr" eaLnBrk="1" hangingPunct="1">
              <a:buFont typeface="Wingdings" charset="2"/>
              <a:buChar char=" "/>
            </a:pPr>
            <a:r>
              <a:rPr lang="en-GB" sz="2000" i="1" dirty="0" smtClean="0"/>
              <a:t>P</a:t>
            </a:r>
            <a:r>
              <a:rPr lang="en-GB" sz="2000" dirty="0" smtClean="0"/>
              <a:t>(</a:t>
            </a:r>
            <a:r>
              <a:rPr lang="en-GB" sz="2000" i="1" dirty="0" smtClean="0"/>
              <a:t>A </a:t>
            </a:r>
            <a:r>
              <a:rPr lang="en-GB" sz="2000" dirty="0" smtClean="0"/>
              <a:t>or</a:t>
            </a:r>
            <a:r>
              <a:rPr lang="en-GB" sz="2000" i="1" dirty="0" smtClean="0"/>
              <a:t> B</a:t>
            </a:r>
            <a:r>
              <a:rPr lang="en-GB" sz="2000" dirty="0" smtClean="0"/>
              <a:t>)</a:t>
            </a:r>
            <a:r>
              <a:rPr lang="en-GB" sz="2000" i="1" dirty="0" smtClean="0"/>
              <a:t> = P</a:t>
            </a:r>
            <a:r>
              <a:rPr lang="en-GB" sz="2000" dirty="0" smtClean="0"/>
              <a:t>(</a:t>
            </a:r>
            <a:r>
              <a:rPr lang="en-GB" sz="2000" i="1" dirty="0" smtClean="0"/>
              <a:t>A</a:t>
            </a:r>
            <a:r>
              <a:rPr lang="en-GB" sz="2000" dirty="0" smtClean="0"/>
              <a:t>)</a:t>
            </a:r>
            <a:r>
              <a:rPr lang="en-GB" sz="2000" i="1" dirty="0" smtClean="0"/>
              <a:t> + P</a:t>
            </a:r>
            <a:r>
              <a:rPr lang="en-GB" sz="2000" dirty="0" smtClean="0"/>
              <a:t>(</a:t>
            </a:r>
            <a:r>
              <a:rPr lang="en-GB" sz="2000" i="1" dirty="0" smtClean="0"/>
              <a:t>B</a:t>
            </a:r>
            <a:r>
              <a:rPr lang="en-GB" sz="2000" dirty="0" smtClean="0"/>
              <a:t>)</a:t>
            </a:r>
            <a:r>
              <a:rPr lang="en-GB" sz="2000" i="1" dirty="0" smtClean="0"/>
              <a:t> – P</a:t>
            </a:r>
            <a:r>
              <a:rPr lang="en-GB" sz="2000" dirty="0" smtClean="0"/>
              <a:t>(</a:t>
            </a:r>
            <a:r>
              <a:rPr lang="en-GB" sz="2000" i="1" dirty="0" smtClean="0"/>
              <a:t>A </a:t>
            </a:r>
            <a:r>
              <a:rPr lang="en-GB" sz="2000" dirty="0" smtClean="0"/>
              <a:t>and</a:t>
            </a:r>
            <a:r>
              <a:rPr lang="en-GB" sz="2000" i="1" dirty="0" smtClean="0"/>
              <a:t> B</a:t>
            </a:r>
            <a:r>
              <a:rPr lang="en-GB" sz="2000" dirty="0" smtClean="0"/>
              <a:t>)</a:t>
            </a:r>
            <a:endParaRPr lang="en-US"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1695265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n-US" sz="2800" dirty="0" smtClean="0"/>
              <a:t>Example 4-27</a:t>
            </a:r>
          </a:p>
        </p:txBody>
      </p:sp>
      <p:sp>
        <p:nvSpPr>
          <p:cNvPr id="111619" name="Rectangle 3"/>
          <p:cNvSpPr>
            <a:spLocks noGrp="1" noChangeArrowheads="1"/>
          </p:cNvSpPr>
          <p:nvPr>
            <p:ph type="body" idx="1"/>
          </p:nvPr>
        </p:nvSpPr>
        <p:spPr>
          <a:xfrm>
            <a:off x="127000" y="1524000"/>
            <a:ext cx="8559800" cy="4114800"/>
          </a:xfrm>
        </p:spPr>
        <p:txBody>
          <a:bodyPr/>
          <a:lstStyle/>
          <a:p>
            <a:pPr eaLnBrk="1" hangingPunct="1">
              <a:lnSpc>
                <a:spcPct val="90000"/>
              </a:lnSpc>
              <a:buFont typeface="Wingdings" charset="2"/>
              <a:buChar char=" "/>
            </a:pPr>
            <a:r>
              <a:rPr lang="en-GB" sz="2000" dirty="0" smtClean="0"/>
              <a:t>A university president has proposed that all students must take a course in ethics as a requirement for graduation. Three hundred faculty members  and students from this university were asked about their opinion on this issue. Table 4.9 gives a two-way classification of the responses of these faculty members and students.</a:t>
            </a:r>
          </a:p>
          <a:p>
            <a:pPr eaLnBrk="1" hangingPunct="1">
              <a:lnSpc>
                <a:spcPct val="90000"/>
              </a:lnSpc>
              <a:buFont typeface="Wingdings" charset="2"/>
              <a:buChar char=" "/>
            </a:pPr>
            <a:endParaRPr lang="en-GB" sz="2000" dirty="0" smtClean="0"/>
          </a:p>
          <a:p>
            <a:pPr eaLnBrk="1" hangingPunct="1">
              <a:lnSpc>
                <a:spcPct val="90000"/>
              </a:lnSpc>
              <a:buFont typeface="Wingdings" charset="2"/>
              <a:buChar char=" "/>
            </a:pPr>
            <a:r>
              <a:rPr lang="en-GB" sz="2000" dirty="0" smtClean="0"/>
              <a:t>Find the probability that one person selected at random from these 300 persons is a faculty member or is in </a:t>
            </a:r>
            <a:r>
              <a:rPr lang="en-GB" sz="2000" dirty="0" err="1" smtClean="0"/>
              <a:t>favor</a:t>
            </a:r>
            <a:r>
              <a:rPr lang="en-GB" sz="2000" dirty="0" smtClean="0"/>
              <a:t> of this proposal.</a:t>
            </a:r>
            <a:endParaRPr lang="en-US"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121279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en-US" sz="2800" dirty="0" smtClean="0"/>
              <a:t>Table 4.9 Two-Way Classification of Responses</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764" y="1905000"/>
            <a:ext cx="8831036" cy="2173155"/>
          </a:xfrm>
          <a:prstGeom prst="rect">
            <a:avLst/>
          </a:prstGeom>
        </p:spPr>
      </p:pic>
    </p:spTree>
    <p:extLst>
      <p:ext uri="{BB962C8B-B14F-4D97-AF65-F5344CB8AC3E}">
        <p14:creationId xmlns:p14="http://schemas.microsoft.com/office/powerpoint/2010/main" val="1525406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en-US" sz="2800" dirty="0" smtClean="0"/>
              <a:t>Example 4-27: Solution</a:t>
            </a:r>
          </a:p>
        </p:txBody>
      </p:sp>
      <p:sp>
        <p:nvSpPr>
          <p:cNvPr id="113667" name="Rectangle 3"/>
          <p:cNvSpPr>
            <a:spLocks noGrp="1" noChangeArrowheads="1"/>
          </p:cNvSpPr>
          <p:nvPr>
            <p:ph type="body" idx="1"/>
          </p:nvPr>
        </p:nvSpPr>
        <p:spPr>
          <a:xfrm>
            <a:off x="457200" y="1524000"/>
            <a:ext cx="8604250" cy="4435475"/>
          </a:xfrm>
        </p:spPr>
        <p:txBody>
          <a:bodyPr/>
          <a:lstStyle/>
          <a:p>
            <a:pPr eaLnBrk="1" hangingPunct="1">
              <a:lnSpc>
                <a:spcPct val="90000"/>
              </a:lnSpc>
              <a:buFont typeface="Wingdings" charset="2"/>
              <a:buNone/>
            </a:pPr>
            <a:r>
              <a:rPr lang="en-GB" sz="2000" dirty="0" smtClean="0"/>
              <a:t>Let us define the following events:</a:t>
            </a:r>
          </a:p>
          <a:p>
            <a:pPr lvl="1" eaLnBrk="1" hangingPunct="1">
              <a:lnSpc>
                <a:spcPct val="90000"/>
              </a:lnSpc>
              <a:buFont typeface="Wingdings" charset="2"/>
              <a:buNone/>
            </a:pPr>
            <a:r>
              <a:rPr lang="en-GB" sz="2000" i="1" dirty="0" smtClean="0"/>
              <a:t>A</a:t>
            </a:r>
            <a:r>
              <a:rPr lang="en-GB" sz="2000" dirty="0" smtClean="0"/>
              <a:t> = the person selected is a faculty member</a:t>
            </a:r>
          </a:p>
          <a:p>
            <a:pPr lvl="1" eaLnBrk="1" hangingPunct="1">
              <a:lnSpc>
                <a:spcPct val="90000"/>
              </a:lnSpc>
              <a:buFont typeface="Wingdings" charset="2"/>
              <a:buNone/>
            </a:pPr>
            <a:r>
              <a:rPr lang="en-GB" sz="2000" i="1" dirty="0" smtClean="0"/>
              <a:t>B</a:t>
            </a:r>
            <a:r>
              <a:rPr lang="en-GB" sz="2000" dirty="0" smtClean="0"/>
              <a:t> = the person selected is in </a:t>
            </a:r>
            <a:r>
              <a:rPr lang="en-GB" sz="2000" dirty="0" err="1" smtClean="0"/>
              <a:t>favor</a:t>
            </a:r>
            <a:r>
              <a:rPr lang="en-GB" sz="2000" dirty="0" smtClean="0"/>
              <a:t> of the proposal</a:t>
            </a:r>
          </a:p>
          <a:p>
            <a:pPr lvl="1" eaLnBrk="1" hangingPunct="1">
              <a:lnSpc>
                <a:spcPct val="90000"/>
              </a:lnSpc>
              <a:buFont typeface="Wingdings" charset="2"/>
              <a:buNone/>
            </a:pPr>
            <a:endParaRPr lang="en-GB" sz="2000" dirty="0" smtClean="0"/>
          </a:p>
          <a:p>
            <a:pPr eaLnBrk="1" hangingPunct="1">
              <a:lnSpc>
                <a:spcPct val="90000"/>
              </a:lnSpc>
              <a:buFont typeface="Wingdings" charset="2"/>
              <a:buNone/>
            </a:pPr>
            <a:r>
              <a:rPr lang="en-GB" sz="2000" dirty="0" smtClean="0"/>
              <a:t>From the information in the Table 4.9,</a:t>
            </a:r>
          </a:p>
          <a:p>
            <a:pPr lvl="1" eaLnBrk="1" hangingPunct="1">
              <a:lnSpc>
                <a:spcPct val="90000"/>
              </a:lnSpc>
              <a:buFont typeface="Wingdings" charset="2"/>
              <a:buNone/>
            </a:pPr>
            <a:r>
              <a:rPr lang="en-GB" sz="2000" i="1" dirty="0" smtClean="0"/>
              <a:t>P</a:t>
            </a:r>
            <a:r>
              <a:rPr lang="en-GB" sz="2000" dirty="0" smtClean="0"/>
              <a:t>(</a:t>
            </a:r>
            <a:r>
              <a:rPr lang="en-GB" sz="2000" i="1" dirty="0" smtClean="0"/>
              <a:t>A</a:t>
            </a:r>
            <a:r>
              <a:rPr lang="en-GB" sz="2000" dirty="0" smtClean="0"/>
              <a:t>) = 70/300 = .2333</a:t>
            </a:r>
          </a:p>
          <a:p>
            <a:pPr lvl="1" eaLnBrk="1" hangingPunct="1">
              <a:lnSpc>
                <a:spcPct val="90000"/>
              </a:lnSpc>
              <a:buFont typeface="Wingdings" charset="2"/>
              <a:buNone/>
            </a:pPr>
            <a:r>
              <a:rPr lang="en-GB" sz="2000" i="1" dirty="0" smtClean="0"/>
              <a:t>P</a:t>
            </a:r>
            <a:r>
              <a:rPr lang="en-GB" sz="2000" dirty="0" smtClean="0"/>
              <a:t>(</a:t>
            </a:r>
            <a:r>
              <a:rPr lang="en-GB" sz="2000" i="1" dirty="0" smtClean="0"/>
              <a:t>B</a:t>
            </a:r>
            <a:r>
              <a:rPr lang="en-GB" sz="2000" dirty="0" smtClean="0"/>
              <a:t>) = 135/300 = .4500</a:t>
            </a:r>
          </a:p>
          <a:p>
            <a:pPr lvl="1" eaLnBrk="1" hangingPunct="1">
              <a:lnSpc>
                <a:spcPct val="90000"/>
              </a:lnSpc>
              <a:buFont typeface="Wingdings" charset="2"/>
              <a:buNone/>
            </a:pPr>
            <a:r>
              <a:rPr lang="en-GB" sz="2000" i="1" dirty="0" smtClean="0"/>
              <a:t>P</a:t>
            </a:r>
            <a:r>
              <a:rPr lang="en-GB" sz="2000" dirty="0" smtClean="0"/>
              <a:t>(A and B) = </a:t>
            </a:r>
            <a:r>
              <a:rPr lang="en-GB" sz="2000" i="1" dirty="0" smtClean="0"/>
              <a:t>P</a:t>
            </a:r>
            <a:r>
              <a:rPr lang="en-GB" sz="2000" dirty="0" smtClean="0"/>
              <a:t>(</a:t>
            </a:r>
            <a:r>
              <a:rPr lang="en-GB" sz="2000" i="1" dirty="0" smtClean="0"/>
              <a:t>A</a:t>
            </a:r>
            <a:r>
              <a:rPr lang="en-GB" sz="2000" dirty="0" smtClean="0"/>
              <a:t>) </a:t>
            </a:r>
            <a:r>
              <a:rPr lang="en-GB" sz="2000" i="1" dirty="0" smtClean="0"/>
              <a:t>P(B </a:t>
            </a:r>
            <a:r>
              <a:rPr lang="en-GB" sz="2000" dirty="0" smtClean="0"/>
              <a:t>| </a:t>
            </a:r>
            <a:r>
              <a:rPr lang="en-GB" sz="2000" i="1" dirty="0" smtClean="0"/>
              <a:t>A</a:t>
            </a:r>
            <a:r>
              <a:rPr lang="en-GB" sz="2000" dirty="0" smtClean="0"/>
              <a:t>) = (70/300)(45/70) = .1500</a:t>
            </a:r>
          </a:p>
          <a:p>
            <a:pPr lvl="1" eaLnBrk="1" hangingPunct="1">
              <a:lnSpc>
                <a:spcPct val="90000"/>
              </a:lnSpc>
              <a:buFont typeface="Wingdings" charset="2"/>
              <a:buNone/>
            </a:pPr>
            <a:endParaRPr lang="en-GB" sz="2000" dirty="0" smtClean="0"/>
          </a:p>
          <a:p>
            <a:pPr eaLnBrk="1" hangingPunct="1">
              <a:lnSpc>
                <a:spcPct val="90000"/>
              </a:lnSpc>
              <a:buFont typeface="Wingdings" charset="2"/>
              <a:buNone/>
            </a:pPr>
            <a:r>
              <a:rPr lang="en-GB" sz="2000" dirty="0" smtClean="0"/>
              <a:t>Using the addition rule, we obtain</a:t>
            </a:r>
          </a:p>
          <a:p>
            <a:pPr lvl="1" eaLnBrk="1" hangingPunct="1">
              <a:lnSpc>
                <a:spcPct val="90000"/>
              </a:lnSpc>
              <a:buFont typeface="Wingdings" charset="2"/>
              <a:buNone/>
            </a:pPr>
            <a:r>
              <a:rPr lang="en-GB" sz="2000" i="1" dirty="0" smtClean="0"/>
              <a:t>P</a:t>
            </a:r>
            <a:r>
              <a:rPr lang="en-GB" sz="2000" dirty="0" smtClean="0"/>
              <a:t>(</a:t>
            </a:r>
            <a:r>
              <a:rPr lang="en-GB" sz="2000" i="1" dirty="0" smtClean="0"/>
              <a:t>A</a:t>
            </a:r>
            <a:r>
              <a:rPr lang="en-GB" sz="2000" dirty="0" smtClean="0"/>
              <a:t> or </a:t>
            </a:r>
            <a:r>
              <a:rPr lang="en-GB" sz="2000" i="1" dirty="0" smtClean="0"/>
              <a:t>B</a:t>
            </a:r>
            <a:r>
              <a:rPr lang="en-GB" sz="2000" dirty="0" smtClean="0"/>
              <a:t>) = </a:t>
            </a:r>
            <a:r>
              <a:rPr lang="en-GB" sz="2000" i="1" dirty="0" smtClean="0"/>
              <a:t>P</a:t>
            </a:r>
            <a:r>
              <a:rPr lang="en-GB" sz="2000" dirty="0" smtClean="0"/>
              <a:t>(</a:t>
            </a:r>
            <a:r>
              <a:rPr lang="en-GB" sz="2000" i="1" dirty="0" smtClean="0"/>
              <a:t>A</a:t>
            </a:r>
            <a:r>
              <a:rPr lang="en-GB" sz="2000" dirty="0" smtClean="0"/>
              <a:t>) + </a:t>
            </a:r>
            <a:r>
              <a:rPr lang="en-GB" sz="2000" i="1" dirty="0" smtClean="0"/>
              <a:t>P</a:t>
            </a:r>
            <a:r>
              <a:rPr lang="en-GB" sz="2000" dirty="0" smtClean="0"/>
              <a:t>(</a:t>
            </a:r>
            <a:r>
              <a:rPr lang="en-GB" sz="2000" i="1" dirty="0" smtClean="0"/>
              <a:t>B</a:t>
            </a:r>
            <a:r>
              <a:rPr lang="en-GB" sz="2000" dirty="0" smtClean="0"/>
              <a:t>) – </a:t>
            </a:r>
            <a:r>
              <a:rPr lang="en-GB" sz="2000" i="1" dirty="0" smtClean="0"/>
              <a:t>P</a:t>
            </a:r>
            <a:r>
              <a:rPr lang="en-GB" sz="2000" dirty="0" smtClean="0"/>
              <a:t>(</a:t>
            </a:r>
            <a:r>
              <a:rPr lang="en-GB" sz="2000" i="1" dirty="0" smtClean="0"/>
              <a:t>A</a:t>
            </a:r>
            <a:r>
              <a:rPr lang="en-GB" sz="2000" dirty="0" smtClean="0"/>
              <a:t> and </a:t>
            </a:r>
            <a:r>
              <a:rPr lang="en-GB" sz="2000" i="1" dirty="0" smtClean="0"/>
              <a:t>B</a:t>
            </a:r>
            <a:r>
              <a:rPr lang="en-GB" sz="2000" dirty="0" smtClean="0"/>
              <a:t>) </a:t>
            </a:r>
          </a:p>
          <a:p>
            <a:pPr lvl="1" eaLnBrk="1" hangingPunct="1">
              <a:lnSpc>
                <a:spcPct val="90000"/>
              </a:lnSpc>
              <a:buFont typeface="Wingdings" charset="2"/>
              <a:buNone/>
            </a:pPr>
            <a:r>
              <a:rPr lang="en-GB" sz="2000" dirty="0" smtClean="0"/>
              <a:t>              =  .2333 + .4500 – .1500 = </a:t>
            </a:r>
            <a:r>
              <a:rPr lang="en-GB" sz="2000" b="1" dirty="0" smtClean="0"/>
              <a:t>.5333</a:t>
            </a:r>
            <a:endParaRPr lang="en-US" sz="2000" b="1"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493462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en-US" sz="2800" dirty="0" smtClean="0"/>
              <a:t>Example 4-28</a:t>
            </a:r>
          </a:p>
        </p:txBody>
      </p:sp>
      <p:sp>
        <p:nvSpPr>
          <p:cNvPr id="114691" name="Rectangle 3"/>
          <p:cNvSpPr>
            <a:spLocks noGrp="1" noChangeArrowheads="1"/>
          </p:cNvSpPr>
          <p:nvPr>
            <p:ph type="body" idx="1"/>
          </p:nvPr>
        </p:nvSpPr>
        <p:spPr>
          <a:xfrm>
            <a:off x="127000" y="1524000"/>
            <a:ext cx="8559800" cy="4114800"/>
          </a:xfrm>
        </p:spPr>
        <p:txBody>
          <a:bodyPr/>
          <a:lstStyle/>
          <a:p>
            <a:pPr eaLnBrk="1" hangingPunct="1">
              <a:buFont typeface="Wingdings" charset="2"/>
              <a:buChar char=" "/>
            </a:pPr>
            <a:r>
              <a:rPr lang="en-US" sz="2000" dirty="0" smtClean="0"/>
              <a:t>In a group of 2500 persons, 1400 are female, 600 are vegetarian, and 400 are female and vegetarian. What is the probability that a randomly selected person from this group is a male or vegetarian?</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992320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sz="2800" dirty="0" smtClean="0"/>
              <a:t>Example 4-28: Solution</a:t>
            </a:r>
          </a:p>
        </p:txBody>
      </p:sp>
      <p:sp>
        <p:nvSpPr>
          <p:cNvPr id="10244" name="Rectangle 3"/>
          <p:cNvSpPr>
            <a:spLocks noGrp="1" noChangeArrowheads="1"/>
          </p:cNvSpPr>
          <p:nvPr>
            <p:ph type="body" sz="half" idx="1"/>
          </p:nvPr>
        </p:nvSpPr>
        <p:spPr>
          <a:xfrm>
            <a:off x="95250" y="1524000"/>
            <a:ext cx="8820150" cy="4114800"/>
          </a:xfrm>
        </p:spPr>
        <p:txBody>
          <a:bodyPr/>
          <a:lstStyle/>
          <a:p>
            <a:pPr eaLnBrk="1" hangingPunct="1">
              <a:buSzTx/>
              <a:buFont typeface="Wingdings" charset="2"/>
              <a:buChar char=" "/>
            </a:pPr>
            <a:r>
              <a:rPr lang="en-US" sz="2000" dirty="0" smtClean="0"/>
              <a:t>Let us define the following events:</a:t>
            </a:r>
          </a:p>
          <a:p>
            <a:pPr lvl="1" eaLnBrk="1" hangingPunct="1">
              <a:buSzTx/>
              <a:buFont typeface="Wingdings" charset="2"/>
              <a:buChar char=" "/>
            </a:pPr>
            <a:r>
              <a:rPr lang="en-US" sz="2000" dirty="0" smtClean="0"/>
              <a:t>F = the randomly selected person is a female</a:t>
            </a:r>
          </a:p>
          <a:p>
            <a:pPr lvl="1" eaLnBrk="1" hangingPunct="1">
              <a:buSzTx/>
              <a:buFont typeface="Wingdings" charset="2"/>
              <a:buChar char=" "/>
            </a:pPr>
            <a:r>
              <a:rPr lang="en-US" sz="2000" dirty="0" smtClean="0"/>
              <a:t>M =  the randomly selected person is a male</a:t>
            </a:r>
          </a:p>
          <a:p>
            <a:pPr lvl="1" eaLnBrk="1" hangingPunct="1">
              <a:buSzTx/>
              <a:buFont typeface="Wingdings" charset="2"/>
              <a:buChar char=" "/>
            </a:pPr>
            <a:r>
              <a:rPr lang="en-US" sz="2000" dirty="0" smtClean="0"/>
              <a:t>V = the randomly selected person is a vegetarian</a:t>
            </a:r>
          </a:p>
          <a:p>
            <a:pPr lvl="1" eaLnBrk="1" hangingPunct="1">
              <a:buSzTx/>
              <a:buFont typeface="Wingdings" charset="2"/>
              <a:buChar char=" "/>
            </a:pPr>
            <a:r>
              <a:rPr lang="en-US" sz="2000" dirty="0" smtClean="0"/>
              <a:t>N = the randomly selected person is a non-vegetarian. </a:t>
            </a:r>
          </a:p>
        </p:txBody>
      </p:sp>
      <p:graphicFrame>
        <p:nvGraphicFramePr>
          <p:cNvPr id="10242" name="Object 2"/>
          <p:cNvGraphicFramePr>
            <a:graphicFrameLocks noGrp="1" noChangeAspect="1"/>
          </p:cNvGraphicFramePr>
          <p:nvPr>
            <p:ph sz="half" idx="2"/>
            <p:extLst>
              <p:ext uri="{D42A27DB-BD31-4B8C-83A1-F6EECF244321}">
                <p14:modId xmlns:p14="http://schemas.microsoft.com/office/powerpoint/2010/main" val="343188550"/>
              </p:ext>
            </p:extLst>
          </p:nvPr>
        </p:nvGraphicFramePr>
        <p:xfrm>
          <a:off x="1166019" y="3733800"/>
          <a:ext cx="5234781" cy="1648970"/>
        </p:xfrm>
        <a:graphic>
          <a:graphicData uri="http://schemas.openxmlformats.org/presentationml/2006/ole">
            <mc:AlternateContent xmlns:mc="http://schemas.openxmlformats.org/markup-compatibility/2006">
              <mc:Choice xmlns:v="urn:schemas-microsoft-com:vml" Requires="v">
                <p:oleObj spid="_x0000_s10242" name="Equation" r:id="rId3" imgW="2540000" imgH="800100" progId="Equation.3">
                  <p:embed/>
                </p:oleObj>
              </mc:Choice>
              <mc:Fallback>
                <p:oleObj name="Equation" r:id="rId3" imgW="2540000" imgH="8001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6019" y="3733800"/>
                        <a:ext cx="5234781" cy="16489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2623441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en-US" sz="2800" dirty="0" smtClean="0"/>
              <a:t>Table 4.10 Two-Way Classification Table</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862" y="2055580"/>
            <a:ext cx="8745938" cy="2135420"/>
          </a:xfrm>
          <a:prstGeom prst="rect">
            <a:avLst/>
          </a:prstGeom>
        </p:spPr>
      </p:pic>
    </p:spTree>
    <p:extLst>
      <p:ext uri="{BB962C8B-B14F-4D97-AF65-F5344CB8AC3E}">
        <p14:creationId xmlns:p14="http://schemas.microsoft.com/office/powerpoint/2010/main" val="715419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en-US" sz="2800" dirty="0" smtClean="0"/>
              <a:t>Addition Rule for Mutually Exclusive Events</a:t>
            </a:r>
          </a:p>
        </p:txBody>
      </p:sp>
      <p:sp>
        <p:nvSpPr>
          <p:cNvPr id="116739" name="Rectangle 3"/>
          <p:cNvSpPr>
            <a:spLocks noGrp="1" noChangeArrowheads="1"/>
          </p:cNvSpPr>
          <p:nvPr>
            <p:ph type="body" idx="1"/>
          </p:nvPr>
        </p:nvSpPr>
        <p:spPr>
          <a:xfrm>
            <a:off x="152400" y="1600200"/>
            <a:ext cx="8229600" cy="4114800"/>
          </a:xfrm>
        </p:spPr>
        <p:txBody>
          <a:bodyPr/>
          <a:lstStyle/>
          <a:p>
            <a:pPr eaLnBrk="1" hangingPunct="1">
              <a:buFont typeface="Wingdings" charset="2"/>
              <a:buChar char=" "/>
            </a:pPr>
            <a:r>
              <a:rPr lang="en-US" sz="2000" dirty="0" smtClean="0">
                <a:solidFill>
                  <a:schemeClr val="hlink"/>
                </a:solidFill>
              </a:rPr>
              <a:t>Addition Rule to Find the Probability of the Union of Mutually Exclusive Events</a:t>
            </a:r>
          </a:p>
          <a:p>
            <a:pPr eaLnBrk="1" hangingPunct="1">
              <a:buFont typeface="Wingdings" charset="2"/>
              <a:buChar char=" "/>
            </a:pPr>
            <a:endParaRPr lang="en-US" sz="2000" dirty="0" smtClean="0">
              <a:solidFill>
                <a:schemeClr val="hlink"/>
              </a:solidFill>
            </a:endParaRPr>
          </a:p>
          <a:p>
            <a:pPr eaLnBrk="1" hangingPunct="1">
              <a:buFont typeface="Wingdings" charset="2"/>
              <a:buChar char=" "/>
            </a:pPr>
            <a:r>
              <a:rPr lang="en-US" sz="2000" dirty="0" smtClean="0"/>
              <a:t>The probability of the union of two mutually exclusive events </a:t>
            </a:r>
            <a:r>
              <a:rPr lang="en-US" sz="2000" i="1" dirty="0" smtClean="0"/>
              <a:t>A</a:t>
            </a:r>
            <a:r>
              <a:rPr lang="en-US" sz="2000" dirty="0" smtClean="0"/>
              <a:t> and </a:t>
            </a:r>
            <a:r>
              <a:rPr lang="en-US" sz="2000" i="1" dirty="0" smtClean="0"/>
              <a:t>B</a:t>
            </a:r>
            <a:r>
              <a:rPr lang="en-US" sz="2000" dirty="0" smtClean="0"/>
              <a:t> is</a:t>
            </a:r>
          </a:p>
          <a:p>
            <a:pPr algn="ctr" eaLnBrk="1" hangingPunct="1">
              <a:buFont typeface="Wingdings" charset="2"/>
              <a:buChar char=" "/>
            </a:pPr>
            <a:endParaRPr lang="en-US" sz="2000" i="1" dirty="0" smtClean="0"/>
          </a:p>
          <a:p>
            <a:pPr algn="ctr" eaLnBrk="1" hangingPunct="1">
              <a:buFont typeface="Wingdings" charset="2"/>
              <a:buChar char=" "/>
            </a:pPr>
            <a:r>
              <a:rPr lang="en-US" sz="2000" i="1" dirty="0" smtClean="0"/>
              <a:t>P</a:t>
            </a:r>
            <a:r>
              <a:rPr lang="en-US" sz="2000" dirty="0" smtClean="0"/>
              <a:t>(</a:t>
            </a:r>
            <a:r>
              <a:rPr lang="en-US" sz="2000" i="1" dirty="0" smtClean="0"/>
              <a:t>A</a:t>
            </a:r>
            <a:r>
              <a:rPr lang="en-US" sz="2000" dirty="0" smtClean="0"/>
              <a:t> or </a:t>
            </a:r>
            <a:r>
              <a:rPr lang="en-US" sz="2000" i="1" dirty="0" smtClean="0"/>
              <a:t>B</a:t>
            </a:r>
            <a:r>
              <a:rPr lang="en-US" sz="2000" dirty="0" smtClean="0"/>
              <a:t>) = </a:t>
            </a:r>
            <a:r>
              <a:rPr lang="en-US" sz="2000" i="1" dirty="0" smtClean="0"/>
              <a:t>P</a:t>
            </a:r>
            <a:r>
              <a:rPr lang="en-US" sz="2000" dirty="0" smtClean="0"/>
              <a:t>(</a:t>
            </a:r>
            <a:r>
              <a:rPr lang="en-US" sz="2000" i="1" dirty="0" smtClean="0"/>
              <a:t>A</a:t>
            </a:r>
            <a:r>
              <a:rPr lang="en-US" sz="2000" dirty="0" smtClean="0"/>
              <a:t>) + </a:t>
            </a:r>
            <a:r>
              <a:rPr lang="en-US" sz="2000" i="1" dirty="0" smtClean="0"/>
              <a:t>P</a:t>
            </a:r>
            <a:r>
              <a:rPr lang="en-US" sz="2000" dirty="0" smtClean="0"/>
              <a:t>(</a:t>
            </a:r>
            <a:r>
              <a:rPr lang="en-US" sz="2000" i="1" dirty="0" smtClean="0"/>
              <a:t>B</a:t>
            </a:r>
            <a:r>
              <a:rPr lang="en-US" sz="2000" dirty="0" smtClean="0"/>
              <a: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44491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z="2800" dirty="0" smtClean="0"/>
              <a:t>INTERSECTION OF EVENTS AND THE MULTIPLICATION RULE</a:t>
            </a:r>
            <a:endParaRPr lang="en-GB" sz="2800" dirty="0" smtClean="0"/>
          </a:p>
        </p:txBody>
      </p:sp>
      <p:sp>
        <p:nvSpPr>
          <p:cNvPr id="82947" name="Rectangle 3"/>
          <p:cNvSpPr>
            <a:spLocks noGrp="1" noChangeArrowheads="1"/>
          </p:cNvSpPr>
          <p:nvPr>
            <p:ph type="body" idx="1"/>
          </p:nvPr>
        </p:nvSpPr>
        <p:spPr>
          <a:xfrm>
            <a:off x="131762" y="1600200"/>
            <a:ext cx="8631238" cy="4114800"/>
          </a:xfrm>
        </p:spPr>
        <p:txBody>
          <a:bodyPr/>
          <a:lstStyle/>
          <a:p>
            <a:pPr eaLnBrk="1" hangingPunct="1">
              <a:buFont typeface="Wingdings" charset="2"/>
              <a:buChar char=" "/>
            </a:pPr>
            <a:r>
              <a:rPr lang="en-GB" sz="2000" dirty="0" smtClean="0">
                <a:solidFill>
                  <a:schemeClr val="hlink"/>
                </a:solidFill>
              </a:rPr>
              <a:t>Multiplication Rule</a:t>
            </a:r>
          </a:p>
          <a:p>
            <a:pPr eaLnBrk="1" hangingPunct="1">
              <a:buFont typeface="Wingdings" charset="2"/>
              <a:buChar char=" "/>
            </a:pPr>
            <a:r>
              <a:rPr lang="en-GB" sz="2000" dirty="0" smtClean="0">
                <a:solidFill>
                  <a:schemeClr val="folHlink"/>
                </a:solidFill>
              </a:rPr>
              <a:t>Definition</a:t>
            </a:r>
          </a:p>
          <a:p>
            <a:pPr eaLnBrk="1" hangingPunct="1">
              <a:buFont typeface="Wingdings" charset="2"/>
              <a:buChar char=" "/>
            </a:pPr>
            <a:r>
              <a:rPr lang="en-GB" sz="2000" dirty="0" smtClean="0"/>
              <a:t>The probability of the intersection of two events is called their </a:t>
            </a:r>
            <a:r>
              <a:rPr lang="en-GB" sz="2000" b="1" i="1" u="sng" dirty="0" smtClean="0">
                <a:solidFill>
                  <a:schemeClr val="hlink"/>
                </a:solidFill>
              </a:rPr>
              <a:t>joint probability</a:t>
            </a:r>
            <a:r>
              <a:rPr lang="en-GB" sz="2000" dirty="0" smtClean="0"/>
              <a:t>. It is written as    </a:t>
            </a:r>
          </a:p>
          <a:p>
            <a:pPr eaLnBrk="1" hangingPunct="1">
              <a:buFont typeface="Wingdings" charset="2"/>
              <a:buChar char=" "/>
            </a:pPr>
            <a:r>
              <a:rPr lang="en-GB" sz="2000" dirty="0" smtClean="0"/>
              <a:t>              </a:t>
            </a:r>
          </a:p>
          <a:p>
            <a:pPr algn="ctr" eaLnBrk="1" hangingPunct="1">
              <a:buFont typeface="Wingdings" charset="2"/>
              <a:buChar char=" "/>
            </a:pPr>
            <a:r>
              <a:rPr lang="en-GB" sz="2000" i="1" dirty="0" smtClean="0"/>
              <a:t>P</a:t>
            </a:r>
            <a:r>
              <a:rPr lang="en-GB" sz="2000" dirty="0" smtClean="0"/>
              <a:t>(</a:t>
            </a:r>
            <a:r>
              <a:rPr lang="en-GB" sz="2000" i="1" dirty="0" smtClean="0"/>
              <a:t>A</a:t>
            </a:r>
            <a:r>
              <a:rPr lang="en-GB" sz="2000" dirty="0" smtClean="0"/>
              <a:t> and </a:t>
            </a:r>
            <a:r>
              <a:rPr lang="en-GB" sz="2000" i="1" dirty="0" smtClean="0"/>
              <a:t>B</a:t>
            </a:r>
            <a:r>
              <a:rPr lang="en-GB" sz="2000" dirty="0" smtClean="0"/>
              <a:t>)</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3886200"/>
            <a:ext cx="5257800" cy="23622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r>
              <a:rPr lang="en-US" sz="2800" dirty="0" smtClean="0"/>
              <a:t>Example 4-29</a:t>
            </a:r>
          </a:p>
        </p:txBody>
      </p:sp>
      <p:sp>
        <p:nvSpPr>
          <p:cNvPr id="117763" name="Rectangle 3"/>
          <p:cNvSpPr>
            <a:spLocks noGrp="1" noChangeArrowheads="1"/>
          </p:cNvSpPr>
          <p:nvPr>
            <p:ph type="body" idx="1"/>
          </p:nvPr>
        </p:nvSpPr>
        <p:spPr>
          <a:xfrm>
            <a:off x="76200" y="1524000"/>
            <a:ext cx="8415338" cy="4648200"/>
          </a:xfrm>
        </p:spPr>
        <p:txBody>
          <a:bodyPr/>
          <a:lstStyle/>
          <a:p>
            <a:pPr eaLnBrk="1" hangingPunct="1">
              <a:buFont typeface="Wingdings" charset="2"/>
              <a:buChar char=" "/>
            </a:pPr>
            <a:r>
              <a:rPr lang="en-US" sz="2000" dirty="0" smtClean="0"/>
              <a:t>A university president has proposed that all students must take a course in ethics as a requirement for graduation. Three hundred faculty members and students from this university were asked about their opinion on this issue. The following table, reproduced from Table 4.9 in Example 4-30, gives a two-way classification of the responses of these faculty members and students. </a:t>
            </a:r>
          </a:p>
          <a:p>
            <a:pPr eaLnBrk="1" hangingPunct="1">
              <a:buFont typeface="Wingdings" charset="2"/>
              <a:buChar char=" "/>
            </a:pPr>
            <a:r>
              <a:rPr lang="en-US" sz="2000" dirty="0" smtClean="0"/>
              <a:t>What is the probability that a randomly selected person from these 300 faculty members and students is in favor of the proposal or is neutral?</a:t>
            </a:r>
          </a:p>
          <a:p>
            <a:pPr eaLnBrk="1" hangingPunct="1">
              <a:buFont typeface="Wingdings" charset="2"/>
              <a:buChar char=" "/>
            </a:pPr>
            <a:endParaRPr lang="en-US" sz="24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3905795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en-US" sz="2800" dirty="0" smtClean="0"/>
              <a:t>Example 4-29: Solution</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429" y="2357288"/>
            <a:ext cx="8564171" cy="2143424"/>
          </a:xfrm>
          <a:prstGeom prst="rect">
            <a:avLst/>
          </a:prstGeom>
        </p:spPr>
      </p:pic>
    </p:spTree>
    <p:extLst>
      <p:ext uri="{BB962C8B-B14F-4D97-AF65-F5344CB8AC3E}">
        <p14:creationId xmlns:p14="http://schemas.microsoft.com/office/powerpoint/2010/main" val="740394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en-US" sz="2800" dirty="0" smtClean="0"/>
              <a:t>Example 4-29: Solution</a:t>
            </a:r>
          </a:p>
        </p:txBody>
      </p:sp>
      <p:sp>
        <p:nvSpPr>
          <p:cNvPr id="119811" name="Rectangle 3"/>
          <p:cNvSpPr>
            <a:spLocks noGrp="1" noChangeArrowheads="1"/>
          </p:cNvSpPr>
          <p:nvPr>
            <p:ph type="body" idx="1"/>
          </p:nvPr>
        </p:nvSpPr>
        <p:spPr>
          <a:xfrm>
            <a:off x="504825" y="1524000"/>
            <a:ext cx="8486775" cy="4114800"/>
          </a:xfrm>
        </p:spPr>
        <p:txBody>
          <a:bodyPr/>
          <a:lstStyle/>
          <a:p>
            <a:pPr eaLnBrk="1" hangingPunct="1">
              <a:buFont typeface="Wingdings" charset="2"/>
              <a:buNone/>
            </a:pPr>
            <a:r>
              <a:rPr lang="en-US" sz="2000" dirty="0" smtClean="0"/>
              <a:t>Let us define the following events:</a:t>
            </a:r>
          </a:p>
          <a:p>
            <a:pPr lvl="1" eaLnBrk="1" hangingPunct="1">
              <a:buFont typeface="Wingdings" charset="2"/>
              <a:buNone/>
            </a:pPr>
            <a:r>
              <a:rPr lang="en-US" sz="2000" i="1" dirty="0" smtClean="0"/>
              <a:t>F</a:t>
            </a:r>
            <a:r>
              <a:rPr lang="en-US" sz="2000" dirty="0" smtClean="0"/>
              <a:t> = the person selected is in favor of the proposal</a:t>
            </a:r>
          </a:p>
          <a:p>
            <a:pPr lvl="1" eaLnBrk="1" hangingPunct="1">
              <a:buFont typeface="Wingdings" charset="2"/>
              <a:buNone/>
            </a:pPr>
            <a:r>
              <a:rPr lang="en-US" sz="2000" i="1" dirty="0" smtClean="0"/>
              <a:t>N</a:t>
            </a:r>
            <a:r>
              <a:rPr lang="en-US" sz="2000" dirty="0" smtClean="0"/>
              <a:t> = the person selected is neutral</a:t>
            </a:r>
          </a:p>
          <a:p>
            <a:pPr lvl="1" eaLnBrk="1" hangingPunct="1">
              <a:buFont typeface="Wingdings" charset="2"/>
              <a:buNone/>
            </a:pPr>
            <a:endParaRPr lang="en-US" sz="2000" dirty="0" smtClean="0"/>
          </a:p>
          <a:p>
            <a:pPr eaLnBrk="1" hangingPunct="1">
              <a:buFont typeface="Wingdings" charset="2"/>
              <a:buNone/>
            </a:pPr>
            <a:r>
              <a:rPr lang="en-US" sz="2000" dirty="0" smtClean="0"/>
              <a:t>From the given information,</a:t>
            </a:r>
          </a:p>
          <a:p>
            <a:pPr lvl="1" eaLnBrk="1" hangingPunct="1">
              <a:buFont typeface="Wingdings" charset="2"/>
              <a:buNone/>
            </a:pPr>
            <a:r>
              <a:rPr lang="en-US" sz="2000" i="1" dirty="0" smtClean="0"/>
              <a:t>P</a:t>
            </a:r>
            <a:r>
              <a:rPr lang="en-US" sz="2000" dirty="0" smtClean="0"/>
              <a:t>(</a:t>
            </a:r>
            <a:r>
              <a:rPr lang="en-US" sz="2000" i="1" dirty="0" smtClean="0"/>
              <a:t>F</a:t>
            </a:r>
            <a:r>
              <a:rPr lang="en-US" sz="2000" dirty="0" smtClean="0"/>
              <a:t>) = 135/300 = .4500</a:t>
            </a:r>
          </a:p>
          <a:p>
            <a:pPr lvl="1" eaLnBrk="1" hangingPunct="1">
              <a:buFont typeface="Wingdings" charset="2"/>
              <a:buNone/>
            </a:pPr>
            <a:r>
              <a:rPr lang="en-US" sz="2000" i="1" dirty="0" smtClean="0"/>
              <a:t>P(N</a:t>
            </a:r>
            <a:r>
              <a:rPr lang="en-US" sz="2000" dirty="0" smtClean="0"/>
              <a:t>) = 40/300 = .1333</a:t>
            </a:r>
          </a:p>
          <a:p>
            <a:pPr eaLnBrk="1" hangingPunct="1">
              <a:buFont typeface="Wingdings" charset="2"/>
              <a:buNone/>
            </a:pPr>
            <a:endParaRPr lang="en-US" sz="2000" dirty="0" smtClean="0"/>
          </a:p>
          <a:p>
            <a:pPr eaLnBrk="1" hangingPunct="1">
              <a:buFont typeface="Wingdings" charset="2"/>
              <a:buNone/>
            </a:pPr>
            <a:r>
              <a:rPr lang="en-US" sz="2000" dirty="0" smtClean="0"/>
              <a:t>Hence,</a:t>
            </a:r>
          </a:p>
          <a:p>
            <a:pPr lvl="1" eaLnBrk="1" hangingPunct="1">
              <a:buFont typeface="Wingdings" charset="2"/>
              <a:buNone/>
            </a:pPr>
            <a:r>
              <a:rPr lang="en-US" sz="2000" i="1" dirty="0" smtClean="0"/>
              <a:t>P</a:t>
            </a:r>
            <a:r>
              <a:rPr lang="en-US" sz="2000" dirty="0" smtClean="0"/>
              <a:t>(</a:t>
            </a:r>
            <a:r>
              <a:rPr lang="en-US" sz="2000" i="1" dirty="0" smtClean="0"/>
              <a:t>F</a:t>
            </a:r>
            <a:r>
              <a:rPr lang="en-US" sz="2000" dirty="0" smtClean="0"/>
              <a:t> or </a:t>
            </a:r>
            <a:r>
              <a:rPr lang="en-US" sz="2000" i="1" dirty="0" smtClean="0"/>
              <a:t>N</a:t>
            </a:r>
            <a:r>
              <a:rPr lang="en-US" sz="2000" dirty="0" smtClean="0"/>
              <a:t>) = </a:t>
            </a:r>
            <a:r>
              <a:rPr lang="en-US" sz="2000" i="1" dirty="0" smtClean="0"/>
              <a:t>P</a:t>
            </a:r>
            <a:r>
              <a:rPr lang="en-US" sz="2000" dirty="0" smtClean="0"/>
              <a:t>(</a:t>
            </a:r>
            <a:r>
              <a:rPr lang="en-US" sz="2000" i="1" dirty="0" smtClean="0"/>
              <a:t>F</a:t>
            </a:r>
            <a:r>
              <a:rPr lang="en-US" sz="2000" dirty="0" smtClean="0"/>
              <a:t>) + </a:t>
            </a:r>
            <a:r>
              <a:rPr lang="en-US" sz="2000" i="1" dirty="0" smtClean="0"/>
              <a:t>P</a:t>
            </a:r>
            <a:r>
              <a:rPr lang="en-US" sz="2000" dirty="0" smtClean="0"/>
              <a:t>(</a:t>
            </a:r>
            <a:r>
              <a:rPr lang="en-US" sz="2000" i="1" dirty="0" smtClean="0"/>
              <a:t>N</a:t>
            </a:r>
            <a:r>
              <a:rPr lang="en-US" sz="2000" dirty="0" smtClean="0"/>
              <a:t>) = .4500 + .1333 = </a:t>
            </a:r>
            <a:r>
              <a:rPr lang="en-US" sz="2000" b="1" dirty="0" smtClean="0"/>
              <a:t>.5833</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extLst>
      <p:ext uri="{BB962C8B-B14F-4D97-AF65-F5344CB8AC3E}">
        <p14:creationId xmlns:p14="http://schemas.microsoft.com/office/powerpoint/2010/main" val="277319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GB" sz="2800" dirty="0" smtClean="0"/>
              <a:t>INTERSECTION OF EVENTS AND THE MULTIPLICATION RULE</a:t>
            </a:r>
          </a:p>
        </p:txBody>
      </p:sp>
      <p:sp>
        <p:nvSpPr>
          <p:cNvPr id="83971" name="Rectangle 3"/>
          <p:cNvSpPr>
            <a:spLocks noGrp="1" noChangeArrowheads="1"/>
          </p:cNvSpPr>
          <p:nvPr>
            <p:ph type="body" idx="1"/>
          </p:nvPr>
        </p:nvSpPr>
        <p:spPr>
          <a:xfrm>
            <a:off x="131762" y="1600200"/>
            <a:ext cx="8631238" cy="4114800"/>
          </a:xfrm>
        </p:spPr>
        <p:txBody>
          <a:bodyPr/>
          <a:lstStyle/>
          <a:p>
            <a:pPr eaLnBrk="1" hangingPunct="1">
              <a:buFont typeface="Wingdings" charset="2"/>
              <a:buChar char=" "/>
            </a:pPr>
            <a:r>
              <a:rPr lang="en-GB" sz="2000" dirty="0" smtClean="0">
                <a:solidFill>
                  <a:schemeClr val="hlink"/>
                </a:solidFill>
              </a:rPr>
              <a:t>Multiplication Rule to Find Joint Probability</a:t>
            </a:r>
          </a:p>
          <a:p>
            <a:pPr eaLnBrk="1" hangingPunct="1">
              <a:buFont typeface="Wingdings" charset="2"/>
              <a:buChar char=" "/>
            </a:pPr>
            <a:endParaRPr lang="en-GB" sz="2000" dirty="0" smtClean="0"/>
          </a:p>
          <a:p>
            <a:pPr eaLnBrk="1" hangingPunct="1">
              <a:buFont typeface="Wingdings" charset="2"/>
              <a:buChar char=" "/>
            </a:pPr>
            <a:r>
              <a:rPr lang="en-GB" sz="2000" dirty="0" smtClean="0"/>
              <a:t>The probability of the intersection of two events </a:t>
            </a:r>
            <a:r>
              <a:rPr lang="en-GB" sz="2000" i="1" dirty="0" smtClean="0"/>
              <a:t>A</a:t>
            </a:r>
            <a:r>
              <a:rPr lang="en-GB" sz="2000" dirty="0" smtClean="0"/>
              <a:t> and </a:t>
            </a:r>
            <a:r>
              <a:rPr lang="en-GB" sz="2000" i="1" dirty="0" smtClean="0"/>
              <a:t>B</a:t>
            </a:r>
            <a:r>
              <a:rPr lang="en-GB" sz="2000" dirty="0" smtClean="0"/>
              <a:t> is</a:t>
            </a:r>
          </a:p>
          <a:p>
            <a:pPr algn="ctr" eaLnBrk="1" hangingPunct="1">
              <a:buFont typeface="Wingdings" charset="2"/>
              <a:buChar char=" "/>
            </a:pPr>
            <a:endParaRPr lang="en-GB" sz="2000" i="1" dirty="0" smtClean="0"/>
          </a:p>
          <a:p>
            <a:pPr algn="ctr" eaLnBrk="1" hangingPunct="1">
              <a:buFont typeface="Wingdings" charset="2"/>
              <a:buChar char=" "/>
            </a:pPr>
            <a:r>
              <a:rPr lang="en-GB" sz="2000" i="1" dirty="0" smtClean="0"/>
              <a:t>P</a:t>
            </a:r>
            <a:r>
              <a:rPr lang="en-GB" sz="2000" dirty="0" smtClean="0"/>
              <a:t>(</a:t>
            </a:r>
            <a:r>
              <a:rPr lang="en-GB" sz="2000" i="1" dirty="0" smtClean="0"/>
              <a:t>A</a:t>
            </a:r>
            <a:r>
              <a:rPr lang="en-GB" sz="2000" dirty="0" smtClean="0"/>
              <a:t> and </a:t>
            </a:r>
            <a:r>
              <a:rPr lang="en-GB" sz="2000" i="1" dirty="0" smtClean="0"/>
              <a:t>B</a:t>
            </a:r>
            <a:r>
              <a:rPr lang="en-GB" sz="2000" dirty="0" smtClean="0"/>
              <a:t>) = </a:t>
            </a:r>
            <a:r>
              <a:rPr lang="en-GB" sz="2000" i="1" dirty="0" smtClean="0"/>
              <a:t>P</a:t>
            </a:r>
            <a:r>
              <a:rPr lang="en-GB" sz="2000" dirty="0" smtClean="0"/>
              <a:t>(</a:t>
            </a:r>
            <a:r>
              <a:rPr lang="en-GB" sz="2000" i="1" dirty="0" smtClean="0"/>
              <a:t>A</a:t>
            </a:r>
            <a:r>
              <a:rPr lang="en-GB" sz="2000" dirty="0" smtClean="0"/>
              <a:t>) </a:t>
            </a:r>
            <a:r>
              <a:rPr lang="en-GB" sz="2000" i="1" dirty="0" smtClean="0"/>
              <a:t>P</a:t>
            </a:r>
            <a:r>
              <a:rPr lang="en-GB" sz="2000" dirty="0" smtClean="0"/>
              <a:t>(</a:t>
            </a:r>
            <a:r>
              <a:rPr lang="en-GB" sz="2000" i="1" dirty="0" smtClean="0"/>
              <a:t>B </a:t>
            </a:r>
            <a:r>
              <a:rPr lang="en-GB" sz="2000" dirty="0" smtClean="0"/>
              <a:t>|</a:t>
            </a:r>
            <a:r>
              <a:rPr lang="en-GB" sz="2000" i="1" dirty="0" smtClean="0"/>
              <a:t>A</a:t>
            </a:r>
            <a:r>
              <a:rPr lang="en-GB" sz="2000" dirty="0"/>
              <a:t>) = </a:t>
            </a:r>
            <a:r>
              <a:rPr lang="en-GB" sz="2000" i="1" dirty="0" smtClean="0"/>
              <a:t>P</a:t>
            </a:r>
            <a:r>
              <a:rPr lang="en-GB" sz="2000" dirty="0" smtClean="0"/>
              <a:t>(</a:t>
            </a:r>
            <a:r>
              <a:rPr lang="en-GB" sz="2000" i="1" dirty="0" smtClean="0"/>
              <a:t>B</a:t>
            </a:r>
            <a:r>
              <a:rPr lang="en-GB" sz="2000" dirty="0" smtClean="0"/>
              <a:t>) </a:t>
            </a:r>
            <a:r>
              <a:rPr lang="en-GB" sz="2000" i="1" dirty="0" smtClean="0"/>
              <a:t>P</a:t>
            </a:r>
            <a:r>
              <a:rPr lang="en-GB" sz="2000" dirty="0" smtClean="0"/>
              <a:t>(</a:t>
            </a:r>
            <a:r>
              <a:rPr lang="en-GB" sz="2000" i="1" dirty="0" smtClean="0"/>
              <a:t>A </a:t>
            </a:r>
            <a:r>
              <a:rPr lang="en-GB" sz="2000" dirty="0" smtClean="0"/>
              <a:t>|</a:t>
            </a:r>
            <a:r>
              <a:rPr lang="en-GB" sz="2000" i="1" dirty="0" smtClean="0"/>
              <a:t>B</a:t>
            </a:r>
            <a:r>
              <a:rPr lang="en-GB" sz="2000" dirty="0" smtClean="0"/>
              <a:t>)</a:t>
            </a:r>
            <a:endParaRPr lang="en-GB" sz="2000" dirty="0"/>
          </a:p>
          <a:p>
            <a:pPr algn="ctr" eaLnBrk="1" hangingPunct="1">
              <a:buFont typeface="Wingdings" charset="2"/>
              <a:buChar char=" "/>
            </a:pPr>
            <a:endParaRPr lang="en-GB" sz="2000" dirty="0" smtClean="0"/>
          </a:p>
          <a:p>
            <a:pPr eaLnBrk="1" hangingPunct="1">
              <a:buFont typeface="Wingdings" charset="2"/>
              <a:buChar char=" "/>
            </a:pP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GB" sz="2800" dirty="0" smtClean="0"/>
              <a:t>Example 4-20</a:t>
            </a:r>
          </a:p>
        </p:txBody>
      </p:sp>
      <p:sp>
        <p:nvSpPr>
          <p:cNvPr id="84995" name="Rectangle 3"/>
          <p:cNvSpPr>
            <a:spLocks noGrp="1" noChangeArrowheads="1"/>
          </p:cNvSpPr>
          <p:nvPr>
            <p:ph type="body" idx="1"/>
          </p:nvPr>
        </p:nvSpPr>
        <p:spPr>
          <a:xfrm>
            <a:off x="134937" y="1600200"/>
            <a:ext cx="8685213" cy="4624388"/>
          </a:xfrm>
        </p:spPr>
        <p:txBody>
          <a:bodyPr/>
          <a:lstStyle/>
          <a:p>
            <a:pPr eaLnBrk="1" hangingPunct="1">
              <a:buFont typeface="Wingdings" charset="2"/>
              <a:buChar char=" "/>
            </a:pPr>
            <a:r>
              <a:rPr lang="en-GB" sz="2000" dirty="0" smtClean="0"/>
              <a:t>Table 4.7 gives the classification of all employees of a company given by gender and college degree.</a:t>
            </a:r>
          </a:p>
          <a:p>
            <a:pPr eaLnBrk="1" hangingPunct="1">
              <a:buFont typeface="Wingdings" charset="2"/>
              <a:buChar char=" "/>
            </a:pPr>
            <a:endParaRPr lang="en-GB" sz="2000" dirty="0"/>
          </a:p>
          <a:p>
            <a:pPr eaLnBrk="1" hangingPunct="1">
              <a:buFont typeface="Wingdings" charset="2"/>
              <a:buChar char=" "/>
            </a:pPr>
            <a:endParaRPr lang="en-GB" sz="2000" dirty="0" smtClean="0"/>
          </a:p>
          <a:p>
            <a:pPr eaLnBrk="1" hangingPunct="1">
              <a:buFont typeface="Wingdings" charset="2"/>
              <a:buChar char=" "/>
            </a:pPr>
            <a:endParaRPr lang="en-GB" sz="2000" dirty="0"/>
          </a:p>
          <a:p>
            <a:pPr eaLnBrk="1" hangingPunct="1">
              <a:buFont typeface="Wingdings" charset="2"/>
              <a:buChar char=" "/>
            </a:pPr>
            <a:endParaRPr lang="en-GB" sz="2000" dirty="0" smtClean="0"/>
          </a:p>
          <a:p>
            <a:pPr eaLnBrk="1" hangingPunct="1">
              <a:buFont typeface="Wingdings" charset="2"/>
              <a:buChar char=" "/>
            </a:pPr>
            <a:endParaRPr lang="en-GB" sz="2000" dirty="0"/>
          </a:p>
          <a:p>
            <a:pPr eaLnBrk="1" hangingPunct="1">
              <a:buFont typeface="Wingdings" charset="2"/>
              <a:buChar char=" "/>
            </a:pPr>
            <a:endParaRPr lang="en-GB" sz="2000" dirty="0" smtClean="0"/>
          </a:p>
          <a:p>
            <a:pPr eaLnBrk="1" hangingPunct="1">
              <a:buFont typeface="Wingdings" charset="2"/>
              <a:buChar char=" "/>
            </a:pPr>
            <a:endParaRPr lang="en-GB" sz="2000" dirty="0"/>
          </a:p>
          <a:p>
            <a:pPr eaLnBrk="1" hangingPunct="1">
              <a:buFont typeface="Wingdings" charset="2"/>
              <a:buChar char=" "/>
            </a:pPr>
            <a:r>
              <a:rPr lang="en-GB" sz="2000" dirty="0"/>
              <a:t>If one of these employees is selected at random for membership on the employee-management committee, what is the probability that this employee is a female and a college graduate?</a:t>
            </a:r>
          </a:p>
          <a:p>
            <a:pPr eaLnBrk="1" hangingPunct="1">
              <a:buFont typeface="Wingdings" charset="2"/>
              <a:buChar char=" "/>
            </a:pPr>
            <a:r>
              <a:rPr lang="en-GB" sz="2000" dirty="0" smtClean="0"/>
              <a:t/>
            </a:r>
            <a:br>
              <a:rPr lang="en-GB" sz="2000" dirty="0" smtClean="0"/>
            </a:br>
            <a:endParaRPr lang="en-GB" sz="2000" dirty="0" smtClean="0"/>
          </a:p>
        </p:txBody>
      </p:sp>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2286000"/>
            <a:ext cx="6858000" cy="24969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GB" sz="2800" dirty="0" smtClean="0"/>
              <a:t>Example 4-20: Solution</a:t>
            </a:r>
          </a:p>
        </p:txBody>
      </p:sp>
      <p:sp>
        <p:nvSpPr>
          <p:cNvPr id="87043" name="Rectangle 3"/>
          <p:cNvSpPr>
            <a:spLocks noGrp="1" noChangeArrowheads="1"/>
          </p:cNvSpPr>
          <p:nvPr>
            <p:ph type="body" idx="1"/>
          </p:nvPr>
        </p:nvSpPr>
        <p:spPr>
          <a:xfrm>
            <a:off x="152400" y="1524000"/>
            <a:ext cx="8343900" cy="4114800"/>
          </a:xfrm>
        </p:spPr>
        <p:txBody>
          <a:bodyPr/>
          <a:lstStyle/>
          <a:p>
            <a:pPr eaLnBrk="1" hangingPunct="1">
              <a:buFont typeface="Wingdings" charset="2"/>
              <a:buNone/>
            </a:pPr>
            <a:r>
              <a:rPr lang="en-GB" sz="2400" dirty="0" smtClean="0"/>
              <a:t>   </a:t>
            </a:r>
            <a:r>
              <a:rPr lang="en-GB" sz="2000" dirty="0" smtClean="0"/>
              <a:t>We are to calculate the probability of the intersection of the events </a:t>
            </a:r>
            <a:r>
              <a:rPr lang="en-GB" sz="2000" i="1" dirty="0" smtClean="0"/>
              <a:t>F and G.</a:t>
            </a:r>
          </a:p>
          <a:p>
            <a:pPr eaLnBrk="1" hangingPunct="1">
              <a:buFont typeface="Wingdings" charset="2"/>
              <a:buNone/>
            </a:pPr>
            <a:r>
              <a:rPr lang="en-GB" sz="2000" i="1" dirty="0" smtClean="0"/>
              <a:t/>
            </a:r>
            <a:br>
              <a:rPr lang="en-GB" sz="2000" i="1" dirty="0" smtClean="0"/>
            </a:br>
            <a:r>
              <a:rPr lang="en-GB" sz="2000" i="1" dirty="0" smtClean="0"/>
              <a:t>     P</a:t>
            </a:r>
            <a:r>
              <a:rPr lang="en-GB" sz="2000" dirty="0" smtClean="0"/>
              <a:t>(</a:t>
            </a:r>
            <a:r>
              <a:rPr lang="en-GB" sz="2000" i="1" dirty="0" smtClean="0"/>
              <a:t>F</a:t>
            </a:r>
            <a:r>
              <a:rPr lang="en-GB" sz="2000" dirty="0" smtClean="0"/>
              <a:t> </a:t>
            </a:r>
            <a:r>
              <a:rPr lang="en-GB" sz="2000" dirty="0" smtClean="0">
                <a:cs typeface="Arial" charset="0"/>
              </a:rPr>
              <a:t>and</a:t>
            </a:r>
            <a:r>
              <a:rPr lang="en-GB" sz="2000" dirty="0" smtClean="0"/>
              <a:t> </a:t>
            </a:r>
            <a:r>
              <a:rPr lang="en-GB" sz="2000" i="1" dirty="0" smtClean="0"/>
              <a:t>G</a:t>
            </a:r>
            <a:r>
              <a:rPr lang="en-GB" sz="2000" dirty="0" smtClean="0"/>
              <a:t>) = </a:t>
            </a:r>
            <a:r>
              <a:rPr lang="en-GB" sz="2000" i="1" dirty="0" smtClean="0"/>
              <a:t>P</a:t>
            </a:r>
            <a:r>
              <a:rPr lang="en-GB" sz="2000" dirty="0" smtClean="0"/>
              <a:t>(</a:t>
            </a:r>
            <a:r>
              <a:rPr lang="en-GB" sz="2000" i="1" dirty="0" smtClean="0"/>
              <a:t>F</a:t>
            </a:r>
            <a:r>
              <a:rPr lang="en-GB" sz="2000" dirty="0" smtClean="0"/>
              <a:t>) </a:t>
            </a:r>
            <a:r>
              <a:rPr lang="en-GB" sz="2000" i="1" dirty="0" smtClean="0"/>
              <a:t>P</a:t>
            </a:r>
            <a:r>
              <a:rPr lang="en-GB" sz="2000" dirty="0" smtClean="0"/>
              <a:t>(</a:t>
            </a:r>
            <a:r>
              <a:rPr lang="en-GB" sz="2000" i="1" dirty="0" smtClean="0"/>
              <a:t>G </a:t>
            </a:r>
            <a:r>
              <a:rPr lang="en-GB" sz="2000" dirty="0" smtClean="0"/>
              <a:t>|</a:t>
            </a:r>
            <a:r>
              <a:rPr lang="en-GB" sz="2000" i="1" dirty="0" smtClean="0"/>
              <a:t>F</a:t>
            </a:r>
            <a:r>
              <a:rPr lang="en-GB" sz="2000" dirty="0" smtClean="0"/>
              <a:t>)</a:t>
            </a:r>
            <a:br>
              <a:rPr lang="en-GB" sz="2000" dirty="0" smtClean="0"/>
            </a:br>
            <a:r>
              <a:rPr lang="en-GB" sz="2000" dirty="0" smtClean="0"/>
              <a:t>     </a:t>
            </a:r>
            <a:r>
              <a:rPr lang="en-GB" sz="2000" i="1" dirty="0" smtClean="0"/>
              <a:t>P</a:t>
            </a:r>
            <a:r>
              <a:rPr lang="en-GB" sz="2000" dirty="0" smtClean="0"/>
              <a:t>(</a:t>
            </a:r>
            <a:r>
              <a:rPr lang="en-GB" sz="2000" i="1" dirty="0" smtClean="0"/>
              <a:t>F</a:t>
            </a:r>
            <a:r>
              <a:rPr lang="en-GB" sz="2000" dirty="0" smtClean="0"/>
              <a:t>) = 13/40</a:t>
            </a:r>
            <a:br>
              <a:rPr lang="en-GB" sz="2000" dirty="0" smtClean="0"/>
            </a:br>
            <a:r>
              <a:rPr lang="en-GB" sz="2000" dirty="0" smtClean="0"/>
              <a:t>     </a:t>
            </a:r>
            <a:r>
              <a:rPr lang="en-GB" sz="2000" i="1" dirty="0" smtClean="0"/>
              <a:t>P</a:t>
            </a:r>
            <a:r>
              <a:rPr lang="en-GB" sz="2000" dirty="0" smtClean="0"/>
              <a:t>(</a:t>
            </a:r>
            <a:r>
              <a:rPr lang="en-GB" sz="2000" i="1" dirty="0" smtClean="0"/>
              <a:t>G </a:t>
            </a:r>
            <a:r>
              <a:rPr lang="en-GB" sz="2000" dirty="0" smtClean="0"/>
              <a:t>|</a:t>
            </a:r>
            <a:r>
              <a:rPr lang="en-GB" sz="2000" i="1" dirty="0" smtClean="0"/>
              <a:t>F</a:t>
            </a:r>
            <a:r>
              <a:rPr lang="en-GB" sz="2000" dirty="0" smtClean="0"/>
              <a:t>) = 4/13</a:t>
            </a:r>
            <a:br>
              <a:rPr lang="en-GB" sz="2000" dirty="0" smtClean="0"/>
            </a:br>
            <a:r>
              <a:rPr lang="en-GB" sz="2000" dirty="0" smtClean="0"/>
              <a:t>     </a:t>
            </a:r>
            <a:r>
              <a:rPr lang="en-GB" sz="2000" i="1" dirty="0" smtClean="0"/>
              <a:t>P</a:t>
            </a:r>
            <a:r>
              <a:rPr lang="en-GB" sz="2000" dirty="0" smtClean="0"/>
              <a:t>(</a:t>
            </a:r>
            <a:r>
              <a:rPr lang="en-GB" sz="2000" i="1" dirty="0" smtClean="0"/>
              <a:t>F</a:t>
            </a:r>
            <a:r>
              <a:rPr lang="en-GB" sz="2000" dirty="0" smtClean="0"/>
              <a:t> </a:t>
            </a:r>
            <a:r>
              <a:rPr lang="en-GB" sz="2000" dirty="0" smtClean="0">
                <a:cs typeface="Arial" charset="0"/>
              </a:rPr>
              <a:t>and</a:t>
            </a:r>
            <a:r>
              <a:rPr lang="en-GB" sz="2000" dirty="0" smtClean="0"/>
              <a:t> </a:t>
            </a:r>
            <a:r>
              <a:rPr lang="en-GB" sz="2000" i="1" dirty="0" smtClean="0"/>
              <a:t>G</a:t>
            </a:r>
            <a:r>
              <a:rPr lang="en-GB" sz="2000" dirty="0" smtClean="0"/>
              <a:t>) = </a:t>
            </a:r>
            <a:r>
              <a:rPr lang="en-GB" sz="2000" i="1" dirty="0" smtClean="0"/>
              <a:t>P</a:t>
            </a:r>
            <a:r>
              <a:rPr lang="en-GB" sz="2000" dirty="0" smtClean="0"/>
              <a:t>(</a:t>
            </a:r>
            <a:r>
              <a:rPr lang="en-GB" sz="2000" i="1" dirty="0" smtClean="0"/>
              <a:t>F</a:t>
            </a:r>
            <a:r>
              <a:rPr lang="en-GB" sz="2000" dirty="0" smtClean="0"/>
              <a:t>) </a:t>
            </a:r>
            <a:r>
              <a:rPr lang="en-GB" sz="2000" i="1" dirty="0" smtClean="0"/>
              <a:t>P</a:t>
            </a:r>
            <a:r>
              <a:rPr lang="en-GB" sz="2000" dirty="0" smtClean="0"/>
              <a:t>(</a:t>
            </a:r>
            <a:r>
              <a:rPr lang="en-GB" sz="2000" i="1" dirty="0" smtClean="0"/>
              <a:t>G </a:t>
            </a:r>
            <a:r>
              <a:rPr lang="en-GB" sz="2000" dirty="0" smtClean="0"/>
              <a:t>|</a:t>
            </a:r>
            <a:r>
              <a:rPr lang="en-GB" sz="2000" i="1" dirty="0" smtClean="0"/>
              <a:t>F</a:t>
            </a:r>
            <a:r>
              <a:rPr lang="en-GB" sz="2000" dirty="0" smtClean="0"/>
              <a:t>) </a:t>
            </a:r>
          </a:p>
          <a:p>
            <a:pPr eaLnBrk="1" hangingPunct="1">
              <a:buFont typeface="Wingdings" charset="2"/>
              <a:buNone/>
            </a:pPr>
            <a:r>
              <a:rPr lang="en-GB" sz="2000" dirty="0" smtClean="0"/>
              <a:t>                         = (13/40)(4/13) = .100</a:t>
            </a:r>
            <a:br>
              <a:rPr lang="en-GB" sz="2000" dirty="0" smtClean="0"/>
            </a:br>
            <a:endParaRPr lang="en-GB" sz="2000" dirty="0" smtClean="0"/>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GB" sz="2800" dirty="0" smtClean="0"/>
              <a:t>Example 4-21</a:t>
            </a:r>
          </a:p>
        </p:txBody>
      </p:sp>
      <p:sp>
        <p:nvSpPr>
          <p:cNvPr id="90115" name="Rectangle 3"/>
          <p:cNvSpPr>
            <a:spLocks noGrp="1" noChangeArrowheads="1"/>
          </p:cNvSpPr>
          <p:nvPr>
            <p:ph type="body" idx="1"/>
          </p:nvPr>
        </p:nvSpPr>
        <p:spPr>
          <a:xfrm>
            <a:off x="131762" y="1600200"/>
            <a:ext cx="8631238" cy="4114800"/>
          </a:xfrm>
        </p:spPr>
        <p:txBody>
          <a:bodyPr/>
          <a:lstStyle/>
          <a:p>
            <a:pPr eaLnBrk="1" hangingPunct="1">
              <a:buFont typeface="Wingdings" charset="2"/>
              <a:buChar char=" "/>
            </a:pPr>
            <a:r>
              <a:rPr lang="en-GB" sz="2000" dirty="0" smtClean="0"/>
              <a:t>A box contains 20 DVDs, 4 of which are defective. If two DVDs are selected at random (without replacement) from this box, what is the probability that both are defective?</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GB" sz="2800" dirty="0" smtClean="0"/>
              <a:t>Example 4-21: Solution</a:t>
            </a:r>
          </a:p>
        </p:txBody>
      </p:sp>
      <p:sp>
        <p:nvSpPr>
          <p:cNvPr id="91139" name="Rectangle 3"/>
          <p:cNvSpPr>
            <a:spLocks noGrp="1" noChangeArrowheads="1"/>
          </p:cNvSpPr>
          <p:nvPr>
            <p:ph type="body" idx="1"/>
          </p:nvPr>
        </p:nvSpPr>
        <p:spPr>
          <a:xfrm>
            <a:off x="139700" y="1524000"/>
            <a:ext cx="8775700" cy="4579938"/>
          </a:xfrm>
        </p:spPr>
        <p:txBody>
          <a:bodyPr/>
          <a:lstStyle/>
          <a:p>
            <a:pPr eaLnBrk="1" hangingPunct="1">
              <a:buFont typeface="Wingdings" charset="2"/>
              <a:buChar char=" "/>
            </a:pPr>
            <a:r>
              <a:rPr lang="en-GB" sz="2000" dirty="0" smtClean="0"/>
              <a:t>Let us define the following events for this experiment:</a:t>
            </a:r>
            <a:br>
              <a:rPr lang="en-GB" sz="2000" dirty="0" smtClean="0"/>
            </a:br>
            <a:r>
              <a:rPr lang="en-GB" sz="1600" dirty="0" smtClean="0"/>
              <a:t>	</a:t>
            </a:r>
            <a:r>
              <a:rPr lang="en-GB" sz="2000" i="1" dirty="0" smtClean="0"/>
              <a:t>G</a:t>
            </a:r>
            <a:r>
              <a:rPr lang="en-GB" sz="2000" i="1" baseline="-25000" dirty="0" smtClean="0"/>
              <a:t>1 </a:t>
            </a:r>
            <a:r>
              <a:rPr lang="en-GB" sz="2000" dirty="0" smtClean="0"/>
              <a:t>= event that the first DVD selected is good</a:t>
            </a:r>
            <a:br>
              <a:rPr lang="en-GB" sz="2000" dirty="0" smtClean="0"/>
            </a:br>
            <a:r>
              <a:rPr lang="en-GB" sz="2000" i="1" dirty="0" smtClean="0"/>
              <a:t>	D</a:t>
            </a:r>
            <a:r>
              <a:rPr lang="en-GB" sz="2000" i="1" baseline="-25000" dirty="0" smtClean="0"/>
              <a:t>1 </a:t>
            </a:r>
            <a:r>
              <a:rPr lang="en-GB" sz="2000" dirty="0" smtClean="0"/>
              <a:t>= event that the first DVD selected is defective</a:t>
            </a:r>
            <a:r>
              <a:rPr lang="en-GB" sz="2000" i="1" dirty="0" smtClean="0"/>
              <a:t/>
            </a:r>
            <a:br>
              <a:rPr lang="en-GB" sz="2000" i="1" dirty="0" smtClean="0"/>
            </a:br>
            <a:r>
              <a:rPr lang="en-GB" sz="2000" i="1" dirty="0" smtClean="0"/>
              <a:t>	G</a:t>
            </a:r>
            <a:r>
              <a:rPr lang="en-GB" sz="2000" i="1" baseline="-25000" dirty="0" smtClean="0"/>
              <a:t>2</a:t>
            </a:r>
            <a:r>
              <a:rPr lang="en-GB" sz="2000" i="1" dirty="0" smtClean="0"/>
              <a:t> </a:t>
            </a:r>
            <a:r>
              <a:rPr lang="en-GB" sz="2000" dirty="0" smtClean="0"/>
              <a:t>= event that the second DVD selected is good</a:t>
            </a:r>
            <a:br>
              <a:rPr lang="en-GB" sz="2000" dirty="0" smtClean="0"/>
            </a:br>
            <a:r>
              <a:rPr lang="en-GB" sz="2000" i="1" dirty="0" smtClean="0"/>
              <a:t>	D</a:t>
            </a:r>
            <a:r>
              <a:rPr lang="en-GB" sz="2000" i="1" baseline="-25000" dirty="0" smtClean="0"/>
              <a:t>2</a:t>
            </a:r>
            <a:r>
              <a:rPr lang="en-GB" sz="2000" i="1" dirty="0" smtClean="0"/>
              <a:t> </a:t>
            </a:r>
            <a:r>
              <a:rPr lang="en-GB" sz="2000" dirty="0" smtClean="0"/>
              <a:t>= event that the second DVD selected is defective</a:t>
            </a:r>
            <a:r>
              <a:rPr lang="en-GB" sz="1600" dirty="0" smtClean="0"/>
              <a:t/>
            </a:r>
            <a:br>
              <a:rPr lang="en-GB" sz="1600" dirty="0" smtClean="0"/>
            </a:br>
            <a:r>
              <a:rPr lang="en-GB" sz="1600" i="1" dirty="0" smtClean="0"/>
              <a:t/>
            </a:r>
            <a:br>
              <a:rPr lang="en-GB" sz="1600" i="1" dirty="0" smtClean="0"/>
            </a:br>
            <a:r>
              <a:rPr lang="en-GB" sz="2000" dirty="0" smtClean="0"/>
              <a:t>We are to calculate the joint probability of </a:t>
            </a:r>
            <a:r>
              <a:rPr lang="en-GB" sz="2000" i="1" dirty="0" smtClean="0"/>
              <a:t>D</a:t>
            </a:r>
            <a:r>
              <a:rPr lang="en-GB" sz="2000" i="1" baseline="-25000" dirty="0" smtClean="0"/>
              <a:t>1</a:t>
            </a:r>
            <a:r>
              <a:rPr lang="en-GB" sz="2000" i="1" dirty="0" smtClean="0"/>
              <a:t> and</a:t>
            </a:r>
            <a:r>
              <a:rPr lang="en-GB" sz="2000" dirty="0" smtClean="0"/>
              <a:t> </a:t>
            </a:r>
            <a:r>
              <a:rPr lang="en-GB" sz="2000" i="1" dirty="0" smtClean="0"/>
              <a:t>D</a:t>
            </a:r>
            <a:r>
              <a:rPr lang="en-GB" sz="2000" i="1" baseline="-25000" dirty="0" smtClean="0"/>
              <a:t>2</a:t>
            </a:r>
            <a:r>
              <a:rPr lang="en-GB" sz="2000" dirty="0" smtClean="0"/>
              <a:t>, </a:t>
            </a:r>
            <a:br>
              <a:rPr lang="en-GB" sz="2000" dirty="0" smtClean="0"/>
            </a:br>
            <a:r>
              <a:rPr lang="en-GB" sz="1600" dirty="0" smtClean="0"/>
              <a:t>	</a:t>
            </a:r>
            <a:r>
              <a:rPr lang="en-GB" sz="2000" i="1" dirty="0" smtClean="0"/>
              <a:t>P</a:t>
            </a:r>
            <a:r>
              <a:rPr lang="en-GB" sz="2000" dirty="0" smtClean="0"/>
              <a:t>(</a:t>
            </a:r>
            <a:r>
              <a:rPr lang="en-GB" sz="2000" i="1" dirty="0" smtClean="0"/>
              <a:t>D</a:t>
            </a:r>
            <a:r>
              <a:rPr lang="en-GB" sz="2000" i="1" baseline="-25000" dirty="0" smtClean="0"/>
              <a:t>1</a:t>
            </a:r>
            <a:r>
              <a:rPr lang="en-GB" sz="2000" i="1" dirty="0" smtClean="0"/>
              <a:t> </a:t>
            </a:r>
            <a:r>
              <a:rPr lang="en-GB" sz="2000" dirty="0" smtClean="0">
                <a:cs typeface="Arial" charset="0"/>
              </a:rPr>
              <a:t>and</a:t>
            </a:r>
            <a:r>
              <a:rPr lang="en-GB" sz="2000" i="1" dirty="0" smtClean="0"/>
              <a:t> D</a:t>
            </a:r>
            <a:r>
              <a:rPr lang="en-GB" sz="2000" i="1" baseline="-25000" dirty="0" smtClean="0"/>
              <a:t>2</a:t>
            </a:r>
            <a:r>
              <a:rPr lang="en-GB" sz="2000" dirty="0" smtClean="0"/>
              <a:t>) =</a:t>
            </a:r>
            <a:r>
              <a:rPr lang="en-GB" sz="2000" i="1" dirty="0" smtClean="0"/>
              <a:t> </a:t>
            </a:r>
            <a:r>
              <a:rPr lang="en-GB" sz="2000" dirty="0" smtClean="0"/>
              <a:t>(4/20)(3/19) = .0316</a:t>
            </a:r>
          </a:p>
        </p:txBody>
      </p:sp>
      <p:sp>
        <p:nvSpPr>
          <p:cNvPr id="6"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z="2800" dirty="0" smtClean="0"/>
              <a:t>INTERSECTION OF EVENTS AND THE MULTIPLICATION RULE</a:t>
            </a:r>
            <a:endParaRPr lang="en-GB" sz="2800" dirty="0" smtClean="0"/>
          </a:p>
        </p:txBody>
      </p:sp>
      <p:sp>
        <p:nvSpPr>
          <p:cNvPr id="9220" name="Rectangle 3"/>
          <p:cNvSpPr>
            <a:spLocks noGrp="1" noChangeArrowheads="1"/>
          </p:cNvSpPr>
          <p:nvPr>
            <p:ph type="body" sz="half" idx="1"/>
          </p:nvPr>
        </p:nvSpPr>
        <p:spPr>
          <a:xfrm>
            <a:off x="96837" y="1600200"/>
            <a:ext cx="8208963" cy="4506913"/>
          </a:xfrm>
        </p:spPr>
        <p:txBody>
          <a:bodyPr/>
          <a:lstStyle/>
          <a:p>
            <a:pPr eaLnBrk="1" hangingPunct="1">
              <a:buFont typeface="Wingdings" charset="2"/>
              <a:buChar char=" "/>
            </a:pPr>
            <a:r>
              <a:rPr lang="en-GB" sz="2000" dirty="0" smtClean="0">
                <a:solidFill>
                  <a:schemeClr val="hlink"/>
                </a:solidFill>
              </a:rPr>
              <a:t>Calculating Conditional Probability</a:t>
            </a:r>
          </a:p>
          <a:p>
            <a:pPr eaLnBrk="1" hangingPunct="1">
              <a:buFont typeface="Wingdings" charset="2"/>
              <a:buChar char=" "/>
            </a:pPr>
            <a:endParaRPr lang="en-GB" sz="2000" dirty="0" smtClean="0">
              <a:solidFill>
                <a:schemeClr val="hlink"/>
              </a:solidFill>
            </a:endParaRPr>
          </a:p>
          <a:p>
            <a:pPr eaLnBrk="1" hangingPunct="1">
              <a:buFont typeface="Wingdings" charset="2"/>
              <a:buChar char=" "/>
            </a:pPr>
            <a:r>
              <a:rPr lang="en-GB" sz="2000" dirty="0" smtClean="0"/>
              <a:t>If </a:t>
            </a:r>
            <a:r>
              <a:rPr lang="en-GB" sz="2000" i="1" dirty="0" smtClean="0"/>
              <a:t>A</a:t>
            </a:r>
            <a:r>
              <a:rPr lang="en-GB" sz="2000" dirty="0" smtClean="0"/>
              <a:t> and </a:t>
            </a:r>
            <a:r>
              <a:rPr lang="en-GB" sz="2000" i="1" dirty="0" smtClean="0"/>
              <a:t>B</a:t>
            </a:r>
            <a:r>
              <a:rPr lang="en-GB" sz="2000" dirty="0" smtClean="0"/>
              <a:t> are two events, then,</a:t>
            </a:r>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endParaRPr lang="en-GB" sz="2000" dirty="0" smtClean="0"/>
          </a:p>
          <a:p>
            <a:pPr eaLnBrk="1" hangingPunct="1">
              <a:buFont typeface="Wingdings" charset="2"/>
              <a:buChar char=" "/>
            </a:pPr>
            <a:r>
              <a:rPr lang="en-GB" sz="2000" dirty="0" smtClean="0"/>
              <a:t>given that </a:t>
            </a:r>
            <a:r>
              <a:rPr lang="en-GB" sz="2000" i="1" dirty="0" smtClean="0"/>
              <a:t>P </a:t>
            </a:r>
            <a:r>
              <a:rPr lang="en-GB" sz="2000" dirty="0" smtClean="0"/>
              <a:t>(</a:t>
            </a:r>
            <a:r>
              <a:rPr lang="en-GB" sz="2000" i="1" dirty="0" smtClean="0"/>
              <a:t>A </a:t>
            </a:r>
            <a:r>
              <a:rPr lang="en-GB" sz="2000" dirty="0" smtClean="0"/>
              <a:t>) ≠ 0 and </a:t>
            </a:r>
            <a:r>
              <a:rPr lang="en-GB" sz="2000" i="1" dirty="0" smtClean="0"/>
              <a:t>P </a:t>
            </a:r>
            <a:r>
              <a:rPr lang="en-GB" sz="2000" dirty="0" smtClean="0"/>
              <a:t>(</a:t>
            </a:r>
            <a:r>
              <a:rPr lang="en-GB" sz="2000" i="1" dirty="0" smtClean="0"/>
              <a:t>B </a:t>
            </a:r>
            <a:r>
              <a:rPr lang="en-GB" sz="2000" dirty="0" smtClean="0"/>
              <a:t>) ≠ 0.</a:t>
            </a:r>
          </a:p>
          <a:p>
            <a:pPr eaLnBrk="1" hangingPunct="1">
              <a:buFont typeface="Wingdings" charset="2"/>
              <a:buChar char=" "/>
            </a:pPr>
            <a:endParaRPr lang="en-GB" sz="2000" dirty="0" smtClean="0"/>
          </a:p>
        </p:txBody>
      </p:sp>
      <p:graphicFrame>
        <p:nvGraphicFramePr>
          <p:cNvPr id="9218" name="Object 2"/>
          <p:cNvGraphicFramePr>
            <a:graphicFrameLocks noGrp="1" noChangeAspect="1"/>
          </p:cNvGraphicFramePr>
          <p:nvPr>
            <p:ph sz="half" idx="2"/>
            <p:extLst>
              <p:ext uri="{D42A27DB-BD31-4B8C-83A1-F6EECF244321}">
                <p14:modId xmlns:p14="http://schemas.microsoft.com/office/powerpoint/2010/main" val="2864031086"/>
              </p:ext>
            </p:extLst>
          </p:nvPr>
        </p:nvGraphicFramePr>
        <p:xfrm>
          <a:off x="838200" y="2929284"/>
          <a:ext cx="7162801" cy="956916"/>
        </p:xfrm>
        <a:graphic>
          <a:graphicData uri="http://schemas.openxmlformats.org/presentationml/2006/ole">
            <mc:AlternateContent xmlns:mc="http://schemas.openxmlformats.org/markup-compatibility/2006">
              <mc:Choice xmlns:v="urn:schemas-microsoft-com:vml" Requires="v">
                <p:oleObj spid="_x0000_s9255" name="Equation" r:id="rId4" imgW="3136900" imgH="419100" progId="Equation.3">
                  <p:embed/>
                </p:oleObj>
              </mc:Choice>
              <mc:Fallback>
                <p:oleObj name="Equation" r:id="rId4" imgW="3136900" imgH="419100" progId="Equation.3">
                  <p:embed/>
                  <p:pic>
                    <p:nvPicPr>
                      <p:cNvPr id="0" name="Picture 3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929284"/>
                        <a:ext cx="7162801" cy="9569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4049486" y="6222547"/>
            <a:ext cx="478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r>
              <a:rPr lang="en-US" sz="1400" dirty="0"/>
              <a:t>                          Prem Mann, </a:t>
            </a:r>
            <a:r>
              <a:rPr lang="en-US" sz="1400" i="1" dirty="0"/>
              <a:t>Introductory Statistics</a:t>
            </a:r>
            <a:r>
              <a:rPr lang="en-US" sz="1400" dirty="0"/>
              <a:t>, </a:t>
            </a:r>
            <a:r>
              <a:rPr lang="en-US" sz="1400" i="1" dirty="0" smtClean="0"/>
              <a:t>8/E</a:t>
            </a:r>
            <a:r>
              <a:rPr lang="en-US" sz="1400" dirty="0" smtClean="0"/>
              <a:t> </a:t>
            </a:r>
            <a:r>
              <a:rPr lang="en-US" sz="1400" dirty="0"/>
              <a:t>Copyright © </a:t>
            </a:r>
            <a:r>
              <a:rPr lang="en-US" sz="1400" dirty="0" smtClean="0"/>
              <a:t>2013 </a:t>
            </a:r>
            <a:r>
              <a:rPr lang="en-US" sz="1400" dirty="0"/>
              <a:t>John Wiley &amp; Sons. All </a:t>
            </a:r>
            <a:r>
              <a:rPr lang="en-US" sz="1400" dirty="0" smtClean="0"/>
              <a:t>rights reserved.</a:t>
            </a:r>
            <a:endParaRPr lang="en-US" sz="1400" dirty="0"/>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a:ln>
              <a:noFill/>
            </a:ln>
            <a:solidFill>
              <a:schemeClr val="tx1"/>
            </a:solidFill>
            <a:effectLst/>
            <a:latin typeface="Verdana"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32</TotalTime>
  <Words>2213</Words>
  <Application>Microsoft Office PowerPoint</Application>
  <PresentationFormat>On-screen Show (4:3)</PresentationFormat>
  <Paragraphs>220</Paragraphs>
  <Slides>32</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Level</vt:lpstr>
      <vt:lpstr>Equation</vt:lpstr>
      <vt:lpstr>CHAPTER 4 (Part B)</vt:lpstr>
      <vt:lpstr>INTERSECTION OF EVENTS AND THE MULTIPLICATION RULE</vt:lpstr>
      <vt:lpstr>INTERSECTION OF EVENTS AND THE MULTIPLICATION RULE</vt:lpstr>
      <vt:lpstr>INTERSECTION OF EVENTS AND THE MULTIPLICATION RULE</vt:lpstr>
      <vt:lpstr>Example 4-20</vt:lpstr>
      <vt:lpstr>Example 4-20: Solution</vt:lpstr>
      <vt:lpstr>Example 4-21</vt:lpstr>
      <vt:lpstr>Example 4-21: Solution</vt:lpstr>
      <vt:lpstr>INTERSECTION OF EVENTS AND THE MULTIPLICATION RULE</vt:lpstr>
      <vt:lpstr>Example 4-22</vt:lpstr>
      <vt:lpstr>Example 4-22: Solution</vt:lpstr>
      <vt:lpstr>MULTIPLICATION RULE FOR INDEPENDENT EVENTS</vt:lpstr>
      <vt:lpstr>Example 4-23</vt:lpstr>
      <vt:lpstr>Example 4-24</vt:lpstr>
      <vt:lpstr>Example 4-24: Solution</vt:lpstr>
      <vt:lpstr>MULTIPLICATION RULE FOR INDEPENDENT EVENTS</vt:lpstr>
      <vt:lpstr>Example 4-25</vt:lpstr>
      <vt:lpstr>Example 4-26</vt:lpstr>
      <vt:lpstr>Example 4-26: Solution</vt:lpstr>
      <vt:lpstr>Table 4.8 </vt:lpstr>
      <vt:lpstr>Figure 4.19 Union of events M and A.</vt:lpstr>
      <vt:lpstr>UNION OF EVENTS AND THE ADDITION RULE</vt:lpstr>
      <vt:lpstr>Example 4-27</vt:lpstr>
      <vt:lpstr>Table 4.9 Two-Way Classification of Responses</vt:lpstr>
      <vt:lpstr>Example 4-27: Solution</vt:lpstr>
      <vt:lpstr>Example 4-28</vt:lpstr>
      <vt:lpstr>Example 4-28: Solution</vt:lpstr>
      <vt:lpstr>Table 4.10 Two-Way Classification Table</vt:lpstr>
      <vt:lpstr>Addition Rule for Mutually Exclusive Events</vt:lpstr>
      <vt:lpstr>Example 4-29</vt:lpstr>
      <vt:lpstr>Example 4-29: Solution</vt:lpstr>
      <vt:lpstr>Example 4-29: Solution</vt:lpstr>
    </vt:vector>
  </TitlesOfParts>
  <Company>Cal Poly Pomona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hoonkim</dc:creator>
  <cp:lastModifiedBy>Hp</cp:lastModifiedBy>
  <cp:revision>57</cp:revision>
  <dcterms:created xsi:type="dcterms:W3CDTF">2009-12-09T07:11:40Z</dcterms:created>
  <dcterms:modified xsi:type="dcterms:W3CDTF">2017-02-04T06:03:14Z</dcterms:modified>
</cp:coreProperties>
</file>