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3" r:id="rId6"/>
    <p:sldId id="265" r:id="rId7"/>
    <p:sldId id="266" r:id="rId8"/>
    <p:sldId id="270" r:id="rId9"/>
    <p:sldId id="373" r:id="rId10"/>
    <p:sldId id="278" r:id="rId11"/>
    <p:sldId id="279" r:id="rId12"/>
    <p:sldId id="280" r:id="rId13"/>
    <p:sldId id="281" r:id="rId14"/>
    <p:sldId id="446" r:id="rId15"/>
    <p:sldId id="374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8C8C7C8-1433-484C-9E65-ACEEC8442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635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28D5212-21A1-42A9-844A-2C74C3DE8774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B5776AD-CAD7-4220-91F1-839036A242CA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CC55201-A394-4B6B-B20C-5A057591D910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76B6F9A-750D-409F-AFAF-FF8BE7798780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E5B560E-D3A2-437B-876F-D8F01DF4F34F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6EDCC2D-21D1-44E9-8D72-2EE275502B7C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42836E7-BB53-4974-AF53-5479C93BAC31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5A82A85-136A-449C-AF39-265CB344983B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39524DD-A869-407D-884F-E7444CCF80D7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443A752-F6EB-469D-89F4-6FCCED0EA369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4298FEC-080B-4DDE-BF79-09C9B03B758F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8693A10-7C63-4666-A869-426E53FE7693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8E2C9A1-7358-4C8E-9A05-A5614DF97396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95CCC58-3831-40A7-8CF0-169AC7B4F7B9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B18B886-BD9F-441D-AD27-F45CBDECC8A6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3710A-C615-4491-9CFB-F993E24E0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6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4DC8F-8917-4B77-8E2B-14D905B6E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82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4B88-42B2-4833-9526-445AA5220D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11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6507B-7004-42DE-9B18-8752FD474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719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2E51A-6023-45A4-8419-B17A2FCEE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5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2FDBD-8759-4CF4-8E82-A8710AD09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1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C69B6-BEDD-4901-8E2E-ABBD582BF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D33ED-24BC-40DB-BEC7-DD161209C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89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E660C-3A61-42DE-9130-A3C51CC367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8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9265D-3492-4FCF-BB3E-5928C98D7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39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DAE7C-052B-4847-A15E-DF0193E20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07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A82AA-B654-45C4-82A6-762A629BA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84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86A9F-56B3-4F80-8EC9-F5E29949B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7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076E4-FB1F-405D-BBA4-4BC9130C95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6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92CE727-7F6D-4801-825D-AA1258324F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CHAPTER </a:t>
            </a:r>
            <a:r>
              <a:rPr lang="en-GB" dirty="0" smtClean="0"/>
              <a:t>5</a:t>
            </a:r>
            <a:r>
              <a:rPr lang="bn-BD" dirty="0" smtClean="0"/>
              <a:t> (Part A)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DISCRETE RANDOM VARIABLES AND THEIR PROBABILITY DISTRIBUTIONS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Probability Distribution  of the Number of Breakdowns</a:t>
            </a:r>
            <a:r>
              <a:rPr lang="bn-BD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per week for a machine based on past data.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1600200"/>
            <a:ext cx="2917941" cy="20574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733800"/>
            <a:ext cx="82708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(a) Present this probability distribution graphically.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(b) Find the probability that the number of breakdowns for this machine during a given week is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. exactly 2	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ii. 0 to 2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iii. more than 1	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iv. at most 1</a:t>
            </a:r>
          </a:p>
          <a:p>
            <a:pPr marL="660400" marR="0" lvl="0" indent="-660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p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BD" sz="2800" dirty="0" smtClean="0"/>
              <a:t>a) </a:t>
            </a:r>
            <a:r>
              <a:rPr lang="en-GB" sz="2800" dirty="0" smtClean="0"/>
              <a:t>Graphical presentation of the probability distribution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1971" y="1600200"/>
            <a:ext cx="3820058" cy="44583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Solution</a:t>
            </a:r>
            <a:r>
              <a:rPr lang="bn-BD" sz="2800" dirty="0" smtClean="0"/>
              <a:t> (b)</a:t>
            </a:r>
            <a:endParaRPr lang="en-GB" sz="28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89088"/>
            <a:ext cx="8559800" cy="4506912"/>
          </a:xfrm>
        </p:spPr>
        <p:txBody>
          <a:bodyPr/>
          <a:lstStyle/>
          <a:p>
            <a:pPr marL="660400" indent="-660400" eaLnBrk="1" hangingPunct="1">
              <a:buFont typeface="Wingdings" charset="2"/>
              <a:buNone/>
            </a:pPr>
            <a:r>
              <a:rPr lang="en-GB" sz="2000" dirty="0" smtClean="0"/>
              <a:t> 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GB" sz="2000" dirty="0" smtClean="0"/>
              <a:t>       </a:t>
            </a:r>
            <a:r>
              <a:rPr lang="en-GB" sz="2000" dirty="0" err="1" smtClean="0"/>
              <a:t>i</a:t>
            </a:r>
            <a:r>
              <a:rPr lang="en-GB" sz="2000" dirty="0" smtClean="0"/>
              <a:t>.</a:t>
            </a:r>
            <a:r>
              <a:rPr lang="en-GB" sz="2000" i="1" dirty="0" smtClean="0"/>
              <a:t> P</a:t>
            </a:r>
            <a:r>
              <a:rPr lang="en-GB" sz="2000" dirty="0" smtClean="0"/>
              <a:t>(exactly 2 breakdowns)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2) = </a:t>
            </a:r>
            <a:r>
              <a:rPr lang="en-GB" sz="2000" b="1" dirty="0" smtClean="0"/>
              <a:t>.35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GB" sz="2000" dirty="0" smtClean="0"/>
              <a:t>      ii.</a:t>
            </a:r>
            <a:r>
              <a:rPr lang="en-GB" sz="2000" i="1" dirty="0" smtClean="0"/>
              <a:t> P</a:t>
            </a:r>
            <a:r>
              <a:rPr lang="en-GB" sz="2000" dirty="0" smtClean="0"/>
              <a:t>(0 to 2 breakdowns) = </a:t>
            </a:r>
            <a:r>
              <a:rPr lang="en-GB" sz="2000" i="1" dirty="0" smtClean="0"/>
              <a:t>P</a:t>
            </a:r>
            <a:r>
              <a:rPr lang="en-GB" sz="2000" dirty="0" smtClean="0"/>
              <a:t>(0 ≤</a:t>
            </a:r>
            <a:r>
              <a:rPr lang="en-GB" sz="2000" i="1" dirty="0" smtClean="0"/>
              <a:t> 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≤ 2)</a:t>
            </a:r>
            <a:br>
              <a:rPr lang="en-GB" sz="2000" dirty="0" smtClean="0"/>
            </a:br>
            <a:r>
              <a:rPr lang="en-GB" sz="2000" dirty="0" smtClean="0"/>
              <a:t>		                    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0) +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1) +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2)</a:t>
            </a:r>
            <a:br>
              <a:rPr lang="en-GB" sz="2000" dirty="0" smtClean="0"/>
            </a:br>
            <a:r>
              <a:rPr lang="en-GB" sz="2000" dirty="0" smtClean="0"/>
              <a:t>                                  = .15 + .20 + .35 = </a:t>
            </a:r>
            <a:r>
              <a:rPr lang="en-GB" sz="2000" b="1" dirty="0" smtClean="0"/>
              <a:t>.70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GB" sz="2000" dirty="0" smtClean="0"/>
              <a:t>     iii.</a:t>
            </a:r>
            <a:r>
              <a:rPr lang="en-GB" sz="2000" i="1" dirty="0" smtClean="0"/>
              <a:t> P</a:t>
            </a:r>
            <a:r>
              <a:rPr lang="en-GB" sz="2000" dirty="0" smtClean="0"/>
              <a:t>(more then 1 breakdown)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US" sz="2000" dirty="0" smtClean="0"/>
              <a:t>&gt; 1)</a:t>
            </a:r>
            <a:br>
              <a:rPr lang="en-US" sz="2000" dirty="0" smtClean="0"/>
            </a:br>
            <a:r>
              <a:rPr lang="en-US" sz="2000" dirty="0" smtClean="0"/>
              <a:t>		                             =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= 2) +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= 3) 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US" sz="2000" dirty="0" smtClean="0"/>
              <a:t>				                   = .35 +.30 = </a:t>
            </a:r>
            <a:r>
              <a:rPr lang="en-US" sz="2000" b="1" dirty="0" smtClean="0"/>
              <a:t>.65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US" sz="2000" dirty="0" smtClean="0"/>
              <a:t>     iv.</a:t>
            </a:r>
            <a:r>
              <a:rPr lang="en-US" sz="2000" i="1" dirty="0" smtClean="0"/>
              <a:t> P</a:t>
            </a:r>
            <a:r>
              <a:rPr lang="en-US" sz="2000" dirty="0" smtClean="0"/>
              <a:t>(at most one breakdown) = </a:t>
            </a:r>
            <a:r>
              <a:rPr lang="en-US" sz="2000" i="1" dirty="0" smtClean="0"/>
              <a:t>P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charset="0"/>
              </a:rPr>
              <a:t>x</a:t>
            </a:r>
            <a:r>
              <a:rPr lang="en-US" sz="2000" i="1" dirty="0" smtClean="0"/>
              <a:t> </a:t>
            </a:r>
            <a:r>
              <a:rPr lang="en-GB" sz="2000" dirty="0" smtClean="0"/>
              <a:t>≤ 1) </a:t>
            </a:r>
            <a:r>
              <a:rPr lang="en-GB" sz="2000" i="1" dirty="0" smtClean="0"/>
              <a:t/>
            </a:r>
            <a:br>
              <a:rPr lang="en-GB" sz="2000" i="1" dirty="0" smtClean="0"/>
            </a:br>
            <a:r>
              <a:rPr lang="en-GB" sz="2000" dirty="0" smtClean="0"/>
              <a:t>	                                      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0) +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</a:rPr>
              <a:t>x</a:t>
            </a:r>
            <a:r>
              <a:rPr lang="en-GB" sz="2000" i="1" dirty="0" smtClean="0"/>
              <a:t> </a:t>
            </a:r>
            <a:r>
              <a:rPr lang="en-GB" sz="2000" dirty="0" smtClean="0"/>
              <a:t>= 1) </a:t>
            </a:r>
          </a:p>
          <a:p>
            <a:pPr marL="660400" indent="-660400" eaLnBrk="1" hangingPunct="1">
              <a:buFont typeface="Wingdings" charset="2"/>
              <a:buNone/>
            </a:pPr>
            <a:r>
              <a:rPr lang="en-GB" sz="2000" dirty="0" smtClean="0"/>
              <a:t>				                  = .15 + .20 = </a:t>
            </a:r>
            <a:r>
              <a:rPr lang="en-GB" sz="2000" b="1" dirty="0" smtClean="0"/>
              <a:t>.35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600200"/>
            <a:ext cx="8788400" cy="41148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According to a survey, 60% of all students at a large university suffer from math anxiety. Two students are randomly selected from this university. Let 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</a:t>
            </a:r>
            <a:r>
              <a:rPr lang="en-GB" sz="2000" dirty="0" smtClean="0"/>
              <a:t> denote the number of students in this sample who suffer from math anxiety. Develop the probability distribution of 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Tree diagram.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5352" y="1524000"/>
            <a:ext cx="6515648" cy="466533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Solution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7" y="1512888"/>
            <a:ext cx="8704263" cy="4506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 smtClean="0"/>
              <a:t>Let us define the following two events: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 smtClean="0"/>
              <a:t> 	</a:t>
            </a:r>
            <a:r>
              <a:rPr lang="en-GB" sz="2000" i="1" dirty="0" smtClean="0"/>
              <a:t>N</a:t>
            </a:r>
            <a:r>
              <a:rPr lang="en-GB" sz="2000" dirty="0" smtClean="0"/>
              <a:t> = the student selected does not suffer from math 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/>
              <a:t> </a:t>
            </a:r>
            <a:r>
              <a:rPr lang="en-GB" sz="2000" dirty="0" smtClean="0"/>
              <a:t>            anxiety   </a:t>
            </a:r>
            <a:br>
              <a:rPr lang="en-GB" sz="2000" dirty="0" smtClean="0"/>
            </a:br>
            <a:r>
              <a:rPr lang="en-GB" sz="2000" dirty="0" smtClean="0"/>
              <a:t> 	</a:t>
            </a:r>
            <a:r>
              <a:rPr lang="en-GB" sz="2000" i="1" dirty="0" smtClean="0"/>
              <a:t>M </a:t>
            </a:r>
            <a:r>
              <a:rPr lang="en-GB" sz="2000" dirty="0" smtClean="0"/>
              <a:t>= the student selected suffers from math anxiety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 </a:t>
            </a:r>
            <a:r>
              <a:rPr lang="en-GB" sz="2000" dirty="0" smtClean="0"/>
              <a:t>= 0)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NN</a:t>
            </a:r>
            <a:r>
              <a:rPr lang="en-GB" sz="2000" dirty="0" smtClean="0"/>
              <a:t>) = .16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 </a:t>
            </a:r>
            <a:r>
              <a:rPr lang="en-GB" sz="2000" dirty="0" smtClean="0"/>
              <a:t>= 1)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NM</a:t>
            </a:r>
            <a:r>
              <a:rPr lang="en-GB" sz="2000" dirty="0" smtClean="0"/>
              <a:t> or</a:t>
            </a:r>
            <a:r>
              <a:rPr lang="en-GB" sz="2000" i="1" dirty="0" smtClean="0"/>
              <a:t> MN</a:t>
            </a:r>
            <a:r>
              <a:rPr lang="en-GB" sz="2000" dirty="0" smtClean="0"/>
              <a:t>) =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NM</a:t>
            </a:r>
            <a:r>
              <a:rPr lang="en-GB" sz="2000" dirty="0" smtClean="0"/>
              <a:t>) +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MN</a:t>
            </a:r>
            <a:r>
              <a:rPr lang="en-GB" sz="2000" dirty="0" smtClean="0"/>
              <a:t>)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 smtClean="0"/>
              <a:t>                                          = .24 + .24 = .48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 "/>
            </a:pPr>
            <a:r>
              <a:rPr lang="en-GB" sz="2000" dirty="0" smtClean="0"/>
              <a:t>	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latin typeface="Times New Roman" charset="0"/>
                <a:cs typeface="Times New Roman" charset="0"/>
              </a:rPr>
              <a:t>x </a:t>
            </a:r>
            <a:r>
              <a:rPr lang="en-GB" sz="2000" dirty="0" smtClean="0"/>
              <a:t>= 2) = P(</a:t>
            </a:r>
            <a:r>
              <a:rPr lang="en-GB" sz="2000" i="1" dirty="0" smtClean="0"/>
              <a:t>MM</a:t>
            </a:r>
            <a:r>
              <a:rPr lang="en-GB" sz="2000" dirty="0" smtClean="0"/>
              <a:t>) = .36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Probability </a:t>
            </a:r>
            <a:r>
              <a:rPr lang="en-GB" sz="2800" dirty="0" smtClean="0"/>
              <a:t>Distribution of the Number of Students with Math Anxiety in a Sample of Two Students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8364" y="2157235"/>
            <a:ext cx="5887272" cy="2543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RANDOM VARIABLES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58694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Discrete Random Variable</a:t>
            </a:r>
          </a:p>
          <a:p>
            <a:pPr eaLnBrk="1" hangingPunct="1"/>
            <a:r>
              <a:rPr lang="en-US" sz="2000" dirty="0" smtClean="0"/>
              <a:t>Continuous Random Variable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44367"/>
            <a:ext cx="9144000" cy="6272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Discrete Random Variable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2" y="1524000"/>
            <a:ext cx="8415338" cy="41148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  <a:r>
              <a:rPr lang="en-GB" sz="2000" dirty="0" smtClean="0"/>
              <a:t> 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A </a:t>
            </a:r>
            <a:r>
              <a:rPr lang="en-GB" sz="2000" i="1" dirty="0" smtClean="0"/>
              <a:t>random variable</a:t>
            </a:r>
            <a:r>
              <a:rPr lang="en-GB" sz="2000" dirty="0" smtClean="0"/>
              <a:t> that assumes countable values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discrete random variable</a:t>
            </a:r>
            <a:r>
              <a:rPr lang="en-GB" sz="2000" dirty="0" smtClean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Examples of discrete random variables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600200"/>
            <a:ext cx="831215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cars sold at a dealership during a given month</a:t>
            </a:r>
          </a:p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houses in a certain block</a:t>
            </a:r>
          </a:p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fish caught on a fishing trip</a:t>
            </a:r>
          </a:p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complaints received at the office of an airline on a given day</a:t>
            </a:r>
          </a:p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customers who visit a bank during any given hour</a:t>
            </a:r>
          </a:p>
          <a:p>
            <a:pPr marL="533400" indent="-533400" eaLnBrk="1" hangingPunct="1">
              <a:lnSpc>
                <a:spcPct val="8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number of heads obtained in three tosses of a coin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Continuous Random Variable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650" y="1600200"/>
            <a:ext cx="8642350" cy="41148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 A random variable that can assume any value contained in one or more intervals is called a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continuous random variable</a:t>
            </a:r>
            <a:r>
              <a:rPr lang="en-GB" sz="2000" dirty="0" smtClean="0"/>
              <a:t>.</a:t>
            </a:r>
          </a:p>
          <a:p>
            <a:pPr eaLnBrk="1" hangingPunct="1">
              <a:buFont typeface="Wingdings" charset="2"/>
              <a:buChar char=" "/>
            </a:pPr>
            <a:endParaRPr lang="en-GB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Examples of continuous random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length of a room</a:t>
            </a:r>
          </a:p>
          <a:p>
            <a:pPr marL="533400" indent="-533400" eaLnBrk="1" hangingPunct="1">
              <a:lnSpc>
                <a:spcPct val="9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time taken to commute from home to work</a:t>
            </a:r>
          </a:p>
          <a:p>
            <a:pPr marL="533400" indent="-533400" eaLnBrk="1" hangingPunct="1">
              <a:lnSpc>
                <a:spcPct val="9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amount of milk in a gallon (note that we do not expect “a gallon” to contain exactly one gallon of milk but either slightly more or slightly less than one gallon)</a:t>
            </a:r>
          </a:p>
          <a:p>
            <a:pPr marL="533400" indent="-533400" eaLnBrk="1" hangingPunct="1">
              <a:lnSpc>
                <a:spcPct val="9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weight of a letter</a:t>
            </a:r>
          </a:p>
          <a:p>
            <a:pPr marL="533400" indent="-533400" eaLnBrk="1" hangingPunct="1">
              <a:lnSpc>
                <a:spcPct val="90000"/>
              </a:lnSpc>
              <a:buSzPct val="80000"/>
              <a:buFont typeface="Wingdings" charset="2"/>
              <a:buAutoNum type="arabicPeriod"/>
            </a:pPr>
            <a:r>
              <a:rPr lang="en-GB" sz="2000" dirty="0" smtClean="0"/>
              <a:t>The price of a house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GB" sz="2800" smtClean="0"/>
              <a:t>PROBABLITY DISTRIBUTION OF A DISCRETE RANDOM VARIABLE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600200"/>
            <a:ext cx="8334375" cy="4114800"/>
          </a:xfrm>
        </p:spPr>
        <p:txBody>
          <a:bodyPr/>
          <a:lstStyle/>
          <a:p>
            <a:pPr eaLnBrk="1" hangingPunct="1">
              <a:buFont typeface="Wingdings" charset="2"/>
              <a:buChar char=" "/>
            </a:pPr>
            <a:r>
              <a:rPr lang="en-GB" sz="2000" dirty="0" smtClean="0">
                <a:solidFill>
                  <a:schemeClr val="folHlink"/>
                </a:solidFill>
              </a:rPr>
              <a:t>Definition</a:t>
            </a:r>
          </a:p>
          <a:p>
            <a:pPr eaLnBrk="1" hangingPunct="1">
              <a:buFont typeface="Wingdings" charset="2"/>
              <a:buChar char=" "/>
            </a:pPr>
            <a:r>
              <a:rPr lang="en-GB" sz="2000" dirty="0" smtClean="0"/>
              <a:t>The </a:t>
            </a:r>
            <a:r>
              <a:rPr lang="en-GB" sz="2000" b="1" i="1" u="sng" dirty="0" smtClean="0">
                <a:solidFill>
                  <a:schemeClr val="hlink"/>
                </a:solidFill>
              </a:rPr>
              <a:t>probability distribution of a discrete random variable</a:t>
            </a:r>
            <a:r>
              <a:rPr lang="en-GB" sz="2000" dirty="0" smtClean="0"/>
              <a:t> lists all the possible values that the random variable can assume and their corresponding probabilities.</a:t>
            </a:r>
          </a:p>
          <a:p>
            <a:pPr eaLnBrk="1" hangingPunct="1">
              <a:buFont typeface="Wingdings" charset="2"/>
              <a:buChar char=" "/>
            </a:pPr>
            <a:endParaRPr lang="en-GB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10042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Two Characteristics of a Probability Distribution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524000"/>
            <a:ext cx="8610600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The probability distribution of a discrete random variable possesses the following </a:t>
            </a:r>
            <a:r>
              <a:rPr lang="en-GB" sz="2000" i="1" dirty="0" smtClean="0"/>
              <a:t>two characteristics</a:t>
            </a:r>
            <a:r>
              <a:rPr lang="en-GB" sz="2000" dirty="0" smtClean="0"/>
              <a:t>.</a:t>
            </a:r>
          </a:p>
          <a:p>
            <a:pPr marL="609600" indent="-609600" eaLnBrk="1" hangingPunct="1">
              <a:buFont typeface="Wingdings" charset="2"/>
              <a:buChar char=" "/>
            </a:pPr>
            <a:endParaRPr lang="en-GB" sz="2400" dirty="0" smtClean="0"/>
          </a:p>
          <a:p>
            <a:pPr marL="457200" lvl="1" indent="0" eaLnBrk="1" hangingPunct="1">
              <a:buSzPct val="80000"/>
              <a:buNone/>
            </a:pPr>
            <a:r>
              <a:rPr lang="en-GB" sz="2000" dirty="0" smtClean="0"/>
              <a:t>   1. 0 ≤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cs typeface="Times New Roman" charset="0"/>
              </a:rPr>
              <a:t>x</a:t>
            </a:r>
            <a:r>
              <a:rPr lang="en-GB" sz="2000" dirty="0" smtClean="0"/>
              <a:t>) ≤ 1 for each value of </a:t>
            </a:r>
            <a:r>
              <a:rPr lang="en-GB" sz="2000" i="1" dirty="0" smtClean="0">
                <a:cs typeface="Times New Roman" charset="0"/>
              </a:rPr>
              <a:t>x</a:t>
            </a:r>
          </a:p>
          <a:p>
            <a:pPr marL="457200" lvl="1" indent="0" eaLnBrk="1" hangingPunct="1">
              <a:buSzPct val="80000"/>
              <a:buNone/>
            </a:pPr>
            <a:r>
              <a:rPr lang="en-US" sz="2000" dirty="0" smtClean="0">
                <a:cs typeface="Times New Roman" charset="0"/>
              </a:rPr>
              <a:t>   2. </a:t>
            </a:r>
            <a:r>
              <a:rPr lang="el-GR" sz="2000" dirty="0" smtClean="0">
                <a:cs typeface="Times New Roman" charset="0"/>
              </a:rPr>
              <a:t>Σ</a:t>
            </a:r>
            <a:r>
              <a:rPr lang="en-US" sz="2000" dirty="0" smtClean="0">
                <a:cs typeface="Times New Roman" charset="0"/>
              </a:rPr>
              <a:t>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>
                <a:cs typeface="Times New Roman" charset="0"/>
              </a:rPr>
              <a:t>x</a:t>
            </a:r>
            <a:r>
              <a:rPr lang="en-GB" sz="2000" dirty="0" smtClean="0"/>
              <a:t>) = 1.</a:t>
            </a:r>
            <a:endParaRPr lang="el-GR" sz="2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Example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600200"/>
            <a:ext cx="8704263" cy="41148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Char char=" "/>
            </a:pPr>
            <a:r>
              <a:rPr lang="en-GB" sz="2000" dirty="0" smtClean="0"/>
              <a:t>Each of the following tables lists certain values of </a:t>
            </a:r>
            <a:r>
              <a:rPr lang="en-GB" sz="2000" i="1" dirty="0" smtClean="0"/>
              <a:t>x</a:t>
            </a:r>
            <a:r>
              <a:rPr lang="en-GB" sz="2000" dirty="0" smtClean="0"/>
              <a:t> and their probabilities. Determine whether or not each table represents a valid probability distribution. </a:t>
            </a:r>
            <a:endParaRPr lang="el-GR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49486" y="6222547"/>
            <a:ext cx="478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                          Prem Mann, </a:t>
            </a:r>
            <a:r>
              <a:rPr lang="en-US" sz="1400" i="1" dirty="0"/>
              <a:t>Introductory Statistics</a:t>
            </a:r>
            <a:r>
              <a:rPr lang="en-US" sz="1400" dirty="0"/>
              <a:t>, </a:t>
            </a:r>
            <a:r>
              <a:rPr lang="en-US" sz="1400" i="1" dirty="0" smtClean="0"/>
              <a:t>8/E</a:t>
            </a:r>
            <a:r>
              <a:rPr lang="en-US" sz="1400" dirty="0" smtClean="0"/>
              <a:t> </a:t>
            </a:r>
            <a:r>
              <a:rPr lang="en-US" sz="1400" dirty="0"/>
              <a:t>Copyright © </a:t>
            </a:r>
            <a:r>
              <a:rPr lang="en-US" sz="1400" dirty="0" smtClean="0"/>
              <a:t>2013 </a:t>
            </a:r>
            <a:r>
              <a:rPr lang="en-US" sz="1400" dirty="0"/>
              <a:t>John Wiley &amp; Sons. All </a:t>
            </a:r>
            <a:r>
              <a:rPr lang="en-US" sz="1400" dirty="0" smtClean="0"/>
              <a:t>rights reserved.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598" y="2514600"/>
            <a:ext cx="8611802" cy="281026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288" y="5105400"/>
            <a:ext cx="855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(a) No, since the sum of all probabilities is not equal to 1.0.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(b) Yes.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(c) No, since one of the probabilities is negative.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charset="2"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116</TotalTime>
  <Words>847</Words>
  <Application>Microsoft Office PowerPoint</Application>
  <PresentationFormat>On-screen Show (4:3)</PresentationFormat>
  <Paragraphs>95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Level</vt:lpstr>
      <vt:lpstr>CHAPTER 5 (Part A)</vt:lpstr>
      <vt:lpstr>RANDOM VARIABLES</vt:lpstr>
      <vt:lpstr>Discrete Random Variable</vt:lpstr>
      <vt:lpstr>Examples of discrete random variables</vt:lpstr>
      <vt:lpstr>Continuous Random Variable</vt:lpstr>
      <vt:lpstr>Examples of continuous random variables</vt:lpstr>
      <vt:lpstr>PROBABLITY DISTRIBUTION OF A DISCRETE RANDOM VARIABLE</vt:lpstr>
      <vt:lpstr>Two Characteristics of a Probability Distribution</vt:lpstr>
      <vt:lpstr>Example </vt:lpstr>
      <vt:lpstr>Probability Distribution  of the Number of Breakdowns per week for a machine based on past data. </vt:lpstr>
      <vt:lpstr>a) Graphical presentation of the probability distribution </vt:lpstr>
      <vt:lpstr>Solution (b)</vt:lpstr>
      <vt:lpstr>Example </vt:lpstr>
      <vt:lpstr>Tree diagram.</vt:lpstr>
      <vt:lpstr>Solution</vt:lpstr>
      <vt:lpstr>Probability Distribution of the Number of Students with Math Anxiety in a Sample of Two Students</vt:lpstr>
    </vt:vector>
  </TitlesOfParts>
  <Company>Cal Poly Pomona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</dc:title>
  <dc:creator>hoonkim</dc:creator>
  <cp:lastModifiedBy>Durber</cp:lastModifiedBy>
  <cp:revision>52</cp:revision>
  <dcterms:created xsi:type="dcterms:W3CDTF">2009-12-09T07:12:53Z</dcterms:created>
  <dcterms:modified xsi:type="dcterms:W3CDTF">2016-07-09T17:33:07Z</dcterms:modified>
</cp:coreProperties>
</file>