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3"/>
  </p:notesMasterIdLst>
  <p:sldIdLst>
    <p:sldId id="257" r:id="rId2"/>
    <p:sldId id="285" r:id="rId3"/>
    <p:sldId id="375" r:id="rId4"/>
    <p:sldId id="288" r:id="rId5"/>
    <p:sldId id="289" r:id="rId6"/>
    <p:sldId id="290" r:id="rId7"/>
    <p:sldId id="292" r:id="rId8"/>
    <p:sldId id="293" r:id="rId9"/>
    <p:sldId id="312" r:id="rId10"/>
    <p:sldId id="395" r:id="rId11"/>
    <p:sldId id="396" r:id="rId12"/>
    <p:sldId id="314" r:id="rId13"/>
    <p:sldId id="315" r:id="rId14"/>
    <p:sldId id="316" r:id="rId15"/>
    <p:sldId id="317" r:id="rId16"/>
    <p:sldId id="318" r:id="rId17"/>
    <p:sldId id="319" r:id="rId18"/>
    <p:sldId id="399" r:id="rId19"/>
    <p:sldId id="343" r:id="rId20"/>
    <p:sldId id="344" r:id="rId21"/>
    <p:sldId id="413"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S PGothic" pitchFamily="34" charset="-128"/>
        <a:cs typeface="Arial" charset="0"/>
      </a:defRPr>
    </a:lvl1pPr>
    <a:lvl2pPr marL="457200" algn="l" rtl="0" fontAlgn="base">
      <a:spcBef>
        <a:spcPct val="0"/>
      </a:spcBef>
      <a:spcAft>
        <a:spcPct val="0"/>
      </a:spcAft>
      <a:defRPr kern="1200">
        <a:solidFill>
          <a:schemeClr val="tx1"/>
        </a:solidFill>
        <a:latin typeface="Verdana" pitchFamily="34" charset="0"/>
        <a:ea typeface="MS PGothic" pitchFamily="34" charset="-128"/>
        <a:cs typeface="Arial" charset="0"/>
      </a:defRPr>
    </a:lvl2pPr>
    <a:lvl3pPr marL="914400" algn="l" rtl="0" fontAlgn="base">
      <a:spcBef>
        <a:spcPct val="0"/>
      </a:spcBef>
      <a:spcAft>
        <a:spcPct val="0"/>
      </a:spcAft>
      <a:defRPr kern="1200">
        <a:solidFill>
          <a:schemeClr val="tx1"/>
        </a:solidFill>
        <a:latin typeface="Verdana" pitchFamily="34" charset="0"/>
        <a:ea typeface="MS PGothic" pitchFamily="34" charset="-128"/>
        <a:cs typeface="Arial" charset="0"/>
      </a:defRPr>
    </a:lvl3pPr>
    <a:lvl4pPr marL="1371600" algn="l" rtl="0" fontAlgn="base">
      <a:spcBef>
        <a:spcPct val="0"/>
      </a:spcBef>
      <a:spcAft>
        <a:spcPct val="0"/>
      </a:spcAft>
      <a:defRPr kern="1200">
        <a:solidFill>
          <a:schemeClr val="tx1"/>
        </a:solidFill>
        <a:latin typeface="Verdana" pitchFamily="34" charset="0"/>
        <a:ea typeface="MS PGothic" pitchFamily="34" charset="-128"/>
        <a:cs typeface="Arial" charset="0"/>
      </a:defRPr>
    </a:lvl4pPr>
    <a:lvl5pPr marL="1828800" algn="l" rtl="0" fontAlgn="base">
      <a:spcBef>
        <a:spcPct val="0"/>
      </a:spcBef>
      <a:spcAft>
        <a:spcPct val="0"/>
      </a:spcAft>
      <a:defRPr kern="1200">
        <a:solidFill>
          <a:schemeClr val="tx1"/>
        </a:solidFill>
        <a:latin typeface="Verdana" pitchFamily="34" charset="0"/>
        <a:ea typeface="MS PGothic" pitchFamily="34" charset="-128"/>
        <a:cs typeface="Arial" charset="0"/>
      </a:defRPr>
    </a:lvl5pPr>
    <a:lvl6pPr marL="2286000" algn="l" defTabSz="914400" rtl="0" eaLnBrk="1" latinLnBrk="0" hangingPunct="1">
      <a:defRPr kern="1200">
        <a:solidFill>
          <a:schemeClr val="tx1"/>
        </a:solidFill>
        <a:latin typeface="Verdana" pitchFamily="34" charset="0"/>
        <a:ea typeface="MS PGothic" pitchFamily="34" charset="-128"/>
        <a:cs typeface="Arial" charset="0"/>
      </a:defRPr>
    </a:lvl6pPr>
    <a:lvl7pPr marL="2743200" algn="l" defTabSz="914400" rtl="0" eaLnBrk="1" latinLnBrk="0" hangingPunct="1">
      <a:defRPr kern="1200">
        <a:solidFill>
          <a:schemeClr val="tx1"/>
        </a:solidFill>
        <a:latin typeface="Verdana" pitchFamily="34" charset="0"/>
        <a:ea typeface="MS PGothic" pitchFamily="34" charset="-128"/>
        <a:cs typeface="Arial" charset="0"/>
      </a:defRPr>
    </a:lvl7pPr>
    <a:lvl8pPr marL="3200400" algn="l" defTabSz="914400" rtl="0" eaLnBrk="1" latinLnBrk="0" hangingPunct="1">
      <a:defRPr kern="1200">
        <a:solidFill>
          <a:schemeClr val="tx1"/>
        </a:solidFill>
        <a:latin typeface="Verdana" pitchFamily="34" charset="0"/>
        <a:ea typeface="MS PGothic" pitchFamily="34" charset="-128"/>
        <a:cs typeface="Arial" charset="0"/>
      </a:defRPr>
    </a:lvl8pPr>
    <a:lvl9pPr marL="3657600" algn="l" defTabSz="914400" rtl="0" eaLnBrk="1" latinLnBrk="0" hangingPunct="1">
      <a:defRPr kern="1200">
        <a:solidFill>
          <a:schemeClr val="tx1"/>
        </a:solidFill>
        <a:latin typeface="Verdana" pitchFamily="34" charset="0"/>
        <a:ea typeface="MS PGothic"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4" d="100"/>
          <a:sy n="74" d="100"/>
        </p:scale>
        <p:origin x="-1254"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128"/>
                <a:cs typeface="+mn-cs"/>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128"/>
                <a:cs typeface="+mn-cs"/>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128"/>
                <a:cs typeface="+mn-cs"/>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ＭＳ Ｐゴシック" charset="-128"/>
                <a:cs typeface="+mn-cs"/>
              </a:defRPr>
            </a:lvl1pPr>
          </a:lstStyle>
          <a:p>
            <a:pPr>
              <a:defRPr/>
            </a:pPr>
            <a:fld id="{707460A4-01D6-4B67-9198-ED3A66C8FD1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F5D1690A-D481-48D0-ABF5-B0C2A29E433B}" type="slidenum">
              <a:rPr lang="en-US" smtClean="0">
                <a:cs typeface="Arial" charset="0"/>
              </a:rPr>
              <a:pPr/>
              <a:t>1</a:t>
            </a:fld>
            <a:endParaRPr lang="en-US" smtClean="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FDDCB5B5-DB64-4D33-AE77-6E3E456BCF28}" type="slidenum">
              <a:rPr lang="en-US" smtClean="0">
                <a:cs typeface="Arial" charset="0"/>
              </a:rPr>
              <a:pPr/>
              <a:t>2</a:t>
            </a:fld>
            <a:endParaRPr lang="en-US" smtClean="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224B3FA3-1D43-493C-8A9D-E1AA741EEF40}" type="slidenum">
              <a:rPr lang="en-US" smtClean="0">
                <a:cs typeface="Arial" charset="0"/>
              </a:rPr>
              <a:pPr/>
              <a:t>3</a:t>
            </a:fld>
            <a:endParaRPr lang="en-US" smtClean="0">
              <a:cs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0A0AC70C-1203-4A51-A778-EC8C985F2721}" type="slidenum">
              <a:rPr lang="en-US" smtClean="0">
                <a:cs typeface="Arial" charset="0"/>
              </a:rPr>
              <a:pPr/>
              <a:t>4</a:t>
            </a:fld>
            <a:endParaRPr lang="en-US" smtClean="0">
              <a:cs typeface="Arial"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DDFB8FC9-251E-4F4E-93FD-3217664B973D}" type="slidenum">
              <a:rPr lang="en-US" smtClean="0">
                <a:cs typeface="Arial" charset="0"/>
              </a:rPr>
              <a:pPr/>
              <a:t>5</a:t>
            </a:fld>
            <a:endParaRPr lang="en-US" smtClean="0">
              <a:cs typeface="Arial" charset="0"/>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3E9D88C0-EF6E-4F96-8C85-1606777C6D98}" type="slidenum">
              <a:rPr lang="en-US" smtClean="0">
                <a:cs typeface="Arial" charset="0"/>
              </a:rPr>
              <a:pPr/>
              <a:t>6</a:t>
            </a:fld>
            <a:endParaRPr lang="en-US" smtClean="0">
              <a:cs typeface="Arial" charset="0"/>
            </a:endParaRP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AC72FBBB-FB9C-49C6-85DD-732E1126856D}" type="slidenum">
              <a:rPr lang="en-US" smtClean="0">
                <a:cs typeface="Arial" charset="0"/>
              </a:rPr>
              <a:pPr/>
              <a:t>7</a:t>
            </a:fld>
            <a:endParaRPr lang="en-US" smtClean="0">
              <a:cs typeface="Arial" charset="0"/>
            </a:endParaRP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5030CB6E-B057-48EE-8192-27F059002139}" type="slidenum">
              <a:rPr lang="en-US" smtClean="0">
                <a:cs typeface="Arial" charset="0"/>
              </a:rPr>
              <a:pPr/>
              <a:t>8</a:t>
            </a:fld>
            <a:endParaRPr lang="en-US" smtClean="0">
              <a:cs typeface="Arial" charset="0"/>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DADB4E72-5A16-4EB7-9790-7BE4FA204403}" type="slidenum">
              <a:rPr lang="en-US" smtClean="0">
                <a:cs typeface="Arial" charset="0"/>
              </a:rPr>
              <a:pPr/>
              <a:t>11</a:t>
            </a:fld>
            <a:endParaRPr lang="en-US" smtClean="0">
              <a:cs typeface="Arial"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hi-I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eaLnBrk="0" hangingPunct="0">
                <a:defRPr/>
              </a:pPr>
              <a:endParaRPr lang="en-US">
                <a:latin typeface="Verdana" charset="0"/>
                <a:ea typeface="ＭＳ Ｐゴシック" charset="-128"/>
                <a:cs typeface="+mn-cs"/>
              </a:endParaRPr>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eaLnBrk="0" hangingPunct="0">
                <a:defRPr/>
              </a:pPr>
              <a:endParaRPr lang="en-US">
                <a:latin typeface="Verdana" charset="0"/>
                <a:ea typeface="ＭＳ Ｐゴシック" charset="-128"/>
                <a:cs typeface="+mn-cs"/>
              </a:endParaRPr>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eaLnBrk="0" hangingPunct="0">
                <a:defRPr/>
              </a:pPr>
              <a:endParaRPr lang="en-US">
                <a:latin typeface="Verdana" charset="0"/>
                <a:ea typeface="ＭＳ Ｐゴシック" charset="-128"/>
                <a:cs typeface="+mn-cs"/>
              </a:endParaRPr>
            </a:p>
          </p:txBody>
        </p:sp>
      </p:grpSp>
      <p:sp>
        <p:nvSpPr>
          <p:cNvPr id="165890"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165891" name="Rectangle 3"/>
          <p:cNvSpPr>
            <a:spLocks noGrp="1" noChangeArrowheads="1"/>
          </p:cNvSpPr>
          <p:nvPr>
            <p:ph type="subTitle" idx="1"/>
          </p:nvPr>
        </p:nvSpPr>
        <p:spPr>
          <a:xfrm>
            <a:off x="1371600" y="3270250"/>
            <a:ext cx="6400800" cy="2209800"/>
          </a:xfrm>
        </p:spPr>
        <p:txBody>
          <a:bodyPr/>
          <a:lstStyle>
            <a:lvl1pPr marL="0" indent="0" algn="ctr">
              <a:buFont typeface="Wingdings"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9BFBF338-19C9-4297-8AAF-6801BB8C61D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CDD51F-35FA-422E-B349-5BBA73B45BB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D77036-7948-450C-A98E-723C6D189CC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DB9C42-75FF-4F82-BE87-E7427F426FE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6ADF1B-29E0-4EE8-8E37-C7B15AB954D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30725"/>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47C956-181F-4057-88BA-158DBDC5292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4BD4F0-C124-41A6-A043-478FEF2BD88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FC1D41-9D74-4DE5-9B80-6B7DB212A17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6310D4-ED23-4A30-AAD9-F0F271DDEC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A54B714-5A79-4026-A334-11F8267364A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45314B9-DB2C-4797-9DF0-DADBE5ACBC7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8CC5FE-1B86-440F-A33E-44C7E6AEE79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AB9EEB-5401-4E23-A540-9C7F9085045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49301A-4618-4BC2-BD7D-DC02AB43362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486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Verdana" charset="0"/>
                <a:ea typeface="ＭＳ Ｐゴシック" charset="-128"/>
                <a:cs typeface="+mn-cs"/>
              </a:defRPr>
            </a:lvl1pPr>
          </a:lstStyle>
          <a:p>
            <a:pPr>
              <a:defRPr/>
            </a:pPr>
            <a:endParaRPr lang="en-US"/>
          </a:p>
        </p:txBody>
      </p:sp>
      <p:sp>
        <p:nvSpPr>
          <p:cNvPr id="16486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Verdana" charset="0"/>
                <a:ea typeface="ＭＳ Ｐゴシック" charset="-128"/>
                <a:cs typeface="+mn-cs"/>
              </a:defRPr>
            </a:lvl1pPr>
          </a:lstStyle>
          <a:p>
            <a:pPr>
              <a:defRPr/>
            </a:pPr>
            <a:endParaRPr lang="en-US"/>
          </a:p>
        </p:txBody>
      </p:sp>
      <p:sp>
        <p:nvSpPr>
          <p:cNvPr id="16487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Verdana" charset="0"/>
                <a:ea typeface="ＭＳ Ｐゴシック" charset="-128"/>
                <a:cs typeface="+mn-cs"/>
              </a:defRPr>
            </a:lvl1pPr>
          </a:lstStyle>
          <a:p>
            <a:pPr>
              <a:defRPr/>
            </a:pPr>
            <a:fld id="{F2C64911-AF84-47ED-AD4B-20FA003BF2BE}" type="slidenum">
              <a:rPr lang="en-US"/>
              <a:pPr>
                <a:defRPr/>
              </a:pPr>
              <a:t>‹#›</a:t>
            </a:fld>
            <a:endParaRPr lang="en-US"/>
          </a:p>
        </p:txBody>
      </p:sp>
      <p:sp>
        <p:nvSpPr>
          <p:cNvPr id="164871"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defRPr/>
            </a:pPr>
            <a:endParaRPr lang="en-US" sz="2400">
              <a:latin typeface="Times New Roman" charset="0"/>
              <a:ea typeface="ＭＳ Ｐゴシック" charset="-128"/>
              <a:cs typeface="+mn-cs"/>
            </a:endParaRPr>
          </a:p>
        </p:txBody>
      </p:sp>
      <p:sp>
        <p:nvSpPr>
          <p:cNvPr id="164872"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eaLnBrk="0" hangingPunct="0">
              <a:defRPr/>
            </a:pPr>
            <a:endParaRPr lang="en-US">
              <a:latin typeface="Verdana" charset="0"/>
              <a:ea typeface="+mn-ea"/>
              <a:cs typeface="+mn-cs"/>
            </a:endParaRPr>
          </a:p>
        </p:txBody>
      </p:sp>
      <p:sp>
        <p:nvSpPr>
          <p:cNvPr id="164873"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defRPr/>
            </a:pPr>
            <a:endParaRPr lang="en-US" sz="2400">
              <a:latin typeface="Times New Roman" charset="0"/>
              <a:ea typeface="ＭＳ Ｐゴシック" charset="-128"/>
              <a:cs typeface="+mn-cs"/>
            </a:endParaRPr>
          </a:p>
        </p:txBody>
      </p:sp>
      <p:sp>
        <p:nvSpPr>
          <p:cNvPr id="164874"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defRPr/>
            </a:pPr>
            <a:endParaRPr lang="en-US" sz="2400">
              <a:latin typeface="Times New Roman"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3664" r:id="rId1"/>
    <p:sldLayoutId id="2147483663"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 id="2147483653" r:id="rId12"/>
    <p:sldLayoutId id="2147483652" r:id="rId13"/>
    <p:sldLayoutId id="2147483651" r:id="rId14"/>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S PGothic" pitchFamily="34" charset="-128"/>
          <a:cs typeface="+mj-cs"/>
        </a:defRPr>
      </a:lvl1pPr>
      <a:lvl2pPr algn="l" rtl="0" eaLnBrk="0" fontAlgn="base" hangingPunct="0">
        <a:spcBef>
          <a:spcPct val="0"/>
        </a:spcBef>
        <a:spcAft>
          <a:spcPct val="0"/>
        </a:spcAft>
        <a:defRPr sz="4400">
          <a:solidFill>
            <a:schemeClr val="tx2"/>
          </a:solidFill>
          <a:latin typeface="Garamond" charset="0"/>
          <a:ea typeface="MS PGothic" pitchFamily="34" charset="-128"/>
        </a:defRPr>
      </a:lvl2pPr>
      <a:lvl3pPr algn="l" rtl="0" eaLnBrk="0" fontAlgn="base" hangingPunct="0">
        <a:spcBef>
          <a:spcPct val="0"/>
        </a:spcBef>
        <a:spcAft>
          <a:spcPct val="0"/>
        </a:spcAft>
        <a:defRPr sz="4400">
          <a:solidFill>
            <a:schemeClr val="tx2"/>
          </a:solidFill>
          <a:latin typeface="Garamond" charset="0"/>
          <a:ea typeface="MS PGothic" pitchFamily="34" charset="-128"/>
        </a:defRPr>
      </a:lvl3pPr>
      <a:lvl4pPr algn="l" rtl="0" eaLnBrk="0" fontAlgn="base" hangingPunct="0">
        <a:spcBef>
          <a:spcPct val="0"/>
        </a:spcBef>
        <a:spcAft>
          <a:spcPct val="0"/>
        </a:spcAft>
        <a:defRPr sz="4400">
          <a:solidFill>
            <a:schemeClr val="tx2"/>
          </a:solidFill>
          <a:latin typeface="Garamond" charset="0"/>
          <a:ea typeface="MS PGothic" pitchFamily="34" charset="-128"/>
        </a:defRPr>
      </a:lvl4pPr>
      <a:lvl5pPr algn="l" rtl="0" eaLnBrk="0" fontAlgn="base" hangingPunct="0">
        <a:spcBef>
          <a:spcPct val="0"/>
        </a:spcBef>
        <a:spcAft>
          <a:spcPct val="0"/>
        </a:spcAft>
        <a:defRPr sz="4400">
          <a:solidFill>
            <a:schemeClr val="tx2"/>
          </a:solidFill>
          <a:latin typeface="Garamond" charset="0"/>
          <a:ea typeface="MS PGothic" pitchFamily="34" charset="-128"/>
        </a:defRPr>
      </a:lvl5pPr>
      <a:lvl6pPr marL="457200" algn="l" rtl="0" fontAlgn="base">
        <a:spcBef>
          <a:spcPct val="0"/>
        </a:spcBef>
        <a:spcAft>
          <a:spcPct val="0"/>
        </a:spcAft>
        <a:defRPr sz="4400">
          <a:solidFill>
            <a:schemeClr val="tx2"/>
          </a:solidFill>
          <a:latin typeface="Garamond" charset="0"/>
        </a:defRPr>
      </a:lvl6pPr>
      <a:lvl7pPr marL="914400" algn="l" rtl="0" fontAlgn="base">
        <a:spcBef>
          <a:spcPct val="0"/>
        </a:spcBef>
        <a:spcAft>
          <a:spcPct val="0"/>
        </a:spcAft>
        <a:defRPr sz="4400">
          <a:solidFill>
            <a:schemeClr val="tx2"/>
          </a:solidFill>
          <a:latin typeface="Garamond" charset="0"/>
        </a:defRPr>
      </a:lvl7pPr>
      <a:lvl8pPr marL="1371600" algn="l" rtl="0" fontAlgn="base">
        <a:spcBef>
          <a:spcPct val="0"/>
        </a:spcBef>
        <a:spcAft>
          <a:spcPct val="0"/>
        </a:spcAft>
        <a:defRPr sz="4400">
          <a:solidFill>
            <a:schemeClr val="tx2"/>
          </a:solidFill>
          <a:latin typeface="Garamond" charset="0"/>
        </a:defRPr>
      </a:lvl8pPr>
      <a:lvl9pPr marL="1828800" algn="l" rtl="0" fontAlgn="base">
        <a:spcBef>
          <a:spcPct val="0"/>
        </a:spcBef>
        <a:spcAft>
          <a:spcPct val="0"/>
        </a:spcAft>
        <a:defRPr sz="4400">
          <a:solidFill>
            <a:schemeClr val="tx2"/>
          </a:solidFill>
          <a:latin typeface="Garamond"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ea typeface="MS PGothic" pitchFamily="34" charset="-128"/>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ea typeface="MS PGothic" pitchFamily="34" charset="-128"/>
        </a:defRPr>
      </a:lvl5pPr>
      <a:lvl6pPr marL="25146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6pPr>
      <a:lvl7pPr marL="29718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7pPr>
      <a:lvl8pPr marL="34290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8pPr>
      <a:lvl9pPr marL="3886200" indent="-228600" algn="l" rtl="0" fontAlgn="base">
        <a:spcBef>
          <a:spcPct val="20000"/>
        </a:spcBef>
        <a:spcAft>
          <a:spcPct val="0"/>
        </a:spcAft>
        <a:buClr>
          <a:schemeClr val="tx2"/>
        </a:buClr>
        <a:buSzPct val="80000"/>
        <a:buFont typeface="Wingdings" charset="2"/>
        <a:buChar char="§"/>
        <a:defRPr>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5.v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ctrTitle"/>
          </p:nvPr>
        </p:nvSpPr>
        <p:spPr/>
        <p:txBody>
          <a:bodyPr/>
          <a:lstStyle/>
          <a:p>
            <a:pPr eaLnBrk="1" hangingPunct="1"/>
            <a:r>
              <a:rPr lang="en-GB" smtClean="0"/>
              <a:t>CHAPTER 5</a:t>
            </a:r>
            <a:r>
              <a:rPr lang="bn-BD" smtClean="0"/>
              <a:t> (Part B)</a:t>
            </a:r>
            <a:endParaRPr lang="en-GB" smtClean="0"/>
          </a:p>
        </p:txBody>
      </p:sp>
      <p:sp>
        <p:nvSpPr>
          <p:cNvPr id="52226" name="Rectangle 3"/>
          <p:cNvSpPr>
            <a:spLocks noGrp="1" noChangeArrowheads="1"/>
          </p:cNvSpPr>
          <p:nvPr>
            <p:ph type="subTitle" idx="1"/>
          </p:nvPr>
        </p:nvSpPr>
        <p:spPr/>
        <p:txBody>
          <a:bodyPr/>
          <a:lstStyle/>
          <a:p>
            <a:pPr eaLnBrk="1" hangingPunct="1">
              <a:buFont typeface="Wingdings" pitchFamily="2" charset="2"/>
              <a:buNone/>
            </a:pPr>
            <a:r>
              <a:rPr lang="en-GB" sz="3600" b="1" smtClean="0"/>
              <a:t>DISCRETE RANDOM VARIABLES AND THEIR PROBABILITY DISTRIBUTIONS</a:t>
            </a:r>
          </a:p>
        </p:txBody>
      </p:sp>
      <p:sp>
        <p:nvSpPr>
          <p:cNvPr id="52227"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sz="2800" smtClean="0"/>
              <a:t>Example </a:t>
            </a:r>
          </a:p>
        </p:txBody>
      </p:sp>
      <p:sp>
        <p:nvSpPr>
          <p:cNvPr id="36866" name="Rectangle 3"/>
          <p:cNvSpPr>
            <a:spLocks noGrp="1" noChangeArrowheads="1"/>
          </p:cNvSpPr>
          <p:nvPr>
            <p:ph type="body" idx="1"/>
          </p:nvPr>
        </p:nvSpPr>
        <p:spPr>
          <a:xfrm>
            <a:off x="111125" y="1600200"/>
            <a:ext cx="8270875" cy="4114800"/>
          </a:xfrm>
        </p:spPr>
        <p:txBody>
          <a:bodyPr/>
          <a:lstStyle/>
          <a:p>
            <a:pPr eaLnBrk="1" hangingPunct="1">
              <a:buFont typeface="Wingdings" pitchFamily="2" charset="2"/>
              <a:buChar char=" "/>
            </a:pPr>
            <a:r>
              <a:rPr lang="en-GB" sz="2000" smtClean="0"/>
              <a:t>Consider the experiment consisting of 10 tosses of a coin.  Determine whether or not it is a binomial experiment.</a:t>
            </a:r>
            <a:endParaRPr lang="en-US" sz="2000" smtClean="0"/>
          </a:p>
        </p:txBody>
      </p:sp>
      <p:sp>
        <p:nvSpPr>
          <p:cNvPr id="36867"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GB" sz="2800" smtClean="0"/>
              <a:t>Example: Solution</a:t>
            </a:r>
          </a:p>
        </p:txBody>
      </p:sp>
      <p:sp>
        <p:nvSpPr>
          <p:cNvPr id="37890" name="Rectangle 3"/>
          <p:cNvSpPr>
            <a:spLocks noGrp="1" noChangeArrowheads="1"/>
          </p:cNvSpPr>
          <p:nvPr>
            <p:ph type="body" sz="half" idx="1"/>
          </p:nvPr>
        </p:nvSpPr>
        <p:spPr>
          <a:xfrm>
            <a:off x="152400" y="1600200"/>
            <a:ext cx="8229600" cy="4530725"/>
          </a:xfrm>
        </p:spPr>
        <p:txBody>
          <a:bodyPr/>
          <a:lstStyle/>
          <a:p>
            <a:pPr eaLnBrk="1" hangingPunct="1">
              <a:buFont typeface="Wingdings" pitchFamily="2" charset="2"/>
              <a:buChar char=" "/>
            </a:pPr>
            <a:r>
              <a:rPr lang="en-GB" sz="2000" smtClean="0"/>
              <a:t>1. There are a total of 10 trials (tosses), and they are all identical. Here, n=10.</a:t>
            </a:r>
          </a:p>
          <a:p>
            <a:pPr eaLnBrk="1" hangingPunct="1">
              <a:buFont typeface="Wingdings" pitchFamily="2" charset="2"/>
              <a:buChar char=" "/>
            </a:pPr>
            <a:r>
              <a:rPr lang="en-GB" sz="2000" smtClean="0"/>
              <a:t>2. Each trial (toss) has only two possible outcomes: a head and a tail.</a:t>
            </a:r>
          </a:p>
          <a:p>
            <a:pPr eaLnBrk="1" hangingPunct="1">
              <a:buFont typeface="Wingdings" pitchFamily="2" charset="2"/>
              <a:buChar char=" "/>
            </a:pPr>
            <a:r>
              <a:rPr lang="en-GB" sz="2000" smtClean="0"/>
              <a:t>3. The probability of obtaining a head (a success) is ½ and that of a tail (a failure) is ½ for any toss. That is, </a:t>
            </a:r>
          </a:p>
          <a:p>
            <a:pPr eaLnBrk="1" hangingPunct="1">
              <a:buFont typeface="Wingdings" pitchFamily="2" charset="2"/>
              <a:buChar char=" "/>
            </a:pPr>
            <a:r>
              <a:rPr lang="en-GB" sz="2000" smtClean="0"/>
              <a:t>        </a:t>
            </a:r>
            <a:r>
              <a:rPr lang="en-GB" sz="2000" i="1" smtClean="0"/>
              <a:t>p </a:t>
            </a:r>
            <a:r>
              <a:rPr lang="en-GB" sz="2000" smtClean="0"/>
              <a:t>= P(H) = ½    and   </a:t>
            </a:r>
            <a:r>
              <a:rPr lang="en-GB" sz="2000" i="1" smtClean="0"/>
              <a:t>q </a:t>
            </a:r>
            <a:r>
              <a:rPr lang="en-GB" sz="2000" smtClean="0"/>
              <a:t>= P(T) = ½</a:t>
            </a:r>
          </a:p>
          <a:p>
            <a:pPr eaLnBrk="1" hangingPunct="1">
              <a:buFont typeface="Wingdings" pitchFamily="2" charset="2"/>
              <a:buChar char=" "/>
            </a:pPr>
            <a:r>
              <a:rPr lang="en-GB" sz="2000" smtClean="0"/>
              <a:t>4. The trials (tosses) are independent.</a:t>
            </a:r>
          </a:p>
          <a:p>
            <a:pPr eaLnBrk="1" hangingPunct="1">
              <a:buFont typeface="Wingdings" pitchFamily="2" charset="2"/>
              <a:buChar char=" "/>
            </a:pPr>
            <a:endParaRPr lang="en-GB" sz="2000" smtClean="0"/>
          </a:p>
          <a:p>
            <a:pPr eaLnBrk="1" hangingPunct="1">
              <a:buFont typeface="Wingdings" pitchFamily="2" charset="2"/>
              <a:buChar char=" "/>
            </a:pPr>
            <a:r>
              <a:rPr lang="en-GB" sz="2000" smtClean="0"/>
              <a:t>Consequently, the experiment consisting of 10 tosses is a binomial experiment.</a:t>
            </a:r>
          </a:p>
        </p:txBody>
      </p:sp>
      <p:sp>
        <p:nvSpPr>
          <p:cNvPr id="37891"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0" name="Rectangle 2"/>
          <p:cNvSpPr>
            <a:spLocks noGrp="1" noChangeArrowheads="1"/>
          </p:cNvSpPr>
          <p:nvPr>
            <p:ph type="title"/>
          </p:nvPr>
        </p:nvSpPr>
        <p:spPr/>
        <p:txBody>
          <a:bodyPr/>
          <a:lstStyle/>
          <a:p>
            <a:pPr eaLnBrk="1" hangingPunct="1"/>
            <a:r>
              <a:rPr lang="en-US" sz="2800" smtClean="0"/>
              <a:t>The Binomial Probability Distribution and Binomial Formula</a:t>
            </a:r>
          </a:p>
        </p:txBody>
      </p:sp>
      <p:sp>
        <p:nvSpPr>
          <p:cNvPr id="12311" name="Rectangle 3"/>
          <p:cNvSpPr>
            <a:spLocks noGrp="1" noChangeArrowheads="1"/>
          </p:cNvSpPr>
          <p:nvPr>
            <p:ph type="body" idx="1"/>
          </p:nvPr>
        </p:nvSpPr>
        <p:spPr>
          <a:xfrm>
            <a:off x="127000" y="1600200"/>
            <a:ext cx="8559800" cy="4579938"/>
          </a:xfrm>
        </p:spPr>
        <p:txBody>
          <a:bodyPr/>
          <a:lstStyle/>
          <a:p>
            <a:pPr eaLnBrk="1" hangingPunct="1">
              <a:lnSpc>
                <a:spcPct val="80000"/>
              </a:lnSpc>
              <a:buFont typeface="Wingdings" pitchFamily="2" charset="2"/>
              <a:buChar char=" "/>
            </a:pPr>
            <a:r>
              <a:rPr lang="en-GB" sz="2000" smtClean="0"/>
              <a:t>For a binomial experiment, the probability of exactly </a:t>
            </a:r>
            <a:r>
              <a:rPr lang="en-GB" sz="2000" i="1" smtClean="0">
                <a:latin typeface="Times New Roman" pitchFamily="18" charset="0"/>
                <a:cs typeface="Times New Roman" pitchFamily="18" charset="0"/>
              </a:rPr>
              <a:t>x </a:t>
            </a:r>
            <a:r>
              <a:rPr lang="en-GB" sz="2000" smtClean="0"/>
              <a:t>successes in </a:t>
            </a:r>
            <a:r>
              <a:rPr lang="en-GB" sz="2000" i="1" smtClean="0">
                <a:latin typeface="Times New Roman" pitchFamily="18" charset="0"/>
                <a:cs typeface="Times New Roman" pitchFamily="18" charset="0"/>
              </a:rPr>
              <a:t>n</a:t>
            </a:r>
            <a:r>
              <a:rPr lang="en-GB" sz="2000" smtClean="0"/>
              <a:t> trials is given by the binomial formula</a:t>
            </a:r>
          </a:p>
          <a:p>
            <a:pPr eaLnBrk="1" hangingPunct="1">
              <a:lnSpc>
                <a:spcPct val="80000"/>
              </a:lnSpc>
              <a:buFont typeface="Wingdings" pitchFamily="2" charset="2"/>
              <a:buChar char=" "/>
            </a:pPr>
            <a:r>
              <a:rPr lang="en-GB" sz="2000" smtClean="0"/>
              <a:t/>
            </a:r>
            <a:br>
              <a:rPr lang="en-GB" sz="2000" smtClean="0"/>
            </a:br>
            <a:endParaRPr lang="en-GB" sz="2000" smtClean="0"/>
          </a:p>
          <a:p>
            <a:pPr eaLnBrk="1" hangingPunct="1">
              <a:lnSpc>
                <a:spcPct val="80000"/>
              </a:lnSpc>
              <a:buFont typeface="Wingdings" pitchFamily="2" charset="2"/>
              <a:buChar char=" "/>
            </a:pPr>
            <a:endParaRPr lang="en-GB" sz="2000" smtClean="0"/>
          </a:p>
          <a:p>
            <a:pPr eaLnBrk="1" hangingPunct="1">
              <a:lnSpc>
                <a:spcPct val="80000"/>
              </a:lnSpc>
              <a:buFont typeface="Wingdings" pitchFamily="2" charset="2"/>
              <a:buChar char=" "/>
            </a:pPr>
            <a:endParaRPr lang="en-GB" sz="2000" smtClean="0"/>
          </a:p>
          <a:p>
            <a:pPr eaLnBrk="1" hangingPunct="1">
              <a:lnSpc>
                <a:spcPct val="80000"/>
              </a:lnSpc>
              <a:buFont typeface="Wingdings" pitchFamily="2" charset="2"/>
              <a:buChar char=" "/>
            </a:pPr>
            <a:r>
              <a:rPr lang="en-GB" sz="2000" smtClean="0"/>
              <a:t> where</a:t>
            </a:r>
          </a:p>
          <a:p>
            <a:pPr eaLnBrk="1" hangingPunct="1">
              <a:lnSpc>
                <a:spcPct val="80000"/>
              </a:lnSpc>
              <a:buFont typeface="Wingdings" pitchFamily="2" charset="2"/>
              <a:buChar char=" "/>
            </a:pPr>
            <a:r>
              <a:rPr lang="en-GB" sz="2000" smtClean="0"/>
              <a:t>            </a:t>
            </a:r>
            <a:r>
              <a:rPr lang="en-GB" sz="2000" i="1" smtClean="0">
                <a:latin typeface="Times New Roman" pitchFamily="18" charset="0"/>
                <a:cs typeface="Times New Roman" pitchFamily="18" charset="0"/>
              </a:rPr>
              <a:t>n</a:t>
            </a:r>
            <a:r>
              <a:rPr lang="en-GB" sz="2000" smtClean="0"/>
              <a:t> = total number of trials</a:t>
            </a:r>
          </a:p>
          <a:p>
            <a:pPr eaLnBrk="1" hangingPunct="1">
              <a:lnSpc>
                <a:spcPct val="80000"/>
              </a:lnSpc>
              <a:buFont typeface="Wingdings" pitchFamily="2" charset="2"/>
              <a:buChar char=" "/>
            </a:pPr>
            <a:r>
              <a:rPr lang="en-GB" sz="2000" i="1" smtClean="0">
                <a:latin typeface="Times New Roman" pitchFamily="18" charset="0"/>
                <a:cs typeface="Times New Roman" pitchFamily="18" charset="0"/>
              </a:rPr>
              <a:t>                 p</a:t>
            </a:r>
            <a:r>
              <a:rPr lang="en-GB" sz="2000" smtClean="0"/>
              <a:t> = probability of success</a:t>
            </a:r>
          </a:p>
          <a:p>
            <a:pPr eaLnBrk="1" hangingPunct="1">
              <a:lnSpc>
                <a:spcPct val="80000"/>
              </a:lnSpc>
              <a:buFont typeface="Wingdings" pitchFamily="2" charset="2"/>
              <a:buChar char=" "/>
            </a:pPr>
            <a:r>
              <a:rPr lang="en-GB" sz="2000" smtClean="0"/>
              <a:t>            </a:t>
            </a:r>
            <a:r>
              <a:rPr lang="en-GB" sz="2000" i="1" smtClean="0">
                <a:latin typeface="Times New Roman" pitchFamily="18" charset="0"/>
                <a:cs typeface="Times New Roman" pitchFamily="18" charset="0"/>
              </a:rPr>
              <a:t>q</a:t>
            </a:r>
            <a:r>
              <a:rPr lang="en-GB" sz="2000" smtClean="0"/>
              <a:t> = 1 – </a:t>
            </a:r>
            <a:r>
              <a:rPr lang="en-GB" sz="2000" i="1" smtClean="0">
                <a:latin typeface="Times New Roman" pitchFamily="18" charset="0"/>
                <a:cs typeface="Times New Roman" pitchFamily="18" charset="0"/>
              </a:rPr>
              <a:t>p</a:t>
            </a:r>
            <a:r>
              <a:rPr lang="en-GB" sz="2000" smtClean="0"/>
              <a:t> = probability of failure</a:t>
            </a:r>
          </a:p>
          <a:p>
            <a:pPr eaLnBrk="1" hangingPunct="1">
              <a:lnSpc>
                <a:spcPct val="80000"/>
              </a:lnSpc>
              <a:buFont typeface="Wingdings" pitchFamily="2" charset="2"/>
              <a:buChar char=" "/>
            </a:pPr>
            <a:r>
              <a:rPr lang="en-GB" sz="2000" smtClean="0"/>
              <a:t>            </a:t>
            </a:r>
            <a:r>
              <a:rPr lang="en-GB" sz="2000" i="1" smtClean="0">
                <a:latin typeface="Times New Roman" pitchFamily="18" charset="0"/>
                <a:cs typeface="Times New Roman" pitchFamily="18" charset="0"/>
              </a:rPr>
              <a:t>x</a:t>
            </a:r>
            <a:r>
              <a:rPr lang="en-GB" sz="2000" smtClean="0"/>
              <a:t> = number of successes in </a:t>
            </a:r>
            <a:r>
              <a:rPr lang="en-GB" sz="2000" i="1" smtClean="0">
                <a:latin typeface="Times New Roman" pitchFamily="18" charset="0"/>
                <a:cs typeface="Times New Roman" pitchFamily="18" charset="0"/>
              </a:rPr>
              <a:t>n</a:t>
            </a:r>
            <a:r>
              <a:rPr lang="en-GB" sz="2000" smtClean="0"/>
              <a:t> trials</a:t>
            </a:r>
          </a:p>
          <a:p>
            <a:pPr eaLnBrk="1" hangingPunct="1">
              <a:lnSpc>
                <a:spcPct val="80000"/>
              </a:lnSpc>
              <a:buFont typeface="Wingdings" pitchFamily="2" charset="2"/>
              <a:buChar char=" "/>
            </a:pPr>
            <a:r>
              <a:rPr lang="en-GB" sz="2000" smtClean="0"/>
              <a:t>        </a:t>
            </a:r>
            <a:r>
              <a:rPr lang="en-GB" sz="2000" i="1" smtClean="0">
                <a:latin typeface="Times New Roman" pitchFamily="18" charset="0"/>
                <a:cs typeface="Times New Roman" pitchFamily="18" charset="0"/>
              </a:rPr>
              <a:t>n</a:t>
            </a:r>
            <a:r>
              <a:rPr lang="en-GB" sz="2000" smtClean="0"/>
              <a:t> - </a:t>
            </a:r>
            <a:r>
              <a:rPr lang="en-GB" sz="2000" i="1" smtClean="0">
                <a:latin typeface="Times New Roman" pitchFamily="18" charset="0"/>
                <a:cs typeface="Times New Roman" pitchFamily="18" charset="0"/>
              </a:rPr>
              <a:t>x</a:t>
            </a:r>
            <a:r>
              <a:rPr lang="en-GB" sz="2000" smtClean="0"/>
              <a:t> = number of failures in </a:t>
            </a:r>
            <a:r>
              <a:rPr lang="en-GB" sz="2000" i="1" smtClean="0">
                <a:latin typeface="Times New Roman" pitchFamily="18" charset="0"/>
                <a:cs typeface="Times New Roman" pitchFamily="18" charset="0"/>
              </a:rPr>
              <a:t>n</a:t>
            </a:r>
            <a:r>
              <a:rPr lang="en-GB" sz="2000" smtClean="0"/>
              <a:t> trials</a:t>
            </a:r>
            <a:endParaRPr lang="en-US" sz="2000" smtClean="0"/>
          </a:p>
        </p:txBody>
      </p:sp>
      <p:graphicFrame>
        <p:nvGraphicFramePr>
          <p:cNvPr id="12309" name="Object 21"/>
          <p:cNvGraphicFramePr>
            <a:graphicFrameLocks noChangeAspect="1"/>
          </p:cNvGraphicFramePr>
          <p:nvPr/>
        </p:nvGraphicFramePr>
        <p:xfrm>
          <a:off x="2895600" y="2362200"/>
          <a:ext cx="2895600" cy="741363"/>
        </p:xfrm>
        <a:graphic>
          <a:graphicData uri="http://schemas.openxmlformats.org/presentationml/2006/ole">
            <p:oleObj spid="_x0000_s12309" name="Equation" r:id="rId3" imgW="1104900" imgH="241300" progId="">
              <p:embed/>
            </p:oleObj>
          </a:graphicData>
        </a:graphic>
      </p:graphicFrame>
      <p:sp>
        <p:nvSpPr>
          <p:cNvPr id="12312"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sz="2800" smtClean="0"/>
              <a:t>Example </a:t>
            </a:r>
          </a:p>
        </p:txBody>
      </p:sp>
      <p:sp>
        <p:nvSpPr>
          <p:cNvPr id="41986" name="Rectangle 3"/>
          <p:cNvSpPr>
            <a:spLocks noGrp="1" noChangeArrowheads="1"/>
          </p:cNvSpPr>
          <p:nvPr>
            <p:ph type="body" idx="1"/>
          </p:nvPr>
        </p:nvSpPr>
        <p:spPr>
          <a:xfrm>
            <a:off x="123825" y="1600200"/>
            <a:ext cx="8486775" cy="4114800"/>
          </a:xfrm>
        </p:spPr>
        <p:txBody>
          <a:bodyPr/>
          <a:lstStyle/>
          <a:p>
            <a:pPr eaLnBrk="1" hangingPunct="1">
              <a:buFont typeface="Wingdings" pitchFamily="2" charset="2"/>
              <a:buChar char=" "/>
            </a:pPr>
            <a:r>
              <a:rPr lang="en-GB" sz="2000" smtClean="0"/>
              <a:t>Five percent of all DVD players manufactured by a large electronics company are defective. A quality control inspector randomly selects three DVD player from the production line.  What is the probability that exactly one of these three DVD players is defective?</a:t>
            </a:r>
            <a:endParaRPr lang="en-US" sz="2000" smtClean="0"/>
          </a:p>
        </p:txBody>
      </p:sp>
      <p:sp>
        <p:nvSpPr>
          <p:cNvPr id="41987"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sz="2800" smtClean="0"/>
              <a:t>Tree diagram for selecting three DVD Players.</a:t>
            </a:r>
          </a:p>
        </p:txBody>
      </p:sp>
      <p:sp>
        <p:nvSpPr>
          <p:cNvPr id="43010"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pic>
        <p:nvPicPr>
          <p:cNvPr id="43011" name="Picture 1"/>
          <p:cNvPicPr>
            <a:picLocks noChangeAspect="1"/>
          </p:cNvPicPr>
          <p:nvPr/>
        </p:nvPicPr>
        <p:blipFill>
          <a:blip r:embed="rId2"/>
          <a:srcRect/>
          <a:stretch>
            <a:fillRect/>
          </a:stretch>
        </p:blipFill>
        <p:spPr bwMode="auto">
          <a:xfrm>
            <a:off x="2338388" y="1495425"/>
            <a:ext cx="3630612" cy="47529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sz="2800" smtClean="0"/>
              <a:t>Example: Solution</a:t>
            </a:r>
          </a:p>
        </p:txBody>
      </p:sp>
      <p:sp>
        <p:nvSpPr>
          <p:cNvPr id="44034" name="Rectangle 3"/>
          <p:cNvSpPr>
            <a:spLocks noGrp="1" noChangeArrowheads="1"/>
          </p:cNvSpPr>
          <p:nvPr>
            <p:ph type="body" idx="1"/>
          </p:nvPr>
        </p:nvSpPr>
        <p:spPr>
          <a:xfrm>
            <a:off x="152400" y="1600200"/>
            <a:ext cx="8704263" cy="4506913"/>
          </a:xfrm>
        </p:spPr>
        <p:txBody>
          <a:bodyPr/>
          <a:lstStyle/>
          <a:p>
            <a:pPr eaLnBrk="1" hangingPunct="1">
              <a:lnSpc>
                <a:spcPct val="80000"/>
              </a:lnSpc>
              <a:buFont typeface="Wingdings" pitchFamily="2" charset="2"/>
              <a:buChar char=" "/>
            </a:pPr>
            <a:r>
              <a:rPr lang="en-GB" sz="2000" smtClean="0"/>
              <a:t>Let</a:t>
            </a:r>
          </a:p>
          <a:p>
            <a:pPr eaLnBrk="1" hangingPunct="1">
              <a:lnSpc>
                <a:spcPct val="80000"/>
              </a:lnSpc>
              <a:buFont typeface="Wingdings" pitchFamily="2" charset="2"/>
              <a:buChar char=" "/>
            </a:pPr>
            <a:r>
              <a:rPr lang="en-GB" sz="2000" smtClean="0"/>
              <a:t/>
            </a:r>
            <a:br>
              <a:rPr lang="en-GB" sz="2000" smtClean="0"/>
            </a:br>
            <a:r>
              <a:rPr lang="en-GB" sz="2000" smtClean="0"/>
              <a:t>  </a:t>
            </a:r>
            <a:r>
              <a:rPr lang="en-GB" sz="2000" i="1" smtClean="0"/>
              <a:t>D</a:t>
            </a:r>
            <a:r>
              <a:rPr lang="en-GB" sz="2000" smtClean="0"/>
              <a:t> = a selected DVD player is defective  P(D) = .05	</a:t>
            </a:r>
          </a:p>
          <a:p>
            <a:pPr eaLnBrk="1" hangingPunct="1">
              <a:lnSpc>
                <a:spcPct val="80000"/>
              </a:lnSpc>
              <a:buFont typeface="Wingdings" pitchFamily="2" charset="2"/>
              <a:buChar char=" "/>
            </a:pPr>
            <a:r>
              <a:rPr lang="en-GB" sz="2000" i="1" smtClean="0"/>
              <a:t>  G</a:t>
            </a:r>
            <a:r>
              <a:rPr lang="en-GB" sz="2000" smtClean="0"/>
              <a:t> = a selected DVD player is good        P(G) = .95</a:t>
            </a:r>
            <a:br>
              <a:rPr lang="en-GB" sz="2000" smtClean="0"/>
            </a:br>
            <a:endParaRPr lang="en-GB" sz="2000" smtClean="0"/>
          </a:p>
          <a:p>
            <a:pPr eaLnBrk="1" hangingPunct="1">
              <a:lnSpc>
                <a:spcPct val="80000"/>
              </a:lnSpc>
              <a:buFont typeface="Wingdings" pitchFamily="2" charset="2"/>
              <a:buChar char=" "/>
            </a:pPr>
            <a:r>
              <a:rPr lang="en-GB" sz="2000" i="1" smtClean="0"/>
              <a:t>       P</a:t>
            </a:r>
            <a:r>
              <a:rPr lang="en-GB" sz="2000" smtClean="0"/>
              <a:t>(</a:t>
            </a:r>
            <a:r>
              <a:rPr lang="en-GB" sz="2000" i="1" smtClean="0"/>
              <a:t>DGG</a:t>
            </a:r>
            <a:r>
              <a:rPr lang="en-GB" sz="2000" smtClean="0"/>
              <a:t>) = </a:t>
            </a:r>
            <a:r>
              <a:rPr lang="en-GB" sz="2000" i="1" smtClean="0"/>
              <a:t>P</a:t>
            </a:r>
            <a:r>
              <a:rPr lang="en-GB" sz="2000" smtClean="0"/>
              <a:t>(</a:t>
            </a:r>
            <a:r>
              <a:rPr lang="en-GB" sz="2000" i="1" smtClean="0"/>
              <a:t>D</a:t>
            </a:r>
            <a:r>
              <a:rPr lang="en-GB" sz="2000" smtClean="0"/>
              <a:t>) </a:t>
            </a:r>
            <a:r>
              <a:rPr lang="en-GB" sz="2000" i="1" smtClean="0"/>
              <a:t>P</a:t>
            </a:r>
            <a:r>
              <a:rPr lang="en-GB" sz="2000" smtClean="0"/>
              <a:t>(</a:t>
            </a:r>
            <a:r>
              <a:rPr lang="en-GB" sz="2000" i="1" smtClean="0"/>
              <a:t>G</a:t>
            </a:r>
            <a:r>
              <a:rPr lang="en-GB" sz="2000" smtClean="0"/>
              <a:t>) </a:t>
            </a:r>
            <a:r>
              <a:rPr lang="en-GB" sz="2000" i="1" smtClean="0"/>
              <a:t>P</a:t>
            </a:r>
            <a:r>
              <a:rPr lang="en-GB" sz="2000" smtClean="0"/>
              <a:t>(</a:t>
            </a:r>
            <a:r>
              <a:rPr lang="en-GB" sz="2000" i="1" smtClean="0"/>
              <a:t>G</a:t>
            </a:r>
            <a:r>
              <a:rPr lang="en-GB" sz="2000" smtClean="0"/>
              <a:t>) </a:t>
            </a:r>
          </a:p>
          <a:p>
            <a:pPr eaLnBrk="1" hangingPunct="1">
              <a:lnSpc>
                <a:spcPct val="80000"/>
              </a:lnSpc>
              <a:buFont typeface="Wingdings" pitchFamily="2" charset="2"/>
              <a:buNone/>
            </a:pPr>
            <a:r>
              <a:rPr lang="en-GB" sz="2000" smtClean="0"/>
              <a:t>	   	             = (.05)(.95)(.95) = .0451</a:t>
            </a:r>
            <a:br>
              <a:rPr lang="en-GB" sz="2000" smtClean="0"/>
            </a:br>
            <a:endParaRPr lang="en-GB" sz="2000" smtClean="0"/>
          </a:p>
          <a:p>
            <a:pPr eaLnBrk="1" hangingPunct="1">
              <a:lnSpc>
                <a:spcPct val="80000"/>
              </a:lnSpc>
              <a:buFont typeface="Wingdings" pitchFamily="2" charset="2"/>
              <a:buNone/>
            </a:pPr>
            <a:r>
              <a:rPr lang="en-GB" sz="2000" smtClean="0"/>
              <a:t>           </a:t>
            </a:r>
            <a:r>
              <a:rPr lang="en-GB" sz="2000" i="1" smtClean="0"/>
              <a:t>P</a:t>
            </a:r>
            <a:r>
              <a:rPr lang="en-GB" sz="2000" smtClean="0"/>
              <a:t>(</a:t>
            </a:r>
            <a:r>
              <a:rPr lang="en-GB" sz="2000" i="1" smtClean="0"/>
              <a:t>GDG</a:t>
            </a:r>
            <a:r>
              <a:rPr lang="en-GB" sz="2000" smtClean="0"/>
              <a:t>) = </a:t>
            </a:r>
            <a:r>
              <a:rPr lang="en-GB" sz="2000" i="1" smtClean="0"/>
              <a:t>P</a:t>
            </a:r>
            <a:r>
              <a:rPr lang="en-GB" sz="2000" smtClean="0"/>
              <a:t>(</a:t>
            </a:r>
            <a:r>
              <a:rPr lang="en-GB" sz="2000" i="1" smtClean="0"/>
              <a:t>G</a:t>
            </a:r>
            <a:r>
              <a:rPr lang="en-GB" sz="2000" smtClean="0"/>
              <a:t>) </a:t>
            </a:r>
            <a:r>
              <a:rPr lang="en-GB" sz="2000" i="1" smtClean="0"/>
              <a:t>P</a:t>
            </a:r>
            <a:r>
              <a:rPr lang="en-GB" sz="2000" smtClean="0"/>
              <a:t>(</a:t>
            </a:r>
            <a:r>
              <a:rPr lang="en-GB" sz="2000" i="1" smtClean="0"/>
              <a:t>D</a:t>
            </a:r>
            <a:r>
              <a:rPr lang="en-GB" sz="2000" smtClean="0"/>
              <a:t>) </a:t>
            </a:r>
            <a:r>
              <a:rPr lang="en-GB" sz="2000" i="1" smtClean="0"/>
              <a:t>P</a:t>
            </a:r>
            <a:r>
              <a:rPr lang="en-GB" sz="2000" smtClean="0"/>
              <a:t>(</a:t>
            </a:r>
            <a:r>
              <a:rPr lang="en-GB" sz="2000" i="1" smtClean="0"/>
              <a:t>G</a:t>
            </a:r>
            <a:r>
              <a:rPr lang="en-GB" sz="2000" smtClean="0"/>
              <a:t>) </a:t>
            </a:r>
          </a:p>
          <a:p>
            <a:pPr eaLnBrk="1" hangingPunct="1">
              <a:lnSpc>
                <a:spcPct val="80000"/>
              </a:lnSpc>
              <a:buFont typeface="Wingdings" pitchFamily="2" charset="2"/>
              <a:buNone/>
            </a:pPr>
            <a:r>
              <a:rPr lang="en-GB" sz="2000" smtClean="0"/>
              <a:t>                       = (.95)(.05)(.95) = .0451</a:t>
            </a:r>
            <a:br>
              <a:rPr lang="en-GB" sz="2000" smtClean="0"/>
            </a:br>
            <a:endParaRPr lang="en-GB" sz="2000" smtClean="0"/>
          </a:p>
          <a:p>
            <a:pPr eaLnBrk="1" hangingPunct="1">
              <a:lnSpc>
                <a:spcPct val="80000"/>
              </a:lnSpc>
              <a:buFont typeface="Wingdings" pitchFamily="2" charset="2"/>
              <a:buNone/>
            </a:pPr>
            <a:r>
              <a:rPr lang="en-GB" sz="2000" smtClean="0"/>
              <a:t>           </a:t>
            </a:r>
            <a:r>
              <a:rPr lang="en-GB" sz="2000" i="1" smtClean="0"/>
              <a:t>P</a:t>
            </a:r>
            <a:r>
              <a:rPr lang="en-GB" sz="2000" smtClean="0"/>
              <a:t>(</a:t>
            </a:r>
            <a:r>
              <a:rPr lang="en-GB" sz="2000" i="1" smtClean="0"/>
              <a:t>GGD</a:t>
            </a:r>
            <a:r>
              <a:rPr lang="en-GB" sz="2000" smtClean="0"/>
              <a:t>) = </a:t>
            </a:r>
            <a:r>
              <a:rPr lang="en-GB" sz="2000" i="1" smtClean="0"/>
              <a:t>P</a:t>
            </a:r>
            <a:r>
              <a:rPr lang="en-GB" sz="2000" smtClean="0"/>
              <a:t>(</a:t>
            </a:r>
            <a:r>
              <a:rPr lang="en-GB" sz="2000" i="1" smtClean="0"/>
              <a:t>G</a:t>
            </a:r>
            <a:r>
              <a:rPr lang="en-GB" sz="2000" smtClean="0"/>
              <a:t>) </a:t>
            </a:r>
            <a:r>
              <a:rPr lang="en-GB" sz="2000" i="1" smtClean="0"/>
              <a:t>P</a:t>
            </a:r>
            <a:r>
              <a:rPr lang="en-GB" sz="2000" smtClean="0"/>
              <a:t>(</a:t>
            </a:r>
            <a:r>
              <a:rPr lang="en-GB" sz="2000" i="1" smtClean="0"/>
              <a:t>G</a:t>
            </a:r>
            <a:r>
              <a:rPr lang="en-GB" sz="2000" smtClean="0"/>
              <a:t>) </a:t>
            </a:r>
            <a:r>
              <a:rPr lang="en-GB" sz="2000" i="1" smtClean="0"/>
              <a:t>P</a:t>
            </a:r>
            <a:r>
              <a:rPr lang="en-GB" sz="2000" smtClean="0"/>
              <a:t>(</a:t>
            </a:r>
            <a:r>
              <a:rPr lang="en-GB" sz="2000" i="1" smtClean="0"/>
              <a:t>D</a:t>
            </a:r>
            <a:r>
              <a:rPr lang="en-GB" sz="2000" smtClean="0"/>
              <a:t>)  </a:t>
            </a:r>
          </a:p>
          <a:p>
            <a:pPr eaLnBrk="1" hangingPunct="1">
              <a:lnSpc>
                <a:spcPct val="80000"/>
              </a:lnSpc>
              <a:buFont typeface="Wingdings" pitchFamily="2" charset="2"/>
              <a:buNone/>
            </a:pPr>
            <a:r>
              <a:rPr lang="en-GB" sz="2000" smtClean="0"/>
              <a:t>                       = (.95)(.95)(.05) = .0451</a:t>
            </a:r>
            <a:br>
              <a:rPr lang="en-GB" sz="2000" smtClean="0"/>
            </a:br>
            <a:endParaRPr lang="en-US" sz="2000" smtClean="0"/>
          </a:p>
          <a:p>
            <a:pPr eaLnBrk="1" hangingPunct="1">
              <a:lnSpc>
                <a:spcPct val="80000"/>
              </a:lnSpc>
              <a:buFont typeface="Wingdings" pitchFamily="2" charset="2"/>
              <a:buNone/>
            </a:pPr>
            <a:endParaRPr lang="en-US" sz="2000" smtClean="0"/>
          </a:p>
        </p:txBody>
      </p:sp>
      <p:sp>
        <p:nvSpPr>
          <p:cNvPr id="44035"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sz="2800" smtClean="0"/>
              <a:t>Example: Solution</a:t>
            </a:r>
          </a:p>
        </p:txBody>
      </p:sp>
      <p:sp>
        <p:nvSpPr>
          <p:cNvPr id="45058" name="Rectangle 3"/>
          <p:cNvSpPr>
            <a:spLocks noGrp="1" noChangeArrowheads="1"/>
          </p:cNvSpPr>
          <p:nvPr>
            <p:ph type="body" idx="1"/>
          </p:nvPr>
        </p:nvSpPr>
        <p:spPr>
          <a:xfrm>
            <a:off x="428625" y="1600200"/>
            <a:ext cx="8486775" cy="4114800"/>
          </a:xfrm>
        </p:spPr>
        <p:txBody>
          <a:bodyPr/>
          <a:lstStyle/>
          <a:p>
            <a:pPr eaLnBrk="1" hangingPunct="1">
              <a:buFont typeface="Wingdings" pitchFamily="2" charset="2"/>
              <a:buNone/>
            </a:pPr>
            <a:r>
              <a:rPr lang="en-GB" i="1" smtClean="0"/>
              <a:t> </a:t>
            </a:r>
            <a:r>
              <a:rPr lang="en-GB" sz="2000" i="1" smtClean="0"/>
              <a:t>P</a:t>
            </a:r>
            <a:r>
              <a:rPr lang="en-GB" sz="2000" smtClean="0"/>
              <a:t>(1</a:t>
            </a:r>
            <a:r>
              <a:rPr lang="en-GB" sz="2000" i="1" smtClean="0"/>
              <a:t> </a:t>
            </a:r>
            <a:r>
              <a:rPr lang="en-GB" sz="2000" smtClean="0"/>
              <a:t>DVD player in 3 is defective)  </a:t>
            </a:r>
          </a:p>
          <a:p>
            <a:pPr eaLnBrk="1" hangingPunct="1">
              <a:buFont typeface="Wingdings" pitchFamily="2" charset="2"/>
              <a:buNone/>
            </a:pPr>
            <a:r>
              <a:rPr lang="en-GB" sz="2000" smtClean="0"/>
              <a:t>         	      = </a:t>
            </a:r>
            <a:r>
              <a:rPr lang="en-GB" sz="2000" i="1" smtClean="0"/>
              <a:t>P</a:t>
            </a:r>
            <a:r>
              <a:rPr lang="en-GB" sz="2000" smtClean="0"/>
              <a:t>(</a:t>
            </a:r>
            <a:r>
              <a:rPr lang="en-GB" sz="2000" i="1" smtClean="0"/>
              <a:t>DGG </a:t>
            </a:r>
            <a:r>
              <a:rPr lang="en-GB" sz="2000" smtClean="0"/>
              <a:t>or</a:t>
            </a:r>
            <a:r>
              <a:rPr lang="en-GB" sz="2000" i="1" smtClean="0"/>
              <a:t> GDG </a:t>
            </a:r>
            <a:r>
              <a:rPr lang="en-GB" sz="2000" smtClean="0"/>
              <a:t>or</a:t>
            </a:r>
            <a:r>
              <a:rPr lang="en-GB" sz="2000" i="1" smtClean="0"/>
              <a:t> GGD</a:t>
            </a:r>
            <a:r>
              <a:rPr lang="en-GB" sz="2000" smtClean="0"/>
              <a:t>)</a:t>
            </a:r>
            <a:r>
              <a:rPr lang="en-GB" sz="2000" i="1" smtClean="0"/>
              <a:t/>
            </a:r>
            <a:br>
              <a:rPr lang="en-GB" sz="2000" i="1" smtClean="0"/>
            </a:br>
            <a:r>
              <a:rPr lang="en-GB" sz="2000" smtClean="0"/>
              <a:t>            = </a:t>
            </a:r>
            <a:r>
              <a:rPr lang="en-GB" sz="2000" i="1" smtClean="0"/>
              <a:t>P</a:t>
            </a:r>
            <a:r>
              <a:rPr lang="en-GB" sz="2000" smtClean="0"/>
              <a:t>(</a:t>
            </a:r>
            <a:r>
              <a:rPr lang="en-GB" sz="2000" i="1" smtClean="0"/>
              <a:t>DGG</a:t>
            </a:r>
            <a:r>
              <a:rPr lang="en-GB" sz="2000" smtClean="0"/>
              <a:t>) + </a:t>
            </a:r>
            <a:r>
              <a:rPr lang="en-GB" sz="2000" i="1" smtClean="0"/>
              <a:t>P</a:t>
            </a:r>
            <a:r>
              <a:rPr lang="en-GB" sz="2000" smtClean="0"/>
              <a:t>(</a:t>
            </a:r>
            <a:r>
              <a:rPr lang="en-GB" sz="2000" i="1" smtClean="0"/>
              <a:t>GDG</a:t>
            </a:r>
            <a:r>
              <a:rPr lang="en-GB" sz="2000" smtClean="0"/>
              <a:t>) + </a:t>
            </a:r>
            <a:r>
              <a:rPr lang="en-GB" sz="2000" i="1" smtClean="0"/>
              <a:t>P</a:t>
            </a:r>
            <a:r>
              <a:rPr lang="en-GB" sz="2000" smtClean="0"/>
              <a:t>(</a:t>
            </a:r>
            <a:r>
              <a:rPr lang="en-GB" sz="2000" i="1" smtClean="0"/>
              <a:t>GGD</a:t>
            </a:r>
            <a:r>
              <a:rPr lang="en-GB" sz="2000" smtClean="0"/>
              <a:t>)</a:t>
            </a:r>
            <a:r>
              <a:rPr lang="en-GB" sz="2000" i="1" smtClean="0"/>
              <a:t/>
            </a:r>
            <a:br>
              <a:rPr lang="en-GB" sz="2000" i="1" smtClean="0"/>
            </a:br>
            <a:r>
              <a:rPr lang="en-GB" sz="2000" smtClean="0"/>
              <a:t>            = .0451 + .0451 + .0451</a:t>
            </a:r>
            <a:br>
              <a:rPr lang="en-GB" sz="2000" smtClean="0"/>
            </a:br>
            <a:r>
              <a:rPr lang="en-GB" sz="2000" smtClean="0"/>
              <a:t>            = </a:t>
            </a:r>
            <a:r>
              <a:rPr lang="en-GB" sz="2000" b="1" smtClean="0"/>
              <a:t>.1353</a:t>
            </a:r>
            <a:endParaRPr lang="en-US" sz="2000" b="1" smtClean="0"/>
          </a:p>
          <a:p>
            <a:pPr eaLnBrk="1" hangingPunct="1"/>
            <a:endParaRPr lang="en-US" sz="2000" b="1" smtClean="0"/>
          </a:p>
          <a:p>
            <a:pPr eaLnBrk="1" hangingPunct="1"/>
            <a:endParaRPr lang="en-US" sz="2000" smtClean="0"/>
          </a:p>
        </p:txBody>
      </p:sp>
      <p:sp>
        <p:nvSpPr>
          <p:cNvPr id="45059"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sz="2800" smtClean="0"/>
              <a:t>Solution</a:t>
            </a:r>
          </a:p>
        </p:txBody>
      </p:sp>
      <p:sp>
        <p:nvSpPr>
          <p:cNvPr id="46082" name="Rectangle 3"/>
          <p:cNvSpPr>
            <a:spLocks noGrp="1" noChangeArrowheads="1"/>
          </p:cNvSpPr>
          <p:nvPr>
            <p:ph type="body" idx="1"/>
          </p:nvPr>
        </p:nvSpPr>
        <p:spPr>
          <a:xfrm>
            <a:off x="131763" y="1600200"/>
            <a:ext cx="8631237" cy="4840288"/>
          </a:xfrm>
        </p:spPr>
        <p:txBody>
          <a:bodyPr/>
          <a:lstStyle/>
          <a:p>
            <a:pPr eaLnBrk="1" hangingPunct="1">
              <a:buFont typeface="Wingdings" pitchFamily="2" charset="2"/>
              <a:buChar char=" "/>
            </a:pPr>
            <a:r>
              <a:rPr lang="en-GB" sz="2000" i="1" smtClean="0">
                <a:cs typeface="Times New Roman" pitchFamily="18" charset="0"/>
              </a:rPr>
              <a:t>n</a:t>
            </a:r>
            <a:r>
              <a:rPr lang="en-GB" sz="2000" smtClean="0"/>
              <a:t> = total number of trials = 3 DVD players</a:t>
            </a:r>
            <a:br>
              <a:rPr lang="en-GB" sz="2000" smtClean="0"/>
            </a:br>
            <a:r>
              <a:rPr lang="en-GB" sz="2000" i="1" smtClean="0">
                <a:cs typeface="Times New Roman" pitchFamily="18" charset="0"/>
              </a:rPr>
              <a:t>x</a:t>
            </a:r>
            <a:r>
              <a:rPr lang="en-GB" sz="2000" smtClean="0"/>
              <a:t> = number of successes = number of defective DVD players </a:t>
            </a:r>
          </a:p>
          <a:p>
            <a:pPr eaLnBrk="1" hangingPunct="1">
              <a:buFont typeface="Wingdings" pitchFamily="2" charset="2"/>
              <a:buChar char=" "/>
            </a:pPr>
            <a:r>
              <a:rPr lang="en-GB" sz="2000" smtClean="0"/>
              <a:t>   = 1 </a:t>
            </a:r>
            <a:br>
              <a:rPr lang="en-GB" sz="2000" smtClean="0"/>
            </a:br>
            <a:r>
              <a:rPr lang="en-GB" sz="2000" i="1" smtClean="0">
                <a:cs typeface="Times New Roman" pitchFamily="18" charset="0"/>
              </a:rPr>
              <a:t>n</a:t>
            </a:r>
            <a:r>
              <a:rPr lang="en-GB" sz="2000" smtClean="0"/>
              <a:t> – </a:t>
            </a:r>
            <a:r>
              <a:rPr lang="en-GB" sz="2000" i="1" smtClean="0">
                <a:cs typeface="Times New Roman" pitchFamily="18" charset="0"/>
              </a:rPr>
              <a:t>x</a:t>
            </a:r>
            <a:r>
              <a:rPr lang="en-GB" sz="2000" smtClean="0"/>
              <a:t> = number of failures = number of good DVD players </a:t>
            </a:r>
          </a:p>
          <a:p>
            <a:pPr eaLnBrk="1" hangingPunct="1">
              <a:buFont typeface="Wingdings" pitchFamily="2" charset="2"/>
              <a:buChar char=" "/>
            </a:pPr>
            <a:r>
              <a:rPr lang="en-GB" sz="2000" smtClean="0"/>
              <a:t>        = 3 - 1 = 2 </a:t>
            </a:r>
            <a:br>
              <a:rPr lang="en-GB" sz="2000" smtClean="0"/>
            </a:br>
            <a:r>
              <a:rPr lang="en-GB" sz="2000" i="1" smtClean="0">
                <a:cs typeface="Times New Roman" pitchFamily="18" charset="0"/>
              </a:rPr>
              <a:t>p</a:t>
            </a:r>
            <a:r>
              <a:rPr lang="en-GB" sz="2000" smtClean="0"/>
              <a:t> = </a:t>
            </a:r>
            <a:r>
              <a:rPr lang="en-GB" sz="2000" i="1" smtClean="0"/>
              <a:t>P</a:t>
            </a:r>
            <a:r>
              <a:rPr lang="en-GB" sz="2000" smtClean="0"/>
              <a:t>(success) = .05</a:t>
            </a:r>
            <a:br>
              <a:rPr lang="en-GB" sz="2000" smtClean="0"/>
            </a:br>
            <a:r>
              <a:rPr lang="en-GB" sz="2000" i="1" smtClean="0">
                <a:cs typeface="Times New Roman" pitchFamily="18" charset="0"/>
              </a:rPr>
              <a:t>q</a:t>
            </a:r>
            <a:r>
              <a:rPr lang="en-GB" sz="2000" smtClean="0"/>
              <a:t> = </a:t>
            </a:r>
            <a:r>
              <a:rPr lang="en-GB" sz="2000" i="1" smtClean="0"/>
              <a:t>P</a:t>
            </a:r>
            <a:r>
              <a:rPr lang="en-GB" sz="2000" smtClean="0"/>
              <a:t>(failure)  = 1 – </a:t>
            </a:r>
            <a:r>
              <a:rPr lang="en-GB" sz="2000" i="1" smtClean="0">
                <a:cs typeface="Times New Roman" pitchFamily="18" charset="0"/>
              </a:rPr>
              <a:t>p</a:t>
            </a:r>
            <a:r>
              <a:rPr lang="en-GB" sz="2000" smtClean="0"/>
              <a:t> = .95</a:t>
            </a:r>
            <a:br>
              <a:rPr lang="en-GB" sz="2000" smtClean="0"/>
            </a:br>
            <a:endParaRPr lang="en-US" sz="2000" smtClean="0"/>
          </a:p>
        </p:txBody>
      </p:sp>
      <p:sp>
        <p:nvSpPr>
          <p:cNvPr id="46083"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sz="2800" smtClean="0"/>
              <a:t>Solution</a:t>
            </a:r>
          </a:p>
        </p:txBody>
      </p:sp>
      <p:sp>
        <p:nvSpPr>
          <p:cNvPr id="47106" name="Rectangle 3"/>
          <p:cNvSpPr>
            <a:spLocks noGrp="1" noChangeArrowheads="1"/>
          </p:cNvSpPr>
          <p:nvPr>
            <p:ph type="body" idx="1"/>
          </p:nvPr>
        </p:nvSpPr>
        <p:spPr>
          <a:xfrm>
            <a:off x="457200" y="1600200"/>
            <a:ext cx="8343900" cy="4114800"/>
          </a:xfrm>
        </p:spPr>
        <p:txBody>
          <a:bodyPr/>
          <a:lstStyle/>
          <a:p>
            <a:pPr eaLnBrk="1" hangingPunct="1">
              <a:buFont typeface="Wingdings" pitchFamily="2" charset="2"/>
              <a:buNone/>
            </a:pPr>
            <a:r>
              <a:rPr lang="en-GB" sz="2000" smtClean="0"/>
              <a:t>The probability of selecting exactly one defective DVD player is</a:t>
            </a:r>
            <a:br>
              <a:rPr lang="en-GB" sz="2000" smtClean="0"/>
            </a:br>
            <a:r>
              <a:rPr lang="en-GB" sz="2000" smtClean="0"/>
              <a:t/>
            </a:r>
            <a:br>
              <a:rPr lang="en-GB" sz="2000" smtClean="0"/>
            </a:br>
            <a:r>
              <a:rPr lang="en-GB" sz="2000" smtClean="0"/>
              <a:t/>
            </a:r>
            <a:br>
              <a:rPr lang="en-GB" sz="2000" smtClean="0"/>
            </a:br>
            <a:endParaRPr lang="en-GB" sz="2000" smtClean="0"/>
          </a:p>
        </p:txBody>
      </p:sp>
      <p:sp>
        <p:nvSpPr>
          <p:cNvPr id="47107"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pic>
        <p:nvPicPr>
          <p:cNvPr id="47108" name="Picture 1"/>
          <p:cNvPicPr>
            <a:picLocks noChangeAspect="1"/>
          </p:cNvPicPr>
          <p:nvPr/>
        </p:nvPicPr>
        <p:blipFill>
          <a:blip r:embed="rId2"/>
          <a:srcRect/>
          <a:stretch>
            <a:fillRect/>
          </a:stretch>
        </p:blipFill>
        <p:spPr bwMode="auto">
          <a:xfrm>
            <a:off x="1408113" y="2343150"/>
            <a:ext cx="6745287" cy="276225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5" name="Rectangle 2"/>
          <p:cNvSpPr>
            <a:spLocks noGrp="1" noChangeArrowheads="1"/>
          </p:cNvSpPr>
          <p:nvPr>
            <p:ph type="title"/>
          </p:nvPr>
        </p:nvSpPr>
        <p:spPr/>
        <p:txBody>
          <a:bodyPr/>
          <a:lstStyle/>
          <a:p>
            <a:pPr eaLnBrk="1" hangingPunct="1"/>
            <a:r>
              <a:rPr lang="en-GB" sz="2800" smtClean="0"/>
              <a:t>Mean and Standard Deviation of the Binomial Distribution</a:t>
            </a:r>
          </a:p>
        </p:txBody>
      </p:sp>
      <p:sp>
        <p:nvSpPr>
          <p:cNvPr id="16406" name="Rectangle 3"/>
          <p:cNvSpPr>
            <a:spLocks noGrp="1" noChangeArrowheads="1"/>
          </p:cNvSpPr>
          <p:nvPr>
            <p:ph type="body" idx="1"/>
          </p:nvPr>
        </p:nvSpPr>
        <p:spPr>
          <a:xfrm>
            <a:off x="134938" y="1600200"/>
            <a:ext cx="8780462" cy="3200400"/>
          </a:xfrm>
        </p:spPr>
        <p:txBody>
          <a:bodyPr/>
          <a:lstStyle/>
          <a:p>
            <a:pPr eaLnBrk="1" hangingPunct="1">
              <a:buClr>
                <a:schemeClr val="bg1"/>
              </a:buClr>
            </a:pPr>
            <a:r>
              <a:rPr lang="en-GB" sz="2000" smtClean="0"/>
              <a:t>The </a:t>
            </a:r>
            <a:r>
              <a:rPr lang="en-GB" sz="2000" b="1" i="1" u="sng" smtClean="0">
                <a:solidFill>
                  <a:schemeClr val="hlink"/>
                </a:solidFill>
              </a:rPr>
              <a:t>mean</a:t>
            </a:r>
            <a:r>
              <a:rPr lang="en-GB" sz="2000" smtClean="0"/>
              <a:t> and </a:t>
            </a:r>
            <a:r>
              <a:rPr lang="en-GB" sz="2000" b="1" i="1" u="sng" smtClean="0">
                <a:solidFill>
                  <a:schemeClr val="hlink"/>
                </a:solidFill>
              </a:rPr>
              <a:t>standard deviation</a:t>
            </a:r>
            <a:r>
              <a:rPr lang="en-GB" sz="2000" smtClean="0"/>
              <a:t> of a </a:t>
            </a:r>
            <a:r>
              <a:rPr lang="en-GB" sz="2000" b="1" i="1" u="sng" smtClean="0">
                <a:solidFill>
                  <a:schemeClr val="hlink"/>
                </a:solidFill>
              </a:rPr>
              <a:t>binomial distribution</a:t>
            </a:r>
            <a:r>
              <a:rPr lang="en-GB" sz="2000" smtClean="0"/>
              <a:t> are, respectively,</a:t>
            </a:r>
          </a:p>
          <a:p>
            <a:pPr eaLnBrk="1" hangingPunct="1">
              <a:buClr>
                <a:schemeClr val="bg1"/>
              </a:buClr>
            </a:pPr>
            <a:endParaRPr lang="en-GB" sz="2000" smtClean="0"/>
          </a:p>
          <a:p>
            <a:pPr eaLnBrk="1" hangingPunct="1">
              <a:buClr>
                <a:schemeClr val="bg1"/>
              </a:buClr>
            </a:pPr>
            <a:endParaRPr lang="en-GB" sz="2000" smtClean="0"/>
          </a:p>
          <a:p>
            <a:pPr eaLnBrk="1" hangingPunct="1">
              <a:buClr>
                <a:schemeClr val="bg1"/>
              </a:buClr>
            </a:pPr>
            <a:endParaRPr lang="en-GB" sz="2000" smtClean="0"/>
          </a:p>
          <a:p>
            <a:pPr eaLnBrk="1" hangingPunct="1">
              <a:buClr>
                <a:schemeClr val="bg1"/>
              </a:buClr>
            </a:pPr>
            <a:r>
              <a:rPr lang="en-GB" sz="2000" smtClean="0"/>
              <a:t>where </a:t>
            </a:r>
            <a:r>
              <a:rPr lang="en-GB" sz="2000" i="1" smtClean="0">
                <a:latin typeface="Times New Roman" pitchFamily="18" charset="0"/>
                <a:cs typeface="Times New Roman" pitchFamily="18" charset="0"/>
              </a:rPr>
              <a:t>n</a:t>
            </a:r>
            <a:r>
              <a:rPr lang="en-GB" sz="2000" smtClean="0"/>
              <a:t> is the total number of trails, </a:t>
            </a:r>
            <a:r>
              <a:rPr lang="en-GB" sz="2000" i="1" smtClean="0">
                <a:latin typeface="Times New Roman" pitchFamily="18" charset="0"/>
                <a:cs typeface="Times New Roman" pitchFamily="18" charset="0"/>
              </a:rPr>
              <a:t>p</a:t>
            </a:r>
            <a:r>
              <a:rPr lang="en-GB" sz="2000" smtClean="0"/>
              <a:t> is the probability of success, and </a:t>
            </a:r>
            <a:r>
              <a:rPr lang="en-GB" sz="2000" i="1" smtClean="0">
                <a:latin typeface="Times New Roman" pitchFamily="18" charset="0"/>
                <a:cs typeface="Times New Roman" pitchFamily="18" charset="0"/>
              </a:rPr>
              <a:t>q</a:t>
            </a:r>
            <a:r>
              <a:rPr lang="en-GB" sz="2000" smtClean="0"/>
              <a:t> is the probability of failure.</a:t>
            </a:r>
          </a:p>
          <a:p>
            <a:pPr eaLnBrk="1" hangingPunct="1"/>
            <a:endParaRPr lang="en-GB" sz="2000" smtClean="0"/>
          </a:p>
        </p:txBody>
      </p:sp>
      <p:graphicFrame>
        <p:nvGraphicFramePr>
          <p:cNvPr id="16404" name="Object 20"/>
          <p:cNvGraphicFramePr>
            <a:graphicFrameLocks noChangeAspect="1"/>
          </p:cNvGraphicFramePr>
          <p:nvPr/>
        </p:nvGraphicFramePr>
        <p:xfrm>
          <a:off x="1547813" y="2438400"/>
          <a:ext cx="3709987" cy="600075"/>
        </p:xfrm>
        <a:graphic>
          <a:graphicData uri="http://schemas.openxmlformats.org/presentationml/2006/ole">
            <p:oleObj spid="_x0000_s16404" name="Equation" r:id="rId3" imgW="1765300" imgH="254000" progId="Equation.3">
              <p:embed/>
            </p:oleObj>
          </a:graphicData>
        </a:graphic>
      </p:graphicFrame>
      <p:sp>
        <p:nvSpPr>
          <p:cNvPr id="16407"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304800"/>
            <a:ext cx="8229600" cy="1139825"/>
          </a:xfrm>
        </p:spPr>
        <p:txBody>
          <a:bodyPr/>
          <a:lstStyle/>
          <a:p>
            <a:pPr eaLnBrk="1" hangingPunct="1"/>
            <a:r>
              <a:rPr lang="en-GB" sz="2800" smtClean="0"/>
              <a:t>MEAN AMD STANDARD DEVIATION OF A DISCRETE RANDOM VARIABLE</a:t>
            </a:r>
          </a:p>
        </p:txBody>
      </p:sp>
      <p:sp>
        <p:nvSpPr>
          <p:cNvPr id="19458" name="Rectangle 3"/>
          <p:cNvSpPr>
            <a:spLocks noGrp="1" noChangeArrowheads="1"/>
          </p:cNvSpPr>
          <p:nvPr>
            <p:ph type="body" idx="1"/>
          </p:nvPr>
        </p:nvSpPr>
        <p:spPr>
          <a:xfrm>
            <a:off x="76200" y="1589088"/>
            <a:ext cx="8631238" cy="4506912"/>
          </a:xfrm>
        </p:spPr>
        <p:txBody>
          <a:bodyPr/>
          <a:lstStyle/>
          <a:p>
            <a:pPr eaLnBrk="1" hangingPunct="1">
              <a:lnSpc>
                <a:spcPct val="80000"/>
              </a:lnSpc>
              <a:buFont typeface="Wingdings" pitchFamily="2" charset="2"/>
              <a:buNone/>
            </a:pPr>
            <a:r>
              <a:rPr lang="en-GB" sz="2400" smtClean="0"/>
              <a:t>   </a:t>
            </a:r>
          </a:p>
          <a:p>
            <a:pPr eaLnBrk="1" hangingPunct="1">
              <a:lnSpc>
                <a:spcPct val="80000"/>
              </a:lnSpc>
              <a:buFont typeface="Wingdings" pitchFamily="2" charset="2"/>
              <a:buNone/>
            </a:pPr>
            <a:r>
              <a:rPr lang="en-GB" sz="2400" smtClean="0"/>
              <a:t>   </a:t>
            </a:r>
            <a:r>
              <a:rPr lang="en-GB" sz="2000" smtClean="0"/>
              <a:t>The </a:t>
            </a:r>
            <a:r>
              <a:rPr lang="en-GB" sz="2000" b="1" i="1" u="sng" smtClean="0">
                <a:solidFill>
                  <a:schemeClr val="hlink"/>
                </a:solidFill>
              </a:rPr>
              <a:t>mean of a discrete variable</a:t>
            </a:r>
            <a:r>
              <a:rPr lang="en-GB" sz="2000" i="1" smtClean="0"/>
              <a:t> </a:t>
            </a:r>
            <a:r>
              <a:rPr lang="en-GB" sz="2000" i="1" smtClean="0">
                <a:latin typeface="Times New Roman" pitchFamily="18" charset="0"/>
              </a:rPr>
              <a:t>x</a:t>
            </a:r>
            <a:r>
              <a:rPr lang="en-GB" sz="2000" smtClean="0"/>
              <a:t> is the value that is expected to occur per repetition, on average, if an experiment is repeated a large number of times. It is denoted by </a:t>
            </a:r>
            <a:r>
              <a:rPr lang="en-US" sz="2000" b="1" i="1" smtClean="0">
                <a:latin typeface="Times New Roman" pitchFamily="18" charset="0"/>
              </a:rPr>
              <a:t>µ</a:t>
            </a:r>
            <a:r>
              <a:rPr lang="en-US" sz="2000" i="1" smtClean="0">
                <a:latin typeface="Times New Roman" pitchFamily="18" charset="0"/>
              </a:rPr>
              <a:t> </a:t>
            </a:r>
            <a:r>
              <a:rPr lang="en-US" sz="2000" smtClean="0"/>
              <a:t>and calculated as</a:t>
            </a:r>
          </a:p>
          <a:p>
            <a:pPr eaLnBrk="1" hangingPunct="1">
              <a:lnSpc>
                <a:spcPct val="80000"/>
              </a:lnSpc>
              <a:buFont typeface="Wingdings" pitchFamily="2" charset="2"/>
              <a:buNone/>
            </a:pPr>
            <a:endParaRPr lang="en-US" sz="2000" smtClean="0"/>
          </a:p>
          <a:p>
            <a:pPr algn="ctr" eaLnBrk="1" hangingPunct="1">
              <a:lnSpc>
                <a:spcPct val="80000"/>
              </a:lnSpc>
              <a:buFont typeface="Wingdings" pitchFamily="2" charset="2"/>
              <a:buNone/>
            </a:pPr>
            <a:r>
              <a:rPr lang="en-US" sz="2000" b="1" i="1" smtClean="0">
                <a:latin typeface="Times New Roman" pitchFamily="18" charset="0"/>
                <a:cs typeface="Times New Roman" pitchFamily="18" charset="0"/>
              </a:rPr>
              <a:t>µ = </a:t>
            </a:r>
            <a:r>
              <a:rPr lang="el-GR" sz="2000" b="1" i="1" smtClean="0">
                <a:latin typeface="Times New Roman" pitchFamily="18" charset="0"/>
                <a:cs typeface="Times New Roman" pitchFamily="18" charset="0"/>
              </a:rPr>
              <a:t>Σ</a:t>
            </a:r>
            <a:r>
              <a:rPr lang="en-US" sz="2000" b="1" i="1" smtClean="0">
                <a:latin typeface="Times New Roman" pitchFamily="18" charset="0"/>
                <a:cs typeface="Times New Roman" pitchFamily="18" charset="0"/>
              </a:rPr>
              <a:t> </a:t>
            </a:r>
            <a:r>
              <a:rPr lang="en-GB" sz="2000" b="1" i="1" smtClean="0">
                <a:latin typeface="Times New Roman" pitchFamily="18" charset="0"/>
                <a:cs typeface="Times New Roman" pitchFamily="18" charset="0"/>
              </a:rPr>
              <a:t>x P(x)</a:t>
            </a:r>
          </a:p>
          <a:p>
            <a:pPr algn="ctr" eaLnBrk="1" hangingPunct="1">
              <a:lnSpc>
                <a:spcPct val="80000"/>
              </a:lnSpc>
              <a:buFont typeface="Wingdings" pitchFamily="2" charset="2"/>
              <a:buNone/>
            </a:pPr>
            <a:endParaRPr lang="en-GB" sz="2000" b="1" i="1" smtClean="0">
              <a:latin typeface="Times New Roman" pitchFamily="18" charset="0"/>
              <a:cs typeface="Times New Roman" pitchFamily="18" charset="0"/>
            </a:endParaRPr>
          </a:p>
          <a:p>
            <a:pPr eaLnBrk="1" hangingPunct="1">
              <a:lnSpc>
                <a:spcPct val="80000"/>
              </a:lnSpc>
              <a:buFont typeface="Wingdings" pitchFamily="2" charset="2"/>
              <a:buNone/>
            </a:pPr>
            <a:r>
              <a:rPr lang="en-GB" sz="2000" smtClean="0"/>
              <a:t>    </a:t>
            </a:r>
            <a:endParaRPr lang="en-GB" sz="2000" b="1" smtClean="0"/>
          </a:p>
        </p:txBody>
      </p:sp>
      <p:sp>
        <p:nvSpPr>
          <p:cNvPr id="19459"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pic>
        <p:nvPicPr>
          <p:cNvPr id="19460" name="Picture 1"/>
          <p:cNvPicPr>
            <a:picLocks noChangeAspect="1"/>
          </p:cNvPicPr>
          <p:nvPr/>
        </p:nvPicPr>
        <p:blipFill>
          <a:blip r:embed="rId3"/>
          <a:srcRect/>
          <a:stretch>
            <a:fillRect/>
          </a:stretch>
        </p:blipFill>
        <p:spPr bwMode="auto">
          <a:xfrm>
            <a:off x="0" y="357188"/>
            <a:ext cx="9144000" cy="1014412"/>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GB" sz="2800" smtClean="0"/>
              <a:t>Example </a:t>
            </a:r>
          </a:p>
        </p:txBody>
      </p:sp>
      <p:sp>
        <p:nvSpPr>
          <p:cNvPr id="50178" name="Rectangle 3"/>
          <p:cNvSpPr>
            <a:spLocks noGrp="1" noChangeArrowheads="1"/>
          </p:cNvSpPr>
          <p:nvPr>
            <p:ph type="body" idx="1"/>
          </p:nvPr>
        </p:nvSpPr>
        <p:spPr>
          <a:xfrm>
            <a:off x="187325" y="1524000"/>
            <a:ext cx="8270875" cy="4114800"/>
          </a:xfrm>
        </p:spPr>
        <p:txBody>
          <a:bodyPr/>
          <a:lstStyle/>
          <a:p>
            <a:pPr eaLnBrk="1" hangingPunct="1">
              <a:lnSpc>
                <a:spcPct val="90000"/>
              </a:lnSpc>
              <a:buClr>
                <a:schemeClr val="bg1"/>
              </a:buClr>
            </a:pPr>
            <a:r>
              <a:rPr lang="en-GB" sz="2000" smtClean="0"/>
              <a:t>In a 2011 </a:t>
            </a:r>
            <a:r>
              <a:rPr lang="en-GB" sz="2000" i="1" smtClean="0"/>
              <a:t>Time</a:t>
            </a:r>
            <a:r>
              <a:rPr lang="en-GB" sz="2000" smtClean="0"/>
              <a:t> magazine poll, American adults were asked, “When children today in the U.S. grow up, do you think they will be better off or worse off than people are now?” Of these adults, 52% said </a:t>
            </a:r>
            <a:r>
              <a:rPr lang="en-GB" sz="2000" i="1" smtClean="0"/>
              <a:t>worse</a:t>
            </a:r>
            <a:r>
              <a:rPr lang="en-GB" sz="2000" smtClean="0"/>
              <a:t>. Assume that this result is true for the current population of U.S. adults. A sample of 50 adults is selected. Let </a:t>
            </a:r>
            <a:r>
              <a:rPr lang="en-GB" sz="2400" i="1" smtClean="0">
                <a:latin typeface="Times New Roman" pitchFamily="18" charset="0"/>
              </a:rPr>
              <a:t>x</a:t>
            </a:r>
            <a:r>
              <a:rPr lang="en-GB" sz="2000" smtClean="0"/>
              <a:t> be the number of adults in this sample who hold the above-mentioned opinion. Find the mean and standard deviation of the probability distribution of </a:t>
            </a:r>
            <a:r>
              <a:rPr lang="en-GB" sz="2400" i="1" smtClean="0">
                <a:latin typeface="Times New Roman" pitchFamily="18" charset="0"/>
              </a:rPr>
              <a:t>x</a:t>
            </a:r>
            <a:r>
              <a:rPr lang="en-GB" sz="2000" smtClean="0"/>
              <a:t>.</a:t>
            </a:r>
          </a:p>
        </p:txBody>
      </p:sp>
      <p:sp>
        <p:nvSpPr>
          <p:cNvPr id="50179"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Rectangle 2"/>
          <p:cNvSpPr>
            <a:spLocks noGrp="1" noChangeArrowheads="1"/>
          </p:cNvSpPr>
          <p:nvPr>
            <p:ph type="title"/>
          </p:nvPr>
        </p:nvSpPr>
        <p:spPr/>
        <p:txBody>
          <a:bodyPr/>
          <a:lstStyle/>
          <a:p>
            <a:pPr eaLnBrk="1" hangingPunct="1"/>
            <a:r>
              <a:rPr lang="en-GB" sz="2800" smtClean="0"/>
              <a:t>Example: Solution</a:t>
            </a:r>
          </a:p>
        </p:txBody>
      </p:sp>
      <p:sp>
        <p:nvSpPr>
          <p:cNvPr id="17430" name="Rectangle 3"/>
          <p:cNvSpPr>
            <a:spLocks noGrp="1" noChangeArrowheads="1"/>
          </p:cNvSpPr>
          <p:nvPr>
            <p:ph type="body" sz="half" idx="1"/>
          </p:nvPr>
        </p:nvSpPr>
        <p:spPr>
          <a:xfrm>
            <a:off x="533400" y="1565275"/>
            <a:ext cx="8077200" cy="4530725"/>
          </a:xfrm>
        </p:spPr>
        <p:txBody>
          <a:bodyPr/>
          <a:lstStyle/>
          <a:p>
            <a:pPr eaLnBrk="1" hangingPunct="1">
              <a:spcBef>
                <a:spcPct val="50000"/>
              </a:spcBef>
              <a:buClr>
                <a:schemeClr val="folHlink"/>
              </a:buClr>
              <a:buSzTx/>
              <a:buFont typeface="Wingdings" pitchFamily="2" charset="2"/>
              <a:buNone/>
            </a:pPr>
            <a:r>
              <a:rPr lang="en-US" sz="2000" i="1" smtClean="0"/>
              <a:t>n</a:t>
            </a:r>
            <a:r>
              <a:rPr lang="en-US" sz="2000" smtClean="0"/>
              <a:t> = 50,    </a:t>
            </a:r>
            <a:r>
              <a:rPr lang="en-US" sz="2000" i="1" smtClean="0"/>
              <a:t>p</a:t>
            </a:r>
            <a:r>
              <a:rPr lang="en-US" sz="2000" smtClean="0"/>
              <a:t> = .52,    and     q = .48</a:t>
            </a:r>
          </a:p>
          <a:p>
            <a:pPr eaLnBrk="1" hangingPunct="1">
              <a:spcBef>
                <a:spcPct val="50000"/>
              </a:spcBef>
              <a:buClr>
                <a:schemeClr val="folHlink"/>
              </a:buClr>
              <a:buSzTx/>
              <a:buFont typeface="Wingdings" pitchFamily="2" charset="2"/>
              <a:buNone/>
            </a:pPr>
            <a:r>
              <a:rPr lang="en-US" sz="2000" smtClean="0"/>
              <a:t>Using the formulas for the mean and standard deviation of </a:t>
            </a:r>
          </a:p>
          <a:p>
            <a:pPr eaLnBrk="1" hangingPunct="1">
              <a:spcBef>
                <a:spcPct val="50000"/>
              </a:spcBef>
              <a:buClr>
                <a:schemeClr val="folHlink"/>
              </a:buClr>
              <a:buSzTx/>
              <a:buFont typeface="Wingdings" pitchFamily="2" charset="2"/>
              <a:buNone/>
            </a:pPr>
            <a:r>
              <a:rPr lang="en-US" sz="2000" smtClean="0"/>
              <a:t>the binomial distribution,</a:t>
            </a:r>
          </a:p>
          <a:p>
            <a:pPr eaLnBrk="1" hangingPunct="1">
              <a:spcBef>
                <a:spcPct val="50000"/>
              </a:spcBef>
              <a:buClr>
                <a:schemeClr val="folHlink"/>
              </a:buClr>
              <a:buSzTx/>
              <a:buFont typeface="Wingdings" pitchFamily="2" charset="2"/>
              <a:buNone/>
            </a:pPr>
            <a:endParaRPr lang="en-US" sz="2000" smtClean="0"/>
          </a:p>
          <a:p>
            <a:pPr eaLnBrk="1" hangingPunct="1">
              <a:spcBef>
                <a:spcPct val="50000"/>
              </a:spcBef>
              <a:buClr>
                <a:schemeClr val="folHlink"/>
              </a:buClr>
              <a:buSzTx/>
              <a:buFont typeface="Wingdings" pitchFamily="2" charset="2"/>
              <a:buNone/>
            </a:pPr>
            <a:endParaRPr lang="en-US" sz="2000" smtClean="0"/>
          </a:p>
        </p:txBody>
      </p:sp>
      <p:graphicFrame>
        <p:nvGraphicFramePr>
          <p:cNvPr id="17428" name="Object 20"/>
          <p:cNvGraphicFramePr>
            <a:graphicFrameLocks noGrp="1" noChangeAspect="1"/>
          </p:cNvGraphicFramePr>
          <p:nvPr>
            <p:ph sz="half" idx="2"/>
          </p:nvPr>
        </p:nvGraphicFramePr>
        <p:xfrm>
          <a:off x="1260475" y="3048000"/>
          <a:ext cx="5534025" cy="1143000"/>
        </p:xfrm>
        <a:graphic>
          <a:graphicData uri="http://schemas.openxmlformats.org/presentationml/2006/ole">
            <p:oleObj spid="_x0000_s17428" name="Equation" r:id="rId3" imgW="2336760" imgH="482400" progId="Equation.3">
              <p:embed/>
            </p:oleObj>
          </a:graphicData>
        </a:graphic>
      </p:graphicFrame>
      <p:sp>
        <p:nvSpPr>
          <p:cNvPr id="17431"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
          <p:cNvPicPr>
            <a:picLocks noChangeAspect="1"/>
          </p:cNvPicPr>
          <p:nvPr/>
        </p:nvPicPr>
        <p:blipFill>
          <a:blip r:embed="rId3"/>
          <a:srcRect/>
          <a:stretch>
            <a:fillRect/>
          </a:stretch>
        </p:blipFill>
        <p:spPr bwMode="auto">
          <a:xfrm>
            <a:off x="3067050" y="1524000"/>
            <a:ext cx="2571750" cy="2844800"/>
          </a:xfrm>
          <a:prstGeom prst="rect">
            <a:avLst/>
          </a:prstGeom>
          <a:noFill/>
          <a:ln w="9525">
            <a:noFill/>
            <a:miter lim="800000"/>
            <a:headEnd/>
            <a:tailEnd/>
          </a:ln>
        </p:spPr>
      </p:pic>
      <p:sp>
        <p:nvSpPr>
          <p:cNvPr id="21506" name="Rectangle 2"/>
          <p:cNvSpPr>
            <a:spLocks noGrp="1" noChangeArrowheads="1"/>
          </p:cNvSpPr>
          <p:nvPr>
            <p:ph type="title"/>
          </p:nvPr>
        </p:nvSpPr>
        <p:spPr/>
        <p:txBody>
          <a:bodyPr/>
          <a:lstStyle/>
          <a:p>
            <a:pPr eaLnBrk="1" hangingPunct="1"/>
            <a:r>
              <a:rPr lang="en-GB" sz="2800" smtClean="0"/>
              <a:t>Example </a:t>
            </a:r>
          </a:p>
        </p:txBody>
      </p:sp>
      <p:sp>
        <p:nvSpPr>
          <p:cNvPr id="21507" name="Rectangle 3"/>
          <p:cNvSpPr>
            <a:spLocks noGrp="1" noChangeArrowheads="1"/>
          </p:cNvSpPr>
          <p:nvPr>
            <p:ph type="body" sz="half" idx="1"/>
          </p:nvPr>
        </p:nvSpPr>
        <p:spPr>
          <a:xfrm>
            <a:off x="304800" y="1889125"/>
            <a:ext cx="8496300" cy="4435475"/>
          </a:xfrm>
        </p:spPr>
        <p:txBody>
          <a:bodyPr/>
          <a:lstStyle/>
          <a:p>
            <a:pPr eaLnBrk="1" hangingPunct="1">
              <a:buFont typeface="Wingdings" pitchFamily="2" charset="2"/>
              <a:buChar char=" "/>
            </a:pPr>
            <a:endParaRPr lang="en-GB" sz="2000" smtClean="0"/>
          </a:p>
          <a:p>
            <a:pPr eaLnBrk="1" hangingPunct="1">
              <a:buFont typeface="Wingdings" pitchFamily="2" charset="2"/>
              <a:buChar char=" "/>
            </a:pPr>
            <a:endParaRPr lang="en-GB" sz="2000" smtClean="0"/>
          </a:p>
          <a:p>
            <a:pPr eaLnBrk="1" hangingPunct="1">
              <a:buFont typeface="Wingdings" pitchFamily="2" charset="2"/>
              <a:buChar char=" "/>
            </a:pPr>
            <a:endParaRPr lang="en-GB" sz="2000" smtClean="0"/>
          </a:p>
          <a:p>
            <a:pPr eaLnBrk="1" hangingPunct="1">
              <a:buFont typeface="Wingdings" pitchFamily="2" charset="2"/>
              <a:buChar char=" "/>
            </a:pPr>
            <a:endParaRPr lang="en-GB" sz="2000" smtClean="0"/>
          </a:p>
          <a:p>
            <a:pPr eaLnBrk="1" hangingPunct="1">
              <a:buFont typeface="Wingdings" pitchFamily="2" charset="2"/>
              <a:buChar char=" "/>
            </a:pPr>
            <a:endParaRPr lang="en-GB" sz="2000" smtClean="0"/>
          </a:p>
          <a:p>
            <a:pPr eaLnBrk="1" hangingPunct="1">
              <a:buFont typeface="Wingdings" pitchFamily="2" charset="2"/>
              <a:buChar char=" "/>
            </a:pPr>
            <a:endParaRPr lang="en-GB" sz="2000" smtClean="0"/>
          </a:p>
          <a:p>
            <a:pPr eaLnBrk="1" hangingPunct="1">
              <a:buFont typeface="Wingdings" pitchFamily="2" charset="2"/>
              <a:buChar char=" "/>
            </a:pPr>
            <a:endParaRPr lang="en-GB" sz="2000" smtClean="0"/>
          </a:p>
          <a:p>
            <a:pPr eaLnBrk="1" hangingPunct="1">
              <a:buFont typeface="Wingdings" pitchFamily="2" charset="2"/>
              <a:buChar char=" "/>
            </a:pPr>
            <a:r>
              <a:rPr lang="en-GB" sz="2000" smtClean="0"/>
              <a:t>Find the mean number of breakdowns per week for this machine.</a:t>
            </a:r>
          </a:p>
        </p:txBody>
      </p:sp>
      <p:sp>
        <p:nvSpPr>
          <p:cNvPr id="21508"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GB" sz="2800" smtClean="0"/>
              <a:t>Calculating the Mean for the Probability Distribution of Breakdowns</a:t>
            </a:r>
          </a:p>
        </p:txBody>
      </p:sp>
      <p:sp>
        <p:nvSpPr>
          <p:cNvPr id="23554" name="Rectangle 3"/>
          <p:cNvSpPr>
            <a:spLocks noGrp="1" noChangeArrowheads="1"/>
          </p:cNvSpPr>
          <p:nvPr>
            <p:ph type="body" sz="half" idx="1"/>
          </p:nvPr>
        </p:nvSpPr>
        <p:spPr>
          <a:xfrm>
            <a:off x="609600" y="1600200"/>
            <a:ext cx="7543800" cy="4500563"/>
          </a:xfrm>
        </p:spPr>
        <p:txBody>
          <a:bodyPr/>
          <a:lstStyle/>
          <a:p>
            <a:pPr eaLnBrk="1" hangingPunct="1">
              <a:buFont typeface="Wingdings" pitchFamily="2" charset="2"/>
              <a:buNone/>
            </a:pPr>
            <a:endParaRPr lang="en-GB" sz="2400" smtClean="0"/>
          </a:p>
          <a:p>
            <a:pPr eaLnBrk="1" hangingPunct="1">
              <a:buFont typeface="Wingdings" pitchFamily="2" charset="2"/>
              <a:buNone/>
            </a:pPr>
            <a:endParaRPr lang="en-GB" sz="2400" smtClean="0"/>
          </a:p>
          <a:p>
            <a:pPr eaLnBrk="1" hangingPunct="1">
              <a:buFont typeface="Wingdings" pitchFamily="2" charset="2"/>
              <a:buNone/>
            </a:pPr>
            <a:endParaRPr lang="en-GB" sz="2400" smtClean="0"/>
          </a:p>
          <a:p>
            <a:pPr eaLnBrk="1" hangingPunct="1">
              <a:buFont typeface="Wingdings" pitchFamily="2" charset="2"/>
              <a:buNone/>
            </a:pPr>
            <a:endParaRPr lang="en-GB" sz="2400" smtClean="0"/>
          </a:p>
          <a:p>
            <a:pPr eaLnBrk="1" hangingPunct="1">
              <a:buFont typeface="Wingdings" pitchFamily="2" charset="2"/>
              <a:buNone/>
            </a:pPr>
            <a:endParaRPr lang="en-GB" sz="2400" smtClean="0"/>
          </a:p>
          <a:p>
            <a:pPr eaLnBrk="1" hangingPunct="1">
              <a:buFont typeface="Wingdings" pitchFamily="2" charset="2"/>
              <a:buNone/>
            </a:pPr>
            <a:endParaRPr lang="en-GB" sz="2400" smtClean="0"/>
          </a:p>
          <a:p>
            <a:pPr eaLnBrk="1" hangingPunct="1">
              <a:buFont typeface="Wingdings" pitchFamily="2" charset="2"/>
              <a:buNone/>
            </a:pPr>
            <a:endParaRPr lang="en-GB" sz="2400" smtClean="0"/>
          </a:p>
          <a:p>
            <a:pPr eaLnBrk="1" hangingPunct="1">
              <a:buFont typeface="Wingdings" pitchFamily="2" charset="2"/>
              <a:buNone/>
            </a:pPr>
            <a:endParaRPr lang="en-GB" sz="2400" smtClean="0"/>
          </a:p>
          <a:p>
            <a:pPr eaLnBrk="1" hangingPunct="1">
              <a:buFont typeface="Wingdings" pitchFamily="2" charset="2"/>
              <a:buNone/>
            </a:pPr>
            <a:endParaRPr lang="en-GB" sz="2400" smtClean="0"/>
          </a:p>
          <a:p>
            <a:pPr eaLnBrk="1" hangingPunct="1">
              <a:buFont typeface="Wingdings" pitchFamily="2" charset="2"/>
              <a:buNone/>
            </a:pPr>
            <a:r>
              <a:rPr lang="en-GB" sz="2000" smtClean="0"/>
              <a:t>The mean is  </a:t>
            </a:r>
            <a:r>
              <a:rPr lang="en-US" sz="2000" i="1" smtClean="0"/>
              <a:t>µ = </a:t>
            </a:r>
            <a:r>
              <a:rPr lang="el-GR" sz="2000" i="1" smtClean="0"/>
              <a:t>Σ</a:t>
            </a:r>
            <a:r>
              <a:rPr lang="en-GB" sz="2000" i="1" smtClean="0"/>
              <a:t>x P(x) </a:t>
            </a:r>
            <a:r>
              <a:rPr lang="en-GB" sz="2000" smtClean="0"/>
              <a:t>= 1.80</a:t>
            </a:r>
          </a:p>
          <a:p>
            <a:pPr eaLnBrk="1" hangingPunct="1"/>
            <a:endParaRPr lang="en-GB" sz="2400" smtClean="0">
              <a:latin typeface="Times New Roman" pitchFamily="18" charset="0"/>
              <a:cs typeface="Times New Roman" pitchFamily="18" charset="0"/>
            </a:endParaRPr>
          </a:p>
          <a:p>
            <a:pPr eaLnBrk="1" hangingPunct="1"/>
            <a:endParaRPr lang="en-GB" sz="2400" smtClean="0"/>
          </a:p>
        </p:txBody>
      </p:sp>
      <p:sp>
        <p:nvSpPr>
          <p:cNvPr id="23555"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pic>
        <p:nvPicPr>
          <p:cNvPr id="23556" name="Picture 1"/>
          <p:cNvPicPr>
            <a:picLocks noChangeAspect="1"/>
          </p:cNvPicPr>
          <p:nvPr/>
        </p:nvPicPr>
        <p:blipFill>
          <a:blip r:embed="rId3"/>
          <a:srcRect/>
          <a:stretch>
            <a:fillRect/>
          </a:stretch>
        </p:blipFill>
        <p:spPr bwMode="auto">
          <a:xfrm>
            <a:off x="1552575" y="1995488"/>
            <a:ext cx="6038850" cy="28670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Rectangle 2"/>
          <p:cNvSpPr>
            <a:spLocks noGrp="1" noChangeArrowheads="1"/>
          </p:cNvSpPr>
          <p:nvPr>
            <p:ph type="title"/>
          </p:nvPr>
        </p:nvSpPr>
        <p:spPr>
          <a:xfrm>
            <a:off x="457200" y="304800"/>
            <a:ext cx="8229600" cy="1139825"/>
          </a:xfrm>
        </p:spPr>
        <p:txBody>
          <a:bodyPr/>
          <a:lstStyle/>
          <a:p>
            <a:pPr eaLnBrk="1" hangingPunct="1"/>
            <a:r>
              <a:rPr lang="en-GB" sz="2800" smtClean="0"/>
              <a:t>MEAN AND STANDARD DEVIATION OF A DISCRETE RANDOM VARIABLE</a:t>
            </a:r>
          </a:p>
        </p:txBody>
      </p:sp>
      <p:sp>
        <p:nvSpPr>
          <p:cNvPr id="1048" name="Rectangle 3"/>
          <p:cNvSpPr>
            <a:spLocks noGrp="1" noChangeArrowheads="1"/>
          </p:cNvSpPr>
          <p:nvPr>
            <p:ph type="body" sz="half" idx="1"/>
          </p:nvPr>
        </p:nvSpPr>
        <p:spPr>
          <a:xfrm>
            <a:off x="152400" y="1595438"/>
            <a:ext cx="8229600" cy="4119562"/>
          </a:xfrm>
        </p:spPr>
        <p:txBody>
          <a:bodyPr/>
          <a:lstStyle/>
          <a:p>
            <a:pPr eaLnBrk="1" hangingPunct="1">
              <a:buFont typeface="Wingdings" pitchFamily="2" charset="2"/>
              <a:buChar char=" "/>
            </a:pPr>
            <a:r>
              <a:rPr lang="en-GB" sz="2000" smtClean="0"/>
              <a:t>The </a:t>
            </a:r>
            <a:r>
              <a:rPr lang="en-GB" sz="2000" b="1" i="1" u="sng" smtClean="0">
                <a:solidFill>
                  <a:schemeClr val="hlink"/>
                </a:solidFill>
              </a:rPr>
              <a:t>standard deviation of a discrete random variable</a:t>
            </a:r>
            <a:r>
              <a:rPr lang="en-GB" sz="2000" smtClean="0"/>
              <a:t> </a:t>
            </a:r>
            <a:r>
              <a:rPr lang="en-GB" sz="2000" i="1" smtClean="0">
                <a:latin typeface="Times New Roman" pitchFamily="18" charset="0"/>
                <a:cs typeface="Times New Roman" pitchFamily="18" charset="0"/>
              </a:rPr>
              <a:t>x</a:t>
            </a:r>
            <a:r>
              <a:rPr lang="en-GB" sz="2000" smtClean="0"/>
              <a:t> measures the spread of its probability distribution and is computed as</a:t>
            </a:r>
          </a:p>
          <a:p>
            <a:pPr eaLnBrk="1" hangingPunct="1"/>
            <a:endParaRPr lang="en-GB" sz="2000" smtClean="0"/>
          </a:p>
        </p:txBody>
      </p:sp>
      <p:graphicFrame>
        <p:nvGraphicFramePr>
          <p:cNvPr id="1046" name="Object 22"/>
          <p:cNvGraphicFramePr>
            <a:graphicFrameLocks noGrp="1" noChangeAspect="1"/>
          </p:cNvGraphicFramePr>
          <p:nvPr>
            <p:ph sz="half" idx="2"/>
          </p:nvPr>
        </p:nvGraphicFramePr>
        <p:xfrm>
          <a:off x="2127250" y="2819400"/>
          <a:ext cx="3848100" cy="914400"/>
        </p:xfrm>
        <a:graphic>
          <a:graphicData uri="http://schemas.openxmlformats.org/presentationml/2006/ole">
            <p:oleObj spid="_x0000_s1046" name="Equation" r:id="rId4" imgW="1333500" imgH="304800" progId="Equation.3">
              <p:embed/>
            </p:oleObj>
          </a:graphicData>
        </a:graphic>
      </p:graphicFrame>
      <p:sp>
        <p:nvSpPr>
          <p:cNvPr id="1049"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GB" sz="2800" smtClean="0"/>
              <a:t>Example </a:t>
            </a:r>
          </a:p>
        </p:txBody>
      </p:sp>
      <p:sp>
        <p:nvSpPr>
          <p:cNvPr id="28674" name="Rectangle 3"/>
          <p:cNvSpPr>
            <a:spLocks noGrp="1" noChangeArrowheads="1"/>
          </p:cNvSpPr>
          <p:nvPr>
            <p:ph type="body" sz="half" idx="1"/>
          </p:nvPr>
        </p:nvSpPr>
        <p:spPr>
          <a:xfrm>
            <a:off x="112713" y="1524000"/>
            <a:ext cx="8650287" cy="2667000"/>
          </a:xfrm>
        </p:spPr>
        <p:txBody>
          <a:bodyPr/>
          <a:lstStyle/>
          <a:p>
            <a:pPr eaLnBrk="1" hangingPunct="1">
              <a:buFont typeface="Wingdings" pitchFamily="2" charset="2"/>
              <a:buChar char=" "/>
            </a:pPr>
            <a:r>
              <a:rPr lang="en-GB" sz="2000" smtClean="0"/>
              <a:t>Baier’s Electronics manufactures computer parts that are supplied to many computer companies. Despite the fact that two quality control inspectors at Baier’s Electronics check every part for defects before it is shipped to another company, a few defective parts do pass through these inspections undetected. Let </a:t>
            </a:r>
            <a:r>
              <a:rPr lang="en-GB" sz="2000" i="1" smtClean="0">
                <a:latin typeface="Times New Roman" pitchFamily="18" charset="0"/>
                <a:cs typeface="Times New Roman" pitchFamily="18" charset="0"/>
              </a:rPr>
              <a:t>x</a:t>
            </a:r>
            <a:r>
              <a:rPr lang="en-GB" sz="2000" smtClean="0"/>
              <a:t> denote the number of defective computer parts in a shipment of 400. The following table gives the probability distribution of </a:t>
            </a:r>
            <a:r>
              <a:rPr lang="en-GB" sz="2000" i="1" smtClean="0">
                <a:latin typeface="Times New Roman" pitchFamily="18" charset="0"/>
                <a:cs typeface="Times New Roman" pitchFamily="18" charset="0"/>
              </a:rPr>
              <a:t>x</a:t>
            </a:r>
            <a:r>
              <a:rPr lang="en-GB" sz="2000" smtClean="0"/>
              <a:t>.</a:t>
            </a:r>
            <a:br>
              <a:rPr lang="en-GB" sz="2000" smtClean="0"/>
            </a:br>
            <a:endParaRPr lang="en-GB" sz="2000" smtClean="0"/>
          </a:p>
        </p:txBody>
      </p:sp>
      <p:sp>
        <p:nvSpPr>
          <p:cNvPr id="28675"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pic>
        <p:nvPicPr>
          <p:cNvPr id="28676" name="Picture 4"/>
          <p:cNvPicPr>
            <a:picLocks noChangeAspect="1"/>
          </p:cNvPicPr>
          <p:nvPr/>
        </p:nvPicPr>
        <p:blipFill>
          <a:blip r:embed="rId3"/>
          <a:srcRect/>
          <a:stretch>
            <a:fillRect/>
          </a:stretch>
        </p:blipFill>
        <p:spPr bwMode="auto">
          <a:xfrm>
            <a:off x="236538" y="4324350"/>
            <a:ext cx="8831262" cy="1162050"/>
          </a:xfrm>
          <a:prstGeom prst="rect">
            <a:avLst/>
          </a:prstGeom>
          <a:noFill/>
          <a:ln w="9525">
            <a:noFill/>
            <a:miter lim="800000"/>
            <a:headEnd/>
            <a:tailEnd/>
          </a:ln>
        </p:spPr>
      </p:pic>
      <p:sp>
        <p:nvSpPr>
          <p:cNvPr id="7" name="Rectangle 3"/>
          <p:cNvSpPr txBox="1">
            <a:spLocks noChangeArrowheads="1"/>
          </p:cNvSpPr>
          <p:nvPr/>
        </p:nvSpPr>
        <p:spPr bwMode="auto">
          <a:xfrm>
            <a:off x="576263" y="3733800"/>
            <a:ext cx="8415337" cy="3011488"/>
          </a:xfrm>
          <a:prstGeom prst="rect">
            <a:avLst/>
          </a:prstGeom>
          <a:noFill/>
          <a:ln>
            <a:noFill/>
          </a:ln>
          <a:extLst>
            <a:ext uri="{909E8E84-426E-40DD-AFC4-6F175D3DCCD1}"/>
            <a:ext uri="{91240B29-F687-4F45-9708-019B960494DF}"/>
          </a:extLst>
        </p:spPr>
        <p:txBody>
          <a:bodyPr/>
          <a:lstStyle/>
          <a:p>
            <a:pPr marL="342900" indent="-342900">
              <a:spcBef>
                <a:spcPct val="20000"/>
              </a:spcBef>
              <a:buClr>
                <a:schemeClr val="bg2"/>
              </a:buClr>
              <a:buSzPct val="75000"/>
              <a:buFont typeface="Wingdings" charset="2"/>
              <a:buChar char="p"/>
              <a:defRPr/>
            </a:pPr>
            <a:endParaRPr lang="en-US" sz="2800" kern="0">
              <a:latin typeface="+mn-lt"/>
              <a:ea typeface="ＭＳ Ｐゴシック" charset="-128"/>
              <a:cs typeface="+mn-cs"/>
            </a:endParaRPr>
          </a:p>
          <a:p>
            <a:pPr marL="342900" indent="-342900">
              <a:spcBef>
                <a:spcPct val="20000"/>
              </a:spcBef>
              <a:buClr>
                <a:schemeClr val="bg2"/>
              </a:buClr>
              <a:buSzPct val="75000"/>
              <a:buFont typeface="Wingdings" charset="2"/>
              <a:buChar char="p"/>
              <a:defRPr/>
            </a:pPr>
            <a:endParaRPr lang="en-US" sz="2800" kern="0">
              <a:latin typeface="+mn-lt"/>
              <a:ea typeface="ＭＳ Ｐゴシック" charset="-128"/>
              <a:cs typeface="+mn-cs"/>
            </a:endParaRPr>
          </a:p>
          <a:p>
            <a:pPr marL="342900" indent="-342900">
              <a:spcBef>
                <a:spcPct val="20000"/>
              </a:spcBef>
              <a:buClr>
                <a:schemeClr val="bg2"/>
              </a:buClr>
              <a:buSzPct val="75000"/>
              <a:buFont typeface="Wingdings" charset="2"/>
              <a:buChar char="p"/>
              <a:defRPr/>
            </a:pPr>
            <a:endParaRPr lang="en-US" sz="2800" kern="0">
              <a:latin typeface="+mn-lt"/>
              <a:ea typeface="ＭＳ Ｐゴシック" charset="-128"/>
              <a:cs typeface="+mn-cs"/>
            </a:endParaRPr>
          </a:p>
          <a:p>
            <a:pPr marL="342900" indent="-342900">
              <a:spcBef>
                <a:spcPct val="20000"/>
              </a:spcBef>
              <a:buClr>
                <a:schemeClr val="bg2"/>
              </a:buClr>
              <a:buSzPct val="75000"/>
              <a:buFont typeface="Wingdings" charset="2"/>
              <a:buChar char="p"/>
              <a:defRPr/>
            </a:pPr>
            <a:endParaRPr lang="en-US" sz="2800" kern="0">
              <a:latin typeface="+mn-lt"/>
              <a:ea typeface="ＭＳ Ｐゴシック" charset="-128"/>
              <a:cs typeface="+mn-cs"/>
            </a:endParaRPr>
          </a:p>
          <a:p>
            <a:pPr marL="342900" indent="-342900">
              <a:spcBef>
                <a:spcPct val="20000"/>
              </a:spcBef>
              <a:buClr>
                <a:schemeClr val="bg2"/>
              </a:buClr>
              <a:buSzPct val="75000"/>
              <a:buFont typeface="Wingdings" charset="2"/>
              <a:buNone/>
              <a:defRPr/>
            </a:pPr>
            <a:r>
              <a:rPr lang="en-US" sz="2000" kern="0">
                <a:latin typeface="+mn-lt"/>
                <a:ea typeface="ＭＳ Ｐゴシック" charset="-128"/>
                <a:cs typeface="+mn-cs"/>
              </a:rPr>
              <a:t>Compute the standard deviation of </a:t>
            </a:r>
            <a:r>
              <a:rPr lang="en-US" sz="2000" i="1" kern="0">
                <a:latin typeface="Times New Roman" charset="0"/>
                <a:ea typeface="ＭＳ Ｐゴシック" charset="-128"/>
                <a:cs typeface="+mn-cs"/>
              </a:rPr>
              <a:t>x</a:t>
            </a:r>
            <a:r>
              <a:rPr lang="en-US" sz="2000" kern="0">
                <a:latin typeface="+mn-lt"/>
                <a:ea typeface="ＭＳ Ｐゴシック" charset="-128"/>
                <a:cs typeface="+mn-cs"/>
              </a:rPr>
              <a:t>. </a:t>
            </a:r>
            <a:endParaRPr lang="en-US" sz="2000" kern="0" dirty="0">
              <a:latin typeface="+mn-lt"/>
              <a:ea typeface="ＭＳ Ｐゴシック" charset="-128"/>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GB" sz="2800" smtClean="0"/>
              <a:t>Example : Solution</a:t>
            </a:r>
            <a:br>
              <a:rPr lang="en-GB" sz="2800" smtClean="0"/>
            </a:br>
            <a:r>
              <a:rPr lang="en-GB" sz="2800" smtClean="0"/>
              <a:t>Table Computations to Find the Standard Deviation</a:t>
            </a:r>
          </a:p>
        </p:txBody>
      </p:sp>
      <p:sp>
        <p:nvSpPr>
          <p:cNvPr id="30722"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pic>
        <p:nvPicPr>
          <p:cNvPr id="30723" name="Picture 1"/>
          <p:cNvPicPr>
            <a:picLocks noChangeAspect="1"/>
          </p:cNvPicPr>
          <p:nvPr/>
        </p:nvPicPr>
        <p:blipFill>
          <a:blip r:embed="rId3"/>
          <a:srcRect/>
          <a:stretch>
            <a:fillRect/>
          </a:stretch>
        </p:blipFill>
        <p:spPr bwMode="auto">
          <a:xfrm>
            <a:off x="379413" y="1676400"/>
            <a:ext cx="8535987" cy="3657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9" name="Rectangle 2"/>
          <p:cNvSpPr>
            <a:spLocks noGrp="1" noChangeArrowheads="1"/>
          </p:cNvSpPr>
          <p:nvPr>
            <p:ph type="title"/>
          </p:nvPr>
        </p:nvSpPr>
        <p:spPr/>
        <p:txBody>
          <a:bodyPr/>
          <a:lstStyle/>
          <a:p>
            <a:pPr eaLnBrk="1" hangingPunct="1"/>
            <a:r>
              <a:rPr lang="en-GB" sz="2800" smtClean="0"/>
              <a:t>Example: Solution</a:t>
            </a:r>
          </a:p>
        </p:txBody>
      </p:sp>
      <p:graphicFrame>
        <p:nvGraphicFramePr>
          <p:cNvPr id="2068" name="Object 20"/>
          <p:cNvGraphicFramePr>
            <a:graphicFrameLocks noChangeAspect="1"/>
          </p:cNvGraphicFramePr>
          <p:nvPr/>
        </p:nvGraphicFramePr>
        <p:xfrm>
          <a:off x="762000" y="1905000"/>
          <a:ext cx="7099300" cy="2057400"/>
        </p:xfrm>
        <a:graphic>
          <a:graphicData uri="http://schemas.openxmlformats.org/presentationml/2006/ole">
            <p:oleObj spid="_x0000_s2068" name="Equation" r:id="rId4" imgW="3784600" imgH="1041400" progId="">
              <p:embed/>
            </p:oleObj>
          </a:graphicData>
        </a:graphic>
      </p:graphicFrame>
      <p:sp>
        <p:nvSpPr>
          <p:cNvPr id="2070"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457200" y="231775"/>
            <a:ext cx="8229600" cy="1139825"/>
          </a:xfrm>
        </p:spPr>
        <p:txBody>
          <a:bodyPr/>
          <a:lstStyle/>
          <a:p>
            <a:pPr eaLnBrk="1" hangingPunct="1"/>
            <a:r>
              <a:rPr lang="en-US" sz="2800" smtClean="0"/>
              <a:t>THE BINOMIAL PROBABILITY DISTRIBUTION</a:t>
            </a:r>
          </a:p>
        </p:txBody>
      </p:sp>
      <p:sp>
        <p:nvSpPr>
          <p:cNvPr id="35842" name="Text Box 4"/>
          <p:cNvSpPr txBox="1">
            <a:spLocks noChangeArrowheads="1"/>
          </p:cNvSpPr>
          <p:nvPr/>
        </p:nvSpPr>
        <p:spPr bwMode="auto">
          <a:xfrm>
            <a:off x="4049713" y="6223000"/>
            <a:ext cx="4781550" cy="522288"/>
          </a:xfrm>
          <a:prstGeom prst="rect">
            <a:avLst/>
          </a:prstGeom>
          <a:noFill/>
          <a:ln w="9525">
            <a:noFill/>
            <a:miter lim="800000"/>
            <a:headEnd/>
            <a:tailEnd/>
          </a:ln>
        </p:spPr>
        <p:txBody>
          <a:bodyPr>
            <a:spAutoFit/>
          </a:bodyPr>
          <a:lstStyle/>
          <a:p>
            <a:pPr>
              <a:spcBef>
                <a:spcPct val="50000"/>
              </a:spcBef>
            </a:pPr>
            <a:r>
              <a:rPr lang="en-US" sz="1400">
                <a:latin typeface="Arial" charset="0"/>
              </a:rPr>
              <a:t>                          Prem Mann, </a:t>
            </a:r>
            <a:r>
              <a:rPr lang="en-US" sz="1400" i="1">
                <a:latin typeface="Arial" charset="0"/>
              </a:rPr>
              <a:t>Introductory Statistics</a:t>
            </a:r>
            <a:r>
              <a:rPr lang="en-US" sz="1400">
                <a:latin typeface="Arial" charset="0"/>
              </a:rPr>
              <a:t>, </a:t>
            </a:r>
            <a:r>
              <a:rPr lang="en-US" sz="1400" i="1">
                <a:latin typeface="Arial" charset="0"/>
              </a:rPr>
              <a:t>8/E</a:t>
            </a:r>
            <a:r>
              <a:rPr lang="en-US" sz="1400">
                <a:latin typeface="Arial" charset="0"/>
              </a:rPr>
              <a:t> Copyright © 2013 John Wiley &amp; Sons. All rights reserved.</a:t>
            </a:r>
          </a:p>
        </p:txBody>
      </p:sp>
      <p:pic>
        <p:nvPicPr>
          <p:cNvPr id="35843" name="Picture 1"/>
          <p:cNvPicPr>
            <a:picLocks noChangeAspect="1"/>
          </p:cNvPicPr>
          <p:nvPr/>
        </p:nvPicPr>
        <p:blipFill>
          <a:blip r:embed="rId2"/>
          <a:srcRect/>
          <a:stretch>
            <a:fillRect/>
          </a:stretch>
        </p:blipFill>
        <p:spPr bwMode="auto">
          <a:xfrm>
            <a:off x="0" y="685800"/>
            <a:ext cx="9144000" cy="650875"/>
          </a:xfrm>
          <a:prstGeom prst="rect">
            <a:avLst/>
          </a:prstGeom>
          <a:noFill/>
          <a:ln w="9525">
            <a:noFill/>
            <a:miter lim="800000"/>
            <a:headEnd/>
            <a:tailEnd/>
          </a:ln>
        </p:spPr>
      </p:pic>
      <p:sp>
        <p:nvSpPr>
          <p:cNvPr id="8" name="Rectangle 3"/>
          <p:cNvSpPr txBox="1">
            <a:spLocks noChangeArrowheads="1"/>
          </p:cNvSpPr>
          <p:nvPr/>
        </p:nvSpPr>
        <p:spPr bwMode="auto">
          <a:xfrm>
            <a:off x="576263" y="1600200"/>
            <a:ext cx="8186737" cy="4435475"/>
          </a:xfrm>
          <a:prstGeom prst="rect">
            <a:avLst/>
          </a:prstGeom>
          <a:noFill/>
          <a:ln>
            <a:noFill/>
          </a:ln>
          <a:extLst>
            <a:ext uri="{909E8E84-426E-40DD-AFC4-6F175D3DCCD1}"/>
            <a:ext uri="{91240B29-F687-4F45-9708-019B960494DF}"/>
          </a:extLst>
        </p:spPr>
        <p:txBody>
          <a:bodyPr/>
          <a:lstStyle/>
          <a:p>
            <a:pPr marL="609600" indent="-609600">
              <a:spcBef>
                <a:spcPct val="20000"/>
              </a:spcBef>
              <a:buClr>
                <a:schemeClr val="bg2"/>
              </a:buClr>
              <a:buSzPct val="75000"/>
              <a:buFont typeface="Wingdings" charset="2"/>
              <a:buNone/>
              <a:defRPr/>
            </a:pPr>
            <a:r>
              <a:rPr lang="en-US" sz="2000" kern="0">
                <a:solidFill>
                  <a:schemeClr val="folHlink"/>
                </a:solidFill>
                <a:latin typeface="+mn-lt"/>
                <a:ea typeface="ＭＳ Ｐゴシック" charset="-128"/>
                <a:cs typeface="+mn-cs"/>
              </a:rPr>
              <a:t>Conditions of a Binomial Experiment</a:t>
            </a:r>
          </a:p>
          <a:p>
            <a:pPr marL="609600" indent="-609600">
              <a:spcBef>
                <a:spcPct val="20000"/>
              </a:spcBef>
              <a:buClr>
                <a:schemeClr val="bg2"/>
              </a:buClr>
              <a:buSzPct val="75000"/>
              <a:buFont typeface="Wingdings" charset="2"/>
              <a:buNone/>
              <a:defRPr/>
            </a:pPr>
            <a:endParaRPr lang="en-US" sz="2000" kern="0">
              <a:latin typeface="+mn-lt"/>
              <a:ea typeface="ＭＳ Ｐゴシック" charset="-128"/>
              <a:cs typeface="+mn-cs"/>
            </a:endParaRPr>
          </a:p>
          <a:p>
            <a:pPr marL="609600" indent="-609600">
              <a:spcBef>
                <a:spcPct val="20000"/>
              </a:spcBef>
              <a:buClr>
                <a:schemeClr val="bg2"/>
              </a:buClr>
              <a:buSzPct val="75000"/>
              <a:buFont typeface="Wingdings" charset="2"/>
              <a:buNone/>
              <a:defRPr/>
            </a:pPr>
            <a:r>
              <a:rPr lang="en-US" sz="2000" kern="0">
                <a:latin typeface="+mn-lt"/>
                <a:ea typeface="ＭＳ Ｐゴシック" charset="-128"/>
                <a:cs typeface="+mn-cs"/>
              </a:rPr>
              <a:t>A binomial experiment must satisfy the following four </a:t>
            </a:r>
          </a:p>
          <a:p>
            <a:pPr marL="609600" indent="-609600">
              <a:spcBef>
                <a:spcPct val="20000"/>
              </a:spcBef>
              <a:buClr>
                <a:schemeClr val="bg2"/>
              </a:buClr>
              <a:buSzPct val="75000"/>
              <a:buFont typeface="Wingdings" charset="2"/>
              <a:buNone/>
              <a:defRPr/>
            </a:pPr>
            <a:r>
              <a:rPr lang="en-US" sz="2000" kern="0">
                <a:latin typeface="+mn-lt"/>
                <a:ea typeface="ＭＳ Ｐゴシック" charset="-128"/>
                <a:cs typeface="+mn-cs"/>
              </a:rPr>
              <a:t>conditions.</a:t>
            </a:r>
          </a:p>
          <a:p>
            <a:pPr lvl="1">
              <a:spcBef>
                <a:spcPct val="20000"/>
              </a:spcBef>
              <a:buClr>
                <a:schemeClr val="tx2"/>
              </a:buClr>
              <a:buSzPct val="80000"/>
              <a:buFont typeface="Wingdings" charset="2"/>
              <a:buNone/>
              <a:defRPr/>
            </a:pPr>
            <a:r>
              <a:rPr lang="en-US" sz="2000" kern="0">
                <a:latin typeface="+mn-lt"/>
                <a:ea typeface="ＭＳ Ｐゴシック" charset="-128"/>
                <a:cs typeface="+mn-cs"/>
              </a:rPr>
              <a:t>1. There are </a:t>
            </a:r>
            <a:r>
              <a:rPr lang="en-US" sz="2000" i="1" kern="0">
                <a:latin typeface="Times New Roman" charset="0"/>
                <a:ea typeface="ＭＳ Ｐゴシック" charset="-128"/>
                <a:cs typeface="+mn-cs"/>
              </a:rPr>
              <a:t>n</a:t>
            </a:r>
            <a:r>
              <a:rPr lang="en-US" sz="2000" kern="0">
                <a:latin typeface="+mn-lt"/>
                <a:ea typeface="ＭＳ Ｐゴシック" charset="-128"/>
                <a:cs typeface="+mn-cs"/>
              </a:rPr>
              <a:t> identical trials.</a:t>
            </a:r>
          </a:p>
          <a:p>
            <a:pPr lvl="1">
              <a:spcBef>
                <a:spcPct val="20000"/>
              </a:spcBef>
              <a:buClr>
                <a:schemeClr val="tx2"/>
              </a:buClr>
              <a:buSzPct val="80000"/>
              <a:buFont typeface="Wingdings" charset="2"/>
              <a:buNone/>
              <a:defRPr/>
            </a:pPr>
            <a:r>
              <a:rPr lang="en-US" sz="2000" kern="0">
                <a:latin typeface="+mn-lt"/>
                <a:ea typeface="ＭＳ Ｐゴシック" charset="-128"/>
                <a:cs typeface="+mn-cs"/>
              </a:rPr>
              <a:t>2. Each trail has only two possible outcomes.</a:t>
            </a:r>
          </a:p>
          <a:p>
            <a:pPr lvl="1">
              <a:spcBef>
                <a:spcPct val="20000"/>
              </a:spcBef>
              <a:buClr>
                <a:schemeClr val="tx2"/>
              </a:buClr>
              <a:buSzPct val="80000"/>
              <a:buFont typeface="Wingdings" charset="2"/>
              <a:buNone/>
              <a:defRPr/>
            </a:pPr>
            <a:r>
              <a:rPr lang="en-US" sz="2000" kern="0">
                <a:latin typeface="+mn-lt"/>
                <a:ea typeface="ＭＳ Ｐゴシック" charset="-128"/>
                <a:cs typeface="+mn-cs"/>
              </a:rPr>
              <a:t>3. The probabilities of the two outcomes remain constant.</a:t>
            </a:r>
          </a:p>
          <a:p>
            <a:pPr lvl="1">
              <a:spcBef>
                <a:spcPct val="20000"/>
              </a:spcBef>
              <a:buClr>
                <a:schemeClr val="tx2"/>
              </a:buClr>
              <a:buSzPct val="80000"/>
              <a:buFont typeface="Wingdings" charset="2"/>
              <a:buNone/>
              <a:defRPr/>
            </a:pPr>
            <a:r>
              <a:rPr lang="en-US" sz="2000" kern="0">
                <a:latin typeface="+mn-lt"/>
                <a:ea typeface="ＭＳ Ｐゴシック" charset="-128"/>
                <a:cs typeface="+mn-cs"/>
              </a:rPr>
              <a:t>4. The trials are independent.</a:t>
            </a:r>
            <a:endParaRPr lang="en-US" sz="2000" kern="0" dirty="0">
              <a:latin typeface="+mn-lt"/>
              <a:ea typeface="ＭＳ Ｐゴシック" charset="-128"/>
              <a:cs typeface="+mn-cs"/>
            </a:endParaRPr>
          </a:p>
        </p:txBody>
      </p:sp>
    </p:spTree>
  </p:cSld>
  <p:clrMapOvr>
    <a:masterClrMapping/>
  </p:clrMapOvr>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Verdana"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Level</Template>
  <TotalTime>186</TotalTime>
  <Words>1002</Words>
  <Application>Microsoft Office PowerPoint</Application>
  <PresentationFormat>On-screen Show (4:3)</PresentationFormat>
  <Paragraphs>134</Paragraphs>
  <Slides>21</Slides>
  <Notes>9</Notes>
  <HiddenSlides>0</HiddenSlides>
  <MMClips>0</MMClips>
  <ScaleCrop>false</ScaleCrop>
  <HeadingPairs>
    <vt:vector size="8" baseType="variant">
      <vt:variant>
        <vt:lpstr>Fonts Used</vt:lpstr>
      </vt:variant>
      <vt:variant>
        <vt:i4>6</vt:i4>
      </vt:variant>
      <vt:variant>
        <vt:lpstr>Design Template</vt:lpstr>
      </vt:variant>
      <vt:variant>
        <vt:i4>2</vt:i4>
      </vt:variant>
      <vt:variant>
        <vt:lpstr>Embedded OLE Servers</vt:lpstr>
      </vt:variant>
      <vt:variant>
        <vt:i4>1</vt:i4>
      </vt:variant>
      <vt:variant>
        <vt:lpstr>Slide Titles</vt:lpstr>
      </vt:variant>
      <vt:variant>
        <vt:i4>21</vt:i4>
      </vt:variant>
    </vt:vector>
  </HeadingPairs>
  <TitlesOfParts>
    <vt:vector size="30" baseType="lpstr">
      <vt:lpstr>Verdana</vt:lpstr>
      <vt:lpstr>Arial</vt:lpstr>
      <vt:lpstr>Garamond</vt:lpstr>
      <vt:lpstr>MS PGothic</vt:lpstr>
      <vt:lpstr>Wingdings</vt:lpstr>
      <vt:lpstr>Times New Roman</vt:lpstr>
      <vt:lpstr>Level</vt:lpstr>
      <vt:lpstr>Level</vt:lpstr>
      <vt:lpstr>Equation</vt:lpstr>
      <vt:lpstr>CHAPTER 5 (Part B)</vt:lpstr>
      <vt:lpstr>MEAN AMD STANDARD DEVIATION OF A DISCRETE RANDOM VARIABLE</vt:lpstr>
      <vt:lpstr>Example </vt:lpstr>
      <vt:lpstr>Calculating the Mean for the Probability Distribution of Breakdowns</vt:lpstr>
      <vt:lpstr>MEAN AND STANDARD DEVIATION OF A DISCRETE RANDOM VARIABLE</vt:lpstr>
      <vt:lpstr>Example </vt:lpstr>
      <vt:lpstr>Example : Solution Table Computations to Find the Standard Deviation</vt:lpstr>
      <vt:lpstr>Example: Solution</vt:lpstr>
      <vt:lpstr>THE BINOMIAL PROBABILITY DISTRIBUTION</vt:lpstr>
      <vt:lpstr>Example </vt:lpstr>
      <vt:lpstr>Example: Solution</vt:lpstr>
      <vt:lpstr>The Binomial Probability Distribution and Binomial Formula</vt:lpstr>
      <vt:lpstr>Example </vt:lpstr>
      <vt:lpstr>Tree diagram for selecting three DVD Players.</vt:lpstr>
      <vt:lpstr>Example: Solution</vt:lpstr>
      <vt:lpstr>Example: Solution</vt:lpstr>
      <vt:lpstr>Solution</vt:lpstr>
      <vt:lpstr>Solution</vt:lpstr>
      <vt:lpstr>Mean and Standard Deviation of the Binomial Distribution</vt:lpstr>
      <vt:lpstr>Example </vt:lpstr>
      <vt:lpstr>Example: Solution</vt:lpstr>
    </vt:vector>
  </TitlesOfParts>
  <Company>Cal Poly Pomona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hoonkim</dc:creator>
  <cp:lastModifiedBy>Durber</cp:lastModifiedBy>
  <cp:revision>66</cp:revision>
  <dcterms:created xsi:type="dcterms:W3CDTF">2009-12-09T07:12:53Z</dcterms:created>
  <dcterms:modified xsi:type="dcterms:W3CDTF">2017-03-04T14:39:38Z</dcterms:modified>
</cp:coreProperties>
</file>