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7" r:id="rId2"/>
    <p:sldId id="261" r:id="rId3"/>
    <p:sldId id="262" r:id="rId4"/>
    <p:sldId id="264" r:id="rId5"/>
    <p:sldId id="267" r:id="rId6"/>
    <p:sldId id="268" r:id="rId7"/>
    <p:sldId id="269" r:id="rId8"/>
    <p:sldId id="270" r:id="rId9"/>
    <p:sldId id="271" r:id="rId10"/>
    <p:sldId id="277" r:id="rId11"/>
    <p:sldId id="278" r:id="rId12"/>
    <p:sldId id="279" r:id="rId13"/>
    <p:sldId id="280" r:id="rId14"/>
    <p:sldId id="28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7" r:id="rId23"/>
    <p:sldId id="308" r:id="rId24"/>
    <p:sldId id="397" r:id="rId25"/>
    <p:sldId id="310" r:id="rId26"/>
    <p:sldId id="398" r:id="rId27"/>
    <p:sldId id="399" r:id="rId28"/>
    <p:sldId id="313" r:id="rId29"/>
    <p:sldId id="314" r:id="rId30"/>
    <p:sldId id="315" r:id="rId31"/>
    <p:sldId id="316" r:id="rId32"/>
    <p:sldId id="317" r:id="rId33"/>
    <p:sldId id="400" r:id="rId34"/>
    <p:sldId id="331" r:id="rId35"/>
    <p:sldId id="401" r:id="rId36"/>
    <p:sldId id="402" r:id="rId37"/>
    <p:sldId id="332" r:id="rId38"/>
    <p:sldId id="333" r:id="rId39"/>
    <p:sldId id="335" r:id="rId40"/>
    <p:sldId id="403" r:id="rId41"/>
    <p:sldId id="404" r:id="rId42"/>
    <p:sldId id="405" r:id="rId43"/>
    <p:sldId id="406" r:id="rId44"/>
    <p:sldId id="407" r:id="rId45"/>
    <p:sldId id="408" r:id="rId46"/>
    <p:sldId id="409" r:id="rId47"/>
    <p:sldId id="366" r:id="rId48"/>
    <p:sldId id="367" r:id="rId49"/>
    <p:sldId id="368" r:id="rId50"/>
    <p:sldId id="371" r:id="rId51"/>
    <p:sldId id="372" r:id="rId52"/>
    <p:sldId id="410" r:id="rId53"/>
    <p:sldId id="411" r:id="rId54"/>
    <p:sldId id="412" r:id="rId55"/>
    <p:sldId id="414" r:id="rId56"/>
    <p:sldId id="415" r:id="rId57"/>
    <p:sldId id="377" r:id="rId58"/>
    <p:sldId id="378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F2452-9892-40B5-9DD3-D895B4EDB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44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E1A8C-C801-4EB7-AFB2-8B08E62D01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45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15E0D-F327-478F-9442-762F5770C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960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5D4DD-124B-49E7-9202-B97A2A7659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937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38F2E-0D19-4EBA-8888-8BE303805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56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50432-3A4B-4B9F-B1AB-915D3402BE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908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BCE8D-0938-4E97-A06D-F5E3A57A2D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388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001FE-2F38-48E5-B7A9-0C956CAFC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596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3799B-D208-41A1-BF34-BEE43FF0D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8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743E9-471E-4DEC-97F9-80944E9A4F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36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61508-F72E-4DCB-AAA2-2B0720B256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172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87F43-457E-48CC-AA50-65DF03E5A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9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3206A-4627-4ED1-BB46-F057FCAF10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895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FF3DE5F-1E71-488B-BE62-CFE8C7155F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p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p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CONTINUOUS RANDOM VARIABLES AND THE NORMAL DISTRIBUTION</a:t>
            </a:r>
            <a:endParaRPr lang="en-US" sz="3600" b="1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STANDARD NORMAL DISTRIBTUION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600200"/>
            <a:ext cx="8054975" cy="43799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Definition</a:t>
            </a:r>
            <a:r>
              <a:rPr lang="en-US" sz="2000" dirty="0" smtClean="0"/>
              <a:t> </a:t>
            </a:r>
          </a:p>
          <a:p>
            <a:pPr eaLnBrk="1" hangingPunct="1">
              <a:buFont typeface="Wingdings" charset="2"/>
              <a:buChar char=" "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i="1" dirty="0">
                <a:solidFill>
                  <a:schemeClr val="folHlink"/>
                </a:solidFill>
              </a:rPr>
              <a:t>z</a:t>
            </a:r>
            <a:r>
              <a:rPr lang="en-US" sz="2000" dirty="0">
                <a:solidFill>
                  <a:schemeClr val="folHlink"/>
                </a:solidFill>
              </a:rPr>
              <a:t> Values or </a:t>
            </a:r>
            <a:r>
              <a:rPr lang="en-US" sz="2000" i="1" dirty="0">
                <a:solidFill>
                  <a:schemeClr val="folHlink"/>
                </a:solidFill>
              </a:rPr>
              <a:t>z</a:t>
            </a:r>
            <a:r>
              <a:rPr lang="en-US" sz="2000" dirty="0">
                <a:solidFill>
                  <a:schemeClr val="folHlink"/>
                </a:solidFill>
              </a:rPr>
              <a:t> Scores</a:t>
            </a:r>
          </a:p>
          <a:p>
            <a:pPr marL="0" indent="0" eaLnBrk="1" hangingPunct="1">
              <a:buNone/>
            </a:pPr>
            <a:r>
              <a:rPr lang="en-GB" sz="2000" dirty="0" smtClean="0"/>
              <a:t>The units marked on the horizontal axis of the standard normal curve are denoted by </a:t>
            </a:r>
            <a:r>
              <a:rPr lang="en-GB" sz="2000" b="1" i="1" u="sng" dirty="0" smtClean="0">
                <a:solidFill>
                  <a:schemeClr val="hlink"/>
                </a:solidFill>
                <a:latin typeface="Times New Roman" charset="0"/>
              </a:rPr>
              <a:t>z </a:t>
            </a:r>
            <a:r>
              <a:rPr lang="en-GB" sz="2000" dirty="0" smtClean="0"/>
              <a:t> and are called the </a:t>
            </a:r>
            <a:r>
              <a:rPr lang="en-GB" sz="2000" b="1" i="1" u="sng" dirty="0" smtClean="0">
                <a:solidFill>
                  <a:schemeClr val="hlink"/>
                </a:solidFill>
                <a:latin typeface="Times New Roman" charset="0"/>
              </a:rPr>
              <a:t>z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 values or </a:t>
            </a:r>
            <a:r>
              <a:rPr lang="en-GB" sz="2000" b="1" i="1" u="sng" dirty="0" smtClean="0">
                <a:solidFill>
                  <a:schemeClr val="hlink"/>
                </a:solidFill>
                <a:latin typeface="Times New Roman" charset="0"/>
              </a:rPr>
              <a:t>z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 scores</a:t>
            </a:r>
            <a:r>
              <a:rPr lang="en-GB" sz="2000" dirty="0" smtClean="0"/>
              <a:t>. A specific value of </a:t>
            </a:r>
            <a:r>
              <a:rPr lang="en-GB" sz="2000" i="1" dirty="0" smtClean="0">
                <a:latin typeface="Times New Roman" charset="0"/>
              </a:rPr>
              <a:t>z</a:t>
            </a:r>
            <a:r>
              <a:rPr lang="en-GB" sz="2000" dirty="0" smtClean="0"/>
              <a:t> gives the distance between the mean and the point represented by </a:t>
            </a:r>
            <a:r>
              <a:rPr lang="en-GB" sz="2000" i="1" dirty="0" smtClean="0">
                <a:latin typeface="Times New Roman" charset="0"/>
              </a:rPr>
              <a:t>z</a:t>
            </a:r>
            <a:r>
              <a:rPr lang="en-GB" sz="2000" dirty="0" smtClean="0"/>
              <a:t> in terms of the standard deviation.</a:t>
            </a:r>
            <a:endParaRPr lang="en-US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under the standard normal curve.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495" y="2119129"/>
            <a:ext cx="5973009" cy="261974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</a:t>
            </a:r>
            <a:endParaRPr lang="en-US" sz="2800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2" y="1600200"/>
            <a:ext cx="8262938" cy="28956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US" sz="2000" dirty="0" smtClean="0"/>
              <a:t>Find the area under the standard normal curve to the left of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= 1.95.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Table </a:t>
            </a:r>
            <a:r>
              <a:rPr lang="bn-BD" sz="2800" dirty="0" smtClean="0">
                <a:solidFill>
                  <a:schemeClr val="accent2"/>
                </a:solidFill>
              </a:rPr>
              <a:t>-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Area Under the Standard Normal Curve to the Left of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= 1.95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62" y="1570993"/>
            <a:ext cx="7430538" cy="452500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to the left of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= 1.95.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057400"/>
            <a:ext cx="6398184" cy="281953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142287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Find the following probabilities for the standard normal curve.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  (a)</a:t>
            </a:r>
            <a:r>
              <a:rPr lang="en-US" sz="2000" i="1" dirty="0" smtClean="0"/>
              <a:t> P </a:t>
            </a:r>
            <a:r>
              <a:rPr lang="en-US" sz="2000" dirty="0" smtClean="0"/>
              <a:t>(1.19 &lt;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&lt; 2.12)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  (b) </a:t>
            </a:r>
            <a:r>
              <a:rPr lang="en-US" sz="2000" i="1" dirty="0" smtClean="0"/>
              <a:t>P </a:t>
            </a:r>
            <a:r>
              <a:rPr lang="en-US" sz="2000" dirty="0" smtClean="0"/>
              <a:t>(-1.56 &lt;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&lt; 2.31)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  (c) </a:t>
            </a:r>
            <a:r>
              <a:rPr lang="en-US" sz="2000" i="1" dirty="0" smtClean="0"/>
              <a:t>P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charset="0"/>
              </a:rPr>
              <a:t>z </a:t>
            </a:r>
            <a:r>
              <a:rPr lang="en-US" sz="2000" dirty="0" smtClean="0"/>
              <a:t>&gt; -.75)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  <a:r>
              <a:rPr lang="en-US" sz="2800" dirty="0" smtClean="0"/>
              <a:t>: </a:t>
            </a:r>
            <a:r>
              <a:rPr lang="en-US" sz="2800" dirty="0" smtClean="0"/>
              <a:t>Solution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473950" cy="4114800"/>
          </a:xfrm>
        </p:spPr>
        <p:txBody>
          <a:bodyPr/>
          <a:lstStyle/>
          <a:p>
            <a:pPr marL="0" indent="0" eaLnBrk="1" hangingPunct="1">
              <a:buSzPct val="95000"/>
              <a:buNone/>
            </a:pPr>
            <a:r>
              <a:rPr lang="en-US" sz="2000" dirty="0" smtClean="0"/>
              <a:t>(a)  </a:t>
            </a:r>
            <a:r>
              <a:rPr lang="en-US" sz="2000" i="1" dirty="0" smtClean="0"/>
              <a:t>P </a:t>
            </a:r>
            <a:r>
              <a:rPr lang="en-US" sz="2000" dirty="0" smtClean="0"/>
              <a:t>(1.19 &lt;</a:t>
            </a:r>
            <a:r>
              <a:rPr lang="en-US" sz="2000" i="1" dirty="0" smtClean="0">
                <a:latin typeface="Times New Roman" charset="0"/>
              </a:rPr>
              <a:t> z</a:t>
            </a:r>
            <a:r>
              <a:rPr lang="en-US" sz="2000" dirty="0" smtClean="0"/>
              <a:t> &lt; 2.12) = Area between 1.19 and 2.12		               = .9830 - .8830   	</a:t>
            </a:r>
          </a:p>
          <a:p>
            <a:pPr marL="0" indent="0" eaLnBrk="1" hangingPunct="1">
              <a:buSzPct val="95000"/>
              <a:buNone/>
            </a:pPr>
            <a:r>
              <a:rPr lang="en-US" sz="2000" dirty="0" smtClean="0"/>
              <a:t>                                    = .1000							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Finding </a:t>
            </a:r>
            <a:r>
              <a:rPr lang="en-US" sz="2800" i="1" dirty="0" smtClean="0">
                <a:solidFill>
                  <a:schemeClr val="accent2"/>
                </a:solidFill>
              </a:rPr>
              <a:t>P </a:t>
            </a:r>
            <a:r>
              <a:rPr lang="en-US" sz="2800" dirty="0" smtClean="0">
                <a:solidFill>
                  <a:schemeClr val="accent2"/>
                </a:solidFill>
              </a:rPr>
              <a:t>(1.19 &lt;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 z</a:t>
            </a:r>
            <a:r>
              <a:rPr lang="en-US" sz="2800" dirty="0" smtClean="0">
                <a:solidFill>
                  <a:schemeClr val="accent2"/>
                </a:solidFill>
              </a:rPr>
              <a:t> &lt; 2.12). 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1979613" y="5805488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ahoma" charset="0"/>
              <a:cs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4" y="2195340"/>
            <a:ext cx="6487431" cy="24673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229600" cy="3997325"/>
          </a:xfrm>
        </p:spPr>
        <p:txBody>
          <a:bodyPr/>
          <a:lstStyle/>
          <a:p>
            <a:pPr marL="0" indent="0" eaLnBrk="1" hangingPunct="1">
              <a:buSzPct val="95000"/>
              <a:buNone/>
            </a:pPr>
            <a:r>
              <a:rPr lang="en-US" sz="2000" dirty="0" smtClean="0"/>
              <a:t>(b)  </a:t>
            </a:r>
            <a:r>
              <a:rPr lang="en-US" sz="2000" i="1" dirty="0" smtClean="0"/>
              <a:t>P </a:t>
            </a:r>
            <a:r>
              <a:rPr lang="en-US" sz="2000" dirty="0" smtClean="0"/>
              <a:t>(-1.56 &lt;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&lt; 2.31) = Area between -1.56 and 2.31</a:t>
            </a:r>
          </a:p>
          <a:p>
            <a:pPr marL="0" indent="0" eaLnBrk="1" hangingPunct="1">
              <a:buSzPct val="95000"/>
              <a:buNone/>
            </a:pPr>
            <a:r>
              <a:rPr lang="en-US" sz="2000" dirty="0" smtClean="0"/>
              <a:t>                                     = .9896 - .0594</a:t>
            </a:r>
          </a:p>
          <a:p>
            <a:pPr marL="0" indent="0" eaLnBrk="1" hangingPunct="1">
              <a:buSzPct val="95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= .9302	</a:t>
            </a:r>
            <a:r>
              <a:rPr lang="en-US" dirty="0" smtClean="0"/>
              <a:t>						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Finding </a:t>
            </a:r>
            <a:r>
              <a:rPr lang="en-US" sz="2800" i="1" dirty="0" smtClean="0">
                <a:solidFill>
                  <a:schemeClr val="accent2"/>
                </a:solidFill>
              </a:rPr>
              <a:t>P </a:t>
            </a:r>
            <a:r>
              <a:rPr lang="en-US" sz="2800" dirty="0" smtClean="0">
                <a:solidFill>
                  <a:schemeClr val="accent2"/>
                </a:solidFill>
              </a:rPr>
              <a:t>(-1.56 &lt;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&lt; 2.31).	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979613" y="5805488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ahoma" charset="0"/>
              <a:cs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4" y="2195340"/>
            <a:ext cx="6487431" cy="2467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CONTINUOUS PROBABILITY DISTRIBUTION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4000"/>
            <a:ext cx="8343900" cy="4114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Two characteristics</a:t>
            </a:r>
          </a:p>
          <a:p>
            <a:pPr marL="609600" indent="-609600" eaLnBrk="1" hangingPunct="1">
              <a:buFont typeface="Wingdings" charset="2"/>
              <a:buNone/>
            </a:pPr>
            <a:endParaRPr lang="en-US" sz="2000" dirty="0" smtClean="0"/>
          </a:p>
          <a:p>
            <a:pPr marL="609600" indent="-609600" eaLnBrk="1" hangingPunct="1">
              <a:buFont typeface="Wingdings" charset="2"/>
              <a:buNone/>
            </a:pPr>
            <a:r>
              <a:rPr lang="en-US" sz="2000" dirty="0" smtClean="0"/>
              <a:t>1. The probability that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assumes a value in any interval lies in </a:t>
            </a:r>
          </a:p>
          <a:p>
            <a:pPr marL="609600" indent="-609600" eaLnBrk="1" hangingPunct="1">
              <a:buFont typeface="Wingdings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the range 0 to 1</a:t>
            </a:r>
          </a:p>
          <a:p>
            <a:pPr marL="609600" indent="-609600" eaLnBrk="1" hangingPunct="1">
              <a:buFont typeface="Wingdings" charset="2"/>
              <a:buNone/>
            </a:pPr>
            <a:endParaRPr lang="en-US" sz="2000" dirty="0" smtClean="0"/>
          </a:p>
          <a:p>
            <a:pPr marL="609600" indent="-609600" eaLnBrk="1" hangingPunct="1">
              <a:buFont typeface="Wingdings" charset="2"/>
              <a:buNone/>
            </a:pPr>
            <a:r>
              <a:rPr lang="en-US" sz="2000" dirty="0" smtClean="0"/>
              <a:t>2. The total probability of all the (mutually exclusive) intervals </a:t>
            </a:r>
          </a:p>
          <a:p>
            <a:pPr marL="609600" indent="-609600" eaLnBrk="1" hangingPunct="1">
              <a:buFont typeface="Wingdings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within which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can assume a value of 1.0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  <a:r>
              <a:rPr lang="en-US" sz="2800" dirty="0" smtClean="0"/>
              <a:t>: </a:t>
            </a:r>
            <a:r>
              <a:rPr lang="en-US" sz="2800" dirty="0" smtClean="0"/>
              <a:t>Solution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486775" cy="4114800"/>
          </a:xfrm>
        </p:spPr>
        <p:txBody>
          <a:bodyPr/>
          <a:lstStyle/>
          <a:p>
            <a:pPr marL="0" indent="0" eaLnBrk="1" hangingPunct="1">
              <a:buSzPct val="95000"/>
              <a:buNone/>
            </a:pPr>
            <a:r>
              <a:rPr lang="en-US" sz="2000" dirty="0" smtClean="0"/>
              <a:t>(c) </a:t>
            </a:r>
            <a:r>
              <a:rPr lang="en-US" sz="2000" i="1" dirty="0" smtClean="0"/>
              <a:t>P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&gt; -.75) = Area to the right of -.75             </a:t>
            </a:r>
          </a:p>
          <a:p>
            <a:pPr marL="0" indent="0" eaLnBrk="1" hangingPunct="1">
              <a:buSzPct val="95000"/>
              <a:buNone/>
            </a:pPr>
            <a:r>
              <a:rPr lang="en-US" sz="2000" dirty="0" smtClean="0"/>
              <a:t>                       = 1.0 - .2266                                  	</a:t>
            </a:r>
          </a:p>
          <a:p>
            <a:pPr marL="0" indent="0" eaLnBrk="1" hangingPunct="1">
              <a:buSzPct val="95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= .7734	</a:t>
            </a:r>
            <a:r>
              <a:rPr lang="en-US" dirty="0" smtClean="0"/>
              <a:t>							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Finding </a:t>
            </a:r>
            <a:r>
              <a:rPr lang="en-US" sz="2800" i="1" dirty="0" smtClean="0">
                <a:solidFill>
                  <a:schemeClr val="accent2"/>
                </a:solidFill>
              </a:rPr>
              <a:t>P 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&gt; -.75).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4" y="2195340"/>
            <a:ext cx="6487431" cy="246732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STANDARDIZING A  NORMAL DISTRIBUTION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9538" y="1524000"/>
            <a:ext cx="8424862" cy="4364037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US" sz="2000" dirty="0" smtClean="0">
                <a:solidFill>
                  <a:schemeClr val="hlink"/>
                </a:solidFill>
              </a:rPr>
              <a:t>Converting an </a:t>
            </a:r>
            <a:r>
              <a:rPr lang="en-US" sz="2000" i="1" dirty="0" smtClean="0">
                <a:solidFill>
                  <a:schemeClr val="hlink"/>
                </a:solidFill>
                <a:latin typeface="Times New Roman" charset="0"/>
              </a:rPr>
              <a:t>x</a:t>
            </a:r>
            <a:r>
              <a:rPr lang="en-US" sz="2000" dirty="0" smtClean="0">
                <a:solidFill>
                  <a:schemeClr val="hlink"/>
                </a:solidFill>
              </a:rPr>
              <a:t> Value to a </a:t>
            </a:r>
            <a:r>
              <a:rPr lang="en-US" sz="2000" i="1" dirty="0" smtClean="0">
                <a:solidFill>
                  <a:schemeClr val="hlink"/>
                </a:solidFill>
                <a:latin typeface="Times New Roman" charset="0"/>
              </a:rPr>
              <a:t>z</a:t>
            </a:r>
            <a:r>
              <a:rPr lang="en-US" sz="2000" dirty="0" smtClean="0">
                <a:solidFill>
                  <a:schemeClr val="hlink"/>
                </a:solidFill>
              </a:rPr>
              <a:t> Value</a:t>
            </a:r>
          </a:p>
          <a:p>
            <a:pPr eaLnBrk="1" hangingPunct="1">
              <a:buFont typeface="Wingdings" charset="2"/>
              <a:buChar char=" "/>
            </a:pPr>
            <a:r>
              <a:rPr lang="en-US" sz="2000" dirty="0" smtClean="0"/>
              <a:t>For a normal random variable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, a particular value of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can be converted to its corresponding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value by using the formula</a:t>
            </a:r>
          </a:p>
          <a:p>
            <a:pPr eaLnBrk="1" hangingPunct="1">
              <a:buFont typeface="Wingdings" charset="2"/>
              <a:buChar char=" "/>
            </a:pPr>
            <a:endParaRPr lang="en-US" sz="2000" dirty="0" smtClean="0"/>
          </a:p>
          <a:p>
            <a:pPr eaLnBrk="1" hangingPunct="1">
              <a:buFont typeface="Wingdings" charset="2"/>
              <a:buChar char=" "/>
            </a:pPr>
            <a:endParaRPr lang="en-US" sz="2000" dirty="0" smtClean="0"/>
          </a:p>
          <a:p>
            <a:pPr eaLnBrk="1" hangingPunct="1">
              <a:buFont typeface="Wingdings" charset="2"/>
              <a:buChar char=" "/>
            </a:pPr>
            <a:endParaRPr lang="en-US" sz="2000" dirty="0" smtClean="0"/>
          </a:p>
          <a:p>
            <a:pPr eaLnBrk="1" hangingPunct="1">
              <a:buFont typeface="Wingdings" charset="2"/>
              <a:buChar char=" "/>
            </a:pPr>
            <a:r>
              <a:rPr lang="en-US" sz="2000" dirty="0" smtClean="0"/>
              <a:t>where </a:t>
            </a:r>
            <a:r>
              <a:rPr lang="el-GR" sz="2000" i="1" dirty="0" smtClean="0">
                <a:latin typeface="Times New Roman" charset="0"/>
              </a:rPr>
              <a:t>μ</a:t>
            </a:r>
            <a:r>
              <a:rPr lang="en-GB" sz="2000" dirty="0" smtClean="0"/>
              <a:t> and </a:t>
            </a:r>
            <a:r>
              <a:rPr lang="el-GR" sz="2000" dirty="0" smtClean="0">
                <a:latin typeface="Times New Roman" charset="0"/>
              </a:rPr>
              <a:t>σ</a:t>
            </a:r>
            <a:r>
              <a:rPr lang="en-GB" sz="2000" dirty="0" smtClean="0"/>
              <a:t> are the mean and standard deviation of the normal distribution of 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dirty="0" smtClean="0"/>
              <a:t>, respectively.</a:t>
            </a:r>
            <a:endParaRPr lang="el-GR" sz="2000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219014080"/>
              </p:ext>
            </p:extLst>
          </p:nvPr>
        </p:nvGraphicFramePr>
        <p:xfrm>
          <a:off x="2895600" y="2667000"/>
          <a:ext cx="1905000" cy="1011391"/>
        </p:xfrm>
        <a:graphic>
          <a:graphicData uri="http://schemas.openxmlformats.org/presentationml/2006/ole">
            <p:oleObj spid="_x0000_s1063" name="Equation" r:id="rId3" imgW="609336" imgH="393529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63479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524000"/>
            <a:ext cx="831215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Let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be a continuous random variable that has a normal distribution with a mean of 50 and a standard deviation of 10. Convert the following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values to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values and find the probability to the left of these points.  </a:t>
            </a:r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(a) x = 55 </a:t>
            </a:r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(b) x = 35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219200"/>
            <a:ext cx="7848600" cy="4530725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Char char=" "/>
            </a:pPr>
            <a:endParaRPr lang="en-US" sz="2400" dirty="0" smtClean="0"/>
          </a:p>
          <a:p>
            <a:pPr marL="457200" lvl="1" indent="0" eaLnBrk="1" hangingPunct="1">
              <a:buSzPct val="85000"/>
              <a:buNone/>
            </a:pPr>
            <a:r>
              <a:rPr lang="en-US" sz="2000" dirty="0" smtClean="0"/>
              <a:t>(a) x = 55</a:t>
            </a:r>
          </a:p>
          <a:p>
            <a:pPr marL="990600" lvl="1" indent="-533400" eaLnBrk="1" hangingPunct="1">
              <a:buSzPct val="85000"/>
              <a:buFont typeface="Wingdings" charset="2"/>
              <a:buAutoNum type="alphaLcParenR"/>
            </a:pPr>
            <a:endParaRPr lang="en-US" sz="2000" dirty="0" smtClean="0"/>
          </a:p>
          <a:p>
            <a:pPr marL="990600" lvl="1" indent="-533400" eaLnBrk="1" hangingPunct="1">
              <a:buSzPct val="85000"/>
              <a:buFont typeface="Wingdings" charset="2"/>
              <a:buAutoNum type="alphaLcParenR"/>
            </a:pPr>
            <a:endParaRPr lang="en-US" sz="2000" dirty="0" smtClean="0"/>
          </a:p>
          <a:p>
            <a:pPr marL="990600" lvl="1" indent="-533400" eaLnBrk="1" hangingPunct="1">
              <a:buSzPct val="85000"/>
              <a:buFont typeface="Wingdings" charset="2"/>
              <a:buAutoNum type="alphaLcParenR"/>
            </a:pPr>
            <a:endParaRPr lang="en-US" sz="2000" dirty="0" smtClean="0"/>
          </a:p>
          <a:p>
            <a:pPr marL="990600" lvl="1" indent="-533400" eaLnBrk="1" hangingPunct="1">
              <a:buSzPct val="85000"/>
              <a:buFont typeface="Wingdings" charset="2"/>
              <a:buNone/>
            </a:pPr>
            <a:endParaRPr lang="en-US" sz="2000" dirty="0" smtClean="0"/>
          </a:p>
          <a:p>
            <a:pPr marL="990600" lvl="1" indent="-533400" eaLnBrk="1" hangingPunct="1">
              <a:buSzPct val="85000"/>
              <a:buFont typeface="Wingdings" charset="2"/>
              <a:buNone/>
            </a:pPr>
            <a:r>
              <a:rPr lang="en-US" sz="2000" dirty="0" smtClean="0"/>
              <a:t>  P(x &lt; 55) = P(</a:t>
            </a:r>
            <a:r>
              <a:rPr lang="en-US" sz="2000" i="1" dirty="0" smtClean="0"/>
              <a:t>z</a:t>
            </a:r>
            <a:r>
              <a:rPr lang="en-US" sz="2000" dirty="0" smtClean="0"/>
              <a:t> &lt; .50) = .6915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843360472"/>
              </p:ext>
            </p:extLst>
          </p:nvPr>
        </p:nvGraphicFramePr>
        <p:xfrm>
          <a:off x="1219200" y="2286001"/>
          <a:ext cx="4114800" cy="853068"/>
        </p:xfrm>
        <a:graphic>
          <a:graphicData uri="http://schemas.openxmlformats.org/presentationml/2006/ole">
            <p:oleObj spid="_x0000_s2083" name="Equation" r:id="rId3" imgW="1548728" imgH="393529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value for </a:t>
            </a:r>
            <a:r>
              <a:rPr lang="en-GB" sz="2800" i="1" dirty="0" smtClean="0">
                <a:solidFill>
                  <a:schemeClr val="accent2"/>
                </a:solidFill>
                <a:latin typeface="Times New Roman" charset="0"/>
                <a:cs typeface="Arial" charset="0"/>
              </a:rPr>
              <a:t>x</a:t>
            </a:r>
            <a:r>
              <a:rPr lang="en-GB" sz="2800" dirty="0" smtClean="0">
                <a:solidFill>
                  <a:schemeClr val="accent2"/>
                </a:solidFill>
                <a:latin typeface="Times New Roman" charset="0"/>
                <a:cs typeface="Arial" charset="0"/>
              </a:rPr>
              <a:t> </a:t>
            </a:r>
            <a:r>
              <a:rPr lang="en-GB" sz="2800" dirty="0" smtClean="0">
                <a:solidFill>
                  <a:schemeClr val="accent2"/>
                </a:solidFill>
                <a:cs typeface="Arial" charset="0"/>
              </a:rPr>
              <a:t>= 55.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207" y="1600200"/>
            <a:ext cx="4758623" cy="462029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7543800" cy="3810000"/>
          </a:xfrm>
        </p:spPr>
        <p:txBody>
          <a:bodyPr/>
          <a:lstStyle/>
          <a:p>
            <a:pPr marL="990600" lvl="1" indent="-533400" eaLnBrk="1" hangingPunct="1">
              <a:buSzPct val="85000"/>
              <a:buFont typeface="Wingdings" charset="2"/>
              <a:buNone/>
            </a:pPr>
            <a:r>
              <a:rPr lang="en-US" sz="2000" dirty="0" smtClean="0"/>
              <a:t>(b) x = 35</a:t>
            </a:r>
          </a:p>
          <a:p>
            <a:pPr marL="990600" lvl="1" indent="-533400" eaLnBrk="1" hangingPunct="1">
              <a:buSzPct val="85000"/>
              <a:buFont typeface="Wingdings" charset="2"/>
              <a:buNone/>
            </a:pPr>
            <a:endParaRPr lang="en-US" sz="2000" dirty="0" smtClean="0"/>
          </a:p>
          <a:p>
            <a:pPr marL="990600" lvl="1" indent="-533400" eaLnBrk="1" hangingPunct="1">
              <a:buSzPct val="85000"/>
            </a:pPr>
            <a:endParaRPr lang="en-US" sz="2000" dirty="0" smtClean="0"/>
          </a:p>
          <a:p>
            <a:pPr marL="990600" lvl="1" indent="-533400" eaLnBrk="1" hangingPunct="1">
              <a:buSzPct val="85000"/>
            </a:pPr>
            <a:endParaRPr lang="en-US" sz="2000" dirty="0" smtClean="0"/>
          </a:p>
          <a:p>
            <a:pPr marL="990600" lvl="1" indent="-533400" eaLnBrk="1" hangingPunct="1">
              <a:buSzPct val="85000"/>
              <a:buFont typeface="Wingdings" charset="2"/>
              <a:buNone/>
            </a:pPr>
            <a:endParaRPr lang="en-US" sz="2000" dirty="0" smtClean="0"/>
          </a:p>
          <a:p>
            <a:pPr marL="990600" lvl="1" indent="-533400" eaLnBrk="1" hangingPunct="1">
              <a:buSzPct val="85000"/>
              <a:buFont typeface="Wingdings" charset="2"/>
              <a:buNone/>
            </a:pPr>
            <a:r>
              <a:rPr lang="en-US" sz="2000" dirty="0" smtClean="0"/>
              <a:t> P(x &lt; 35) = P(</a:t>
            </a:r>
            <a:r>
              <a:rPr lang="en-US" sz="2000" i="1" dirty="0" smtClean="0"/>
              <a:t>z</a:t>
            </a:r>
            <a:r>
              <a:rPr lang="en-US" sz="2000" dirty="0" smtClean="0"/>
              <a:t> &lt; -1.50) = .0668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606631431"/>
              </p:ext>
            </p:extLst>
          </p:nvPr>
        </p:nvGraphicFramePr>
        <p:xfrm>
          <a:off x="1524000" y="2209800"/>
          <a:ext cx="3810000" cy="797988"/>
        </p:xfrm>
        <a:graphic>
          <a:graphicData uri="http://schemas.openxmlformats.org/presentationml/2006/ole">
            <p:oleObj spid="_x0000_s3107" name="Equation" r:id="rId3" imgW="1879600" imgH="393700" progId="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Figure</a:t>
            </a:r>
            <a:r>
              <a:rPr lang="bn-BD" sz="2800" dirty="0" smtClean="0">
                <a:solidFill>
                  <a:schemeClr val="accent2"/>
                </a:solidFill>
              </a:rPr>
              <a:t>: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value for </a:t>
            </a:r>
            <a:r>
              <a:rPr lang="en-GB" sz="2800" i="1" dirty="0" smtClean="0">
                <a:solidFill>
                  <a:schemeClr val="accent2"/>
                </a:solidFill>
                <a:latin typeface="Times New Roman" charset="0"/>
                <a:cs typeface="Arial" charset="0"/>
              </a:rPr>
              <a:t>x</a:t>
            </a:r>
            <a:r>
              <a:rPr lang="en-GB" sz="2800" dirty="0" smtClean="0">
                <a:solidFill>
                  <a:schemeClr val="accent2"/>
                </a:solidFill>
                <a:latin typeface="Times New Roman" charset="0"/>
                <a:cs typeface="Arial" charset="0"/>
              </a:rPr>
              <a:t> </a:t>
            </a:r>
            <a:r>
              <a:rPr lang="en-GB" sz="2800" dirty="0" smtClean="0">
                <a:solidFill>
                  <a:schemeClr val="accent2"/>
                </a:solidFill>
                <a:cs typeface="Arial" charset="0"/>
              </a:rPr>
              <a:t>= 35.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21" y="1857155"/>
            <a:ext cx="6496957" cy="314368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70875" cy="3581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Let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be a continuous random variable that is normally distributed with a mean of 25 and a standard deviation of 4.</a:t>
            </a:r>
            <a:br>
              <a:rPr lang="en-US" sz="2000" dirty="0" smtClean="0"/>
            </a:br>
            <a:r>
              <a:rPr lang="en-US" sz="2000" dirty="0" smtClean="0"/>
              <a:t>Find the area</a:t>
            </a:r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(a) between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25 and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32</a:t>
            </a:r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(b) between </a:t>
            </a:r>
            <a:r>
              <a:rPr lang="en-US" sz="2000" i="1" dirty="0" smtClean="0">
                <a:latin typeface="Times New Roman" charset="0"/>
              </a:rPr>
              <a:t>x </a:t>
            </a:r>
            <a:r>
              <a:rPr lang="en-US" sz="2000" dirty="0" smtClean="0"/>
              <a:t>= 18 and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34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  <a:r>
              <a:rPr lang="en-US" sz="2800" dirty="0" smtClean="0"/>
              <a:t>: </a:t>
            </a:r>
            <a:r>
              <a:rPr lang="en-US" sz="2800" dirty="0" smtClean="0"/>
              <a:t>Solution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59800" cy="4114800"/>
          </a:xfrm>
        </p:spPr>
        <p:txBody>
          <a:bodyPr/>
          <a:lstStyle/>
          <a:p>
            <a:pPr marL="0" indent="0" eaLnBrk="1" hangingPunct="1">
              <a:buSzPct val="95000"/>
              <a:buNone/>
            </a:pPr>
            <a:r>
              <a:rPr lang="en-US" sz="2000" dirty="0" smtClean="0"/>
              <a:t>(a)   The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value for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25 is 0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        The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value for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32 is </a:t>
            </a:r>
          </a:p>
          <a:p>
            <a:pPr marL="609600" indent="-609600" eaLnBrk="1" hangingPunct="1"/>
            <a:endParaRPr lang="en-US" sz="2000" dirty="0" smtClean="0"/>
          </a:p>
          <a:p>
            <a:pPr marL="609600" indent="-609600" eaLnBrk="1" hangingPunct="1"/>
            <a:endParaRPr lang="en-US" sz="2000" dirty="0" smtClean="0"/>
          </a:p>
          <a:p>
            <a:pPr marL="609600" indent="-609600" eaLnBrk="1" hangingPunct="1"/>
            <a:endParaRPr lang="en-US" sz="2000" dirty="0"/>
          </a:p>
          <a:p>
            <a:pPr marL="609600" indent="-609600"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n-US" sz="2000" i="1" dirty="0" smtClean="0"/>
              <a:t>P </a:t>
            </a:r>
            <a:r>
              <a:rPr lang="en-US" sz="2000" dirty="0" smtClean="0"/>
              <a:t>(25 &lt;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&lt; 32) = </a:t>
            </a:r>
            <a:r>
              <a:rPr lang="en-US" sz="2000" i="1" dirty="0" smtClean="0"/>
              <a:t>P</a:t>
            </a:r>
            <a:r>
              <a:rPr lang="en-US" sz="2000" dirty="0" smtClean="0"/>
              <a:t>(0 &lt;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&lt; 1.75)  </a:t>
            </a:r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= .9599 - .5000 = .4599</a:t>
            </a:r>
          </a:p>
          <a:p>
            <a:pPr marL="609600" indent="-609600" eaLnBrk="1" hangingPunct="1"/>
            <a:endParaRPr lang="en-US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14918071"/>
              </p:ext>
            </p:extLst>
          </p:nvPr>
        </p:nvGraphicFramePr>
        <p:xfrm>
          <a:off x="2286000" y="2667000"/>
          <a:ext cx="3795713" cy="919529"/>
        </p:xfrm>
        <a:graphic>
          <a:graphicData uri="http://schemas.openxmlformats.org/presentationml/2006/ole">
            <p:oleObj spid="_x0000_s4132" name="Equation" r:id="rId3" imgW="1625600" imgH="3937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under a curve between two points.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400" y="2104649"/>
            <a:ext cx="6801800" cy="2695951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between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= 25 and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= 32.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95" y="1828576"/>
            <a:ext cx="6516010" cy="3200847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43900" cy="44354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SzPct val="95000"/>
              <a:buNone/>
            </a:pPr>
            <a:r>
              <a:rPr lang="en-US" sz="2000" dirty="0" smtClean="0"/>
              <a:t>(b) For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18: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     For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34: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z="2000" i="1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z="20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i="1" dirty="0" smtClean="0"/>
              <a:t>      P </a:t>
            </a:r>
            <a:r>
              <a:rPr lang="en-US" sz="2000" dirty="0" smtClean="0"/>
              <a:t>(18 &lt;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&lt; 34) = </a:t>
            </a:r>
            <a:r>
              <a:rPr lang="en-US" sz="2000" i="1" dirty="0" smtClean="0"/>
              <a:t>P </a:t>
            </a:r>
            <a:r>
              <a:rPr lang="en-US" sz="2000" dirty="0" smtClean="0"/>
              <a:t>(-1.75 &lt;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&lt; 2.25)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= .9878 - .0401 = .9477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68789284"/>
              </p:ext>
            </p:extLst>
          </p:nvPr>
        </p:nvGraphicFramePr>
        <p:xfrm>
          <a:off x="2907507" y="1752600"/>
          <a:ext cx="2426493" cy="795188"/>
        </p:xfrm>
        <a:graphic>
          <a:graphicData uri="http://schemas.openxmlformats.org/presentationml/2006/ole">
            <p:oleObj spid="_x0000_s5187" name="Equation" r:id="rId3" imgW="1218671" imgH="393529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361643"/>
              </p:ext>
            </p:extLst>
          </p:nvPr>
        </p:nvGraphicFramePr>
        <p:xfrm>
          <a:off x="2895600" y="3048000"/>
          <a:ext cx="2514600" cy="818707"/>
        </p:xfrm>
        <a:graphic>
          <a:graphicData uri="http://schemas.openxmlformats.org/presentationml/2006/ole">
            <p:oleObj spid="_x0000_s5188" name="Equation" r:id="rId4" imgW="1143000" imgH="393700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between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= 18 and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= 34.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32" y="1857155"/>
            <a:ext cx="6525536" cy="314368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6295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APPLICATIONS OF THE NORMAL DISTRIBUTION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2" y="1579563"/>
            <a:ext cx="8415338" cy="3754437"/>
          </a:xfrm>
        </p:spPr>
        <p:txBody>
          <a:bodyPr/>
          <a:lstStyle/>
          <a:p>
            <a:pPr eaLnBrk="1" hangingPunct="1">
              <a:buFont typeface="Tahoma" charset="0"/>
              <a:buChar char=" "/>
            </a:pPr>
            <a:r>
              <a:rPr lang="en-US" sz="2000" dirty="0" smtClean="0"/>
              <a:t>Sections 6.1 and 6.2 discussed the normal distribution, how to convert a normal distribution to the standard normal distribution, and how to find areas under a normal distribution curve. This section presents examples that illustrate the applications of the normal distribution.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642347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</a:t>
            </a:r>
            <a:endParaRPr lang="en-US" sz="2800" dirty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" y="1524000"/>
            <a:ext cx="8415338" cy="33734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According to the Kaiser Family Foundation, U.S. workers who had employer-provided health insurance paid an average premium of $4129 for family coverage during 2011 (</a:t>
            </a:r>
            <a:r>
              <a:rPr lang="en-US" sz="2000" i="1" dirty="0" smtClean="0"/>
              <a:t>USA TODAY</a:t>
            </a:r>
            <a:r>
              <a:rPr lang="en-US" sz="2000" dirty="0" smtClean="0"/>
              <a:t>, October 10, 2011). Suppose that the premiums for family coverage paid this year by all such workers are normally distributed with a mean of $4129 and a standard deviation of $600. Find the probability that such premium paid this year by a randomly selected such worker is between $3331 and $4453.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26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92125" y="1524000"/>
                <a:ext cx="8270875" cy="4291012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000" dirty="0" smtClean="0"/>
                  <a:t>For </a:t>
                </a:r>
                <a:r>
                  <a:rPr lang="en-US" sz="2000" i="1" dirty="0" smtClean="0">
                    <a:latin typeface="Times New Roman" charset="0"/>
                  </a:rPr>
                  <a:t>x</a:t>
                </a:r>
                <a:r>
                  <a:rPr lang="en-US" sz="2000" dirty="0" smtClean="0"/>
                  <a:t> = $3331: 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sz="200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𝑧</m:t>
                      </m:r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3331 −4129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600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=−1.33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000" dirty="0" smtClean="0"/>
                  <a:t>For </a:t>
                </a:r>
                <a:r>
                  <a:rPr lang="en-US" sz="2000" i="1" dirty="0" smtClean="0">
                    <a:latin typeface="Times New Roman" charset="0"/>
                  </a:rPr>
                  <a:t>x</a:t>
                </a:r>
                <a:r>
                  <a:rPr lang="en-US" sz="2000" dirty="0" smtClean="0"/>
                  <a:t> = $4453: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𝑧</m:t>
                      </m:r>
                      <m:r>
                        <a:rPr lang="en-US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4453</m:t>
                          </m:r>
                          <m:r>
                            <a:rPr lang="en-US" sz="2000" i="1">
                              <a:latin typeface="Cambria Math"/>
                            </a:rPr>
                            <m:t> −4129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600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.54</m:t>
                      </m:r>
                    </m:oMath>
                  </m:oMathPara>
                </a14:m>
                <a:endParaRPr lang="en-US" sz="2000" dirty="0"/>
              </a:p>
              <a:p>
                <a:pPr eaLnBrk="1" hangingPunct="1">
                  <a:lnSpc>
                    <a:spcPct val="90000"/>
                  </a:lnSpc>
                </a:pPr>
                <a:endParaRPr lang="en-US" sz="200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sz="200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000" i="1" dirty="0" smtClean="0"/>
                  <a:t>P </a:t>
                </a:r>
                <a:r>
                  <a:rPr lang="en-US" sz="2000" dirty="0" smtClean="0"/>
                  <a:t>($3331 &lt;</a:t>
                </a:r>
                <a:r>
                  <a:rPr lang="en-US" sz="2000" i="1" dirty="0" smtClean="0">
                    <a:latin typeface="Times New Roman" charset="0"/>
                  </a:rPr>
                  <a:t> x</a:t>
                </a:r>
                <a:r>
                  <a:rPr lang="en-US" sz="2000" dirty="0" smtClean="0"/>
                  <a:t> &lt; $4453) = </a:t>
                </a:r>
                <a:r>
                  <a:rPr lang="en-US" sz="2000" i="1" dirty="0" smtClean="0"/>
                  <a:t>P </a:t>
                </a:r>
                <a:r>
                  <a:rPr lang="en-US" sz="2000" dirty="0" smtClean="0"/>
                  <a:t>(-1.33 &lt; </a:t>
                </a:r>
                <a:r>
                  <a:rPr lang="en-US" sz="2000" i="1" dirty="0" smtClean="0">
                    <a:latin typeface="Times New Roman" charset="0"/>
                  </a:rPr>
                  <a:t>z</a:t>
                </a:r>
                <a:r>
                  <a:rPr lang="en-US" sz="2000" dirty="0" smtClean="0"/>
                  <a:t> &lt; .54) </a:t>
                </a:r>
              </a:p>
              <a:p>
                <a:pPr eaLnBrk="1" hangingPunct="1">
                  <a:lnSpc>
                    <a:spcPct val="90000"/>
                  </a:lnSpc>
                  <a:buFont typeface="Wingdings" charset="2"/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= .7054 - .0918 </a:t>
                </a:r>
              </a:p>
              <a:p>
                <a:pPr eaLnBrk="1" hangingPunct="1">
                  <a:lnSpc>
                    <a:spcPct val="90000"/>
                  </a:lnSpc>
                  <a:buFont typeface="Wingdings" charset="2"/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= </a:t>
                </a:r>
                <a:r>
                  <a:rPr lang="en-US" sz="2000" dirty="0" smtClean="0"/>
                  <a:t>.6136 </a:t>
                </a:r>
                <a:r>
                  <a:rPr lang="en-US" sz="2000" dirty="0" smtClean="0"/>
                  <a:t>= 61.36%</a:t>
                </a:r>
              </a:p>
            </p:txBody>
          </p:sp>
        </mc:Choice>
        <mc:Fallback>
          <p:sp>
            <p:nvSpPr>
              <p:cNvPr id="1126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92125" y="1524000"/>
                <a:ext cx="8270875" cy="4291012"/>
              </a:xfrm>
              <a:blipFill rotWithShape="1">
                <a:blip r:embed="rId2"/>
                <a:stretch>
                  <a:fillRect l="-811" t="-1563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between </a:t>
            </a:r>
            <a:r>
              <a:rPr lang="en-GB" sz="2800" i="1" dirty="0" smtClean="0">
                <a:solidFill>
                  <a:schemeClr val="accent2"/>
                </a:solidFill>
                <a:latin typeface="Times New Roman" charset="0"/>
              </a:rPr>
              <a:t>x </a:t>
            </a:r>
            <a:r>
              <a:rPr lang="en-GB" sz="2800" dirty="0" smtClean="0">
                <a:solidFill>
                  <a:schemeClr val="accent2"/>
                </a:solidFill>
              </a:rPr>
              <a:t>= $3331 and </a:t>
            </a:r>
            <a:r>
              <a:rPr lang="en-GB" sz="2800" i="1" dirty="0" smtClean="0">
                <a:solidFill>
                  <a:schemeClr val="accent2"/>
                </a:solidFill>
                <a:latin typeface="Times New Roman" charset="0"/>
              </a:rPr>
              <a:t>x </a:t>
            </a:r>
            <a:r>
              <a:rPr lang="en-GB" sz="2800" dirty="0" smtClean="0">
                <a:solidFill>
                  <a:schemeClr val="accent2"/>
                </a:solidFill>
              </a:rPr>
              <a:t>= $4453.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32" y="1861918"/>
            <a:ext cx="6525536" cy="3134163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2708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ahoma" charset="0"/>
              <a:buChar char=" "/>
            </a:pPr>
            <a:r>
              <a:rPr lang="en-US" sz="2000" dirty="0" smtClean="0"/>
              <a:t>A racing car is one of the many toys manufactured by Mack Corporation. The assembly times for this toy follow a normal distribution with a mean of 55 minutes and a standard deviation of 4 minutes. The company closes at 5 p.m. every day. If one worker starts to assemble a racing car at 4 p.m., what is the probability that she will finish this job before the company closes for the day?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29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1524000"/>
                <a:ext cx="8042275" cy="4291012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000" dirty="0" smtClean="0"/>
                  <a:t>For </a:t>
                </a:r>
                <a:r>
                  <a:rPr lang="en-US" sz="2000" i="1" dirty="0" smtClean="0">
                    <a:latin typeface="Times New Roman" charset="0"/>
                  </a:rPr>
                  <a:t>x</a:t>
                </a:r>
                <a:r>
                  <a:rPr lang="en-US" sz="2000" dirty="0" smtClean="0"/>
                  <a:t> = 60: 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000" dirty="0" smtClean="0"/>
                  <a:t>	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𝑧</m:t>
                    </m:r>
                    <m:r>
                      <a:rPr lang="en-US" sz="20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60−55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i="1" dirty="0"/>
                  <a:t> = </a:t>
                </a:r>
                <a:r>
                  <a:rPr lang="en-US" sz="2000" dirty="0"/>
                  <a:t>1.25</a:t>
                </a:r>
                <a:r>
                  <a:rPr lang="en-US" sz="2000" i="1" dirty="0"/>
                  <a:t> 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sz="200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000" i="1" dirty="0" smtClean="0"/>
                  <a:t>P</a:t>
                </a:r>
                <a:r>
                  <a:rPr lang="en-US" sz="2000" dirty="0" smtClean="0"/>
                  <a:t>(</a:t>
                </a:r>
                <a:r>
                  <a:rPr lang="en-US" sz="2000" i="1" dirty="0" smtClean="0">
                    <a:latin typeface="Times New Roman" charset="0"/>
                  </a:rPr>
                  <a:t>x</a:t>
                </a:r>
                <a:r>
                  <a:rPr lang="en-US" sz="2000" dirty="0" smtClean="0"/>
                  <a:t> </a:t>
                </a:r>
                <a:r>
                  <a:rPr lang="en-US" sz="2000" dirty="0" smtClean="0"/>
                  <a:t>≤</a:t>
                </a:r>
                <a:r>
                  <a:rPr lang="en-US" sz="2000" dirty="0" smtClean="0">
                    <a:sym typeface="Mathematica1" pitchFamily="2" charset="2"/>
                  </a:rPr>
                  <a:t> 60</a:t>
                </a:r>
                <a:r>
                  <a:rPr lang="en-US" sz="2000" dirty="0" smtClean="0"/>
                  <a:t>) = </a:t>
                </a:r>
                <a:r>
                  <a:rPr lang="en-US" sz="2000" i="1" dirty="0" smtClean="0"/>
                  <a:t>P</a:t>
                </a:r>
                <a:r>
                  <a:rPr lang="en-US" sz="2000" dirty="0" smtClean="0"/>
                  <a:t>(</a:t>
                </a:r>
                <a:r>
                  <a:rPr lang="en-US" sz="2000" i="1" dirty="0" smtClean="0">
                    <a:latin typeface="Times New Roman" charset="0"/>
                  </a:rPr>
                  <a:t>z</a:t>
                </a:r>
                <a:r>
                  <a:rPr lang="en-US" sz="2000" dirty="0" smtClean="0"/>
                  <a:t> ≤ 1.25) = .8944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sz="2000" dirty="0" smtClean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000" dirty="0" smtClean="0"/>
                  <a:t>Thus, the probability is .8944 that this worker will finish assembling this racing car before the company closes for the day.</a:t>
                </a:r>
              </a:p>
            </p:txBody>
          </p:sp>
        </mc:Choice>
        <mc:Fallback>
          <p:sp>
            <p:nvSpPr>
              <p:cNvPr id="1229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1524000"/>
                <a:ext cx="8042275" cy="4291012"/>
              </a:xfrm>
              <a:blipFill rotWithShape="1">
                <a:blip r:embed="rId2"/>
                <a:stretch>
                  <a:fillRect l="-834" t="-1563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to the left of </a:t>
            </a:r>
            <a:r>
              <a:rPr lang="en-GB" sz="2800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= 60.</a:t>
            </a:r>
          </a:p>
        </p:txBody>
      </p:sp>
      <p:sp>
        <p:nvSpPr>
          <p:cNvPr id="98307" name="Text Box 6"/>
          <p:cNvSpPr txBox="1">
            <a:spLocks noChangeArrowheads="1"/>
          </p:cNvSpPr>
          <p:nvPr/>
        </p:nvSpPr>
        <p:spPr bwMode="auto">
          <a:xfrm>
            <a:off x="1187450" y="3644900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latin typeface="Tahoma" charset="0"/>
              <a:cs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32" y="1861918"/>
            <a:ext cx="6525536" cy="31341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under the curve as probability.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74" y="2104840"/>
            <a:ext cx="6820852" cy="264832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68425"/>
          </a:xfrm>
        </p:spPr>
        <p:txBody>
          <a:bodyPr/>
          <a:lstStyle/>
          <a:p>
            <a:pPr eaLnBrk="1" hangingPunct="1"/>
            <a:r>
              <a:rPr lang="en-GB" sz="2400" smtClean="0"/>
              <a:t>DETERMINING THE </a:t>
            </a:r>
            <a:r>
              <a:rPr lang="en-GB" sz="2400" i="1" smtClean="0">
                <a:latin typeface="Times New Roman" charset="0"/>
              </a:rPr>
              <a:t>z</a:t>
            </a:r>
            <a:r>
              <a:rPr lang="en-GB" sz="2400" smtClean="0"/>
              <a:t> AND </a:t>
            </a:r>
            <a:r>
              <a:rPr lang="en-GB" sz="2400" i="1" smtClean="0">
                <a:latin typeface="Times New Roman" charset="0"/>
              </a:rPr>
              <a:t>x</a:t>
            </a:r>
            <a:r>
              <a:rPr lang="en-GB" sz="2400" smtClean="0"/>
              <a:t> VALUES WHEN AN AREA UNDER THE NORMAL DISTRIBUTION CURVE IS KNOWN</a:t>
            </a:r>
            <a:endParaRPr lang="en-US" sz="240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486775" cy="2209800"/>
          </a:xfrm>
        </p:spPr>
        <p:txBody>
          <a:bodyPr/>
          <a:lstStyle/>
          <a:p>
            <a:pPr eaLnBrk="1" hangingPunct="1">
              <a:buFont typeface="Tahoma" charset="0"/>
              <a:buChar char=" "/>
            </a:pPr>
            <a:r>
              <a:rPr lang="en-US" sz="2000" dirty="0" smtClean="0"/>
              <a:t>Now we learn how to find the corresponding value of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or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when an area under a normal distribution curve is known.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3287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</a:t>
            </a:r>
            <a:endParaRPr lang="en-US" sz="2800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524000"/>
            <a:ext cx="8486775" cy="4114800"/>
          </a:xfrm>
        </p:spPr>
        <p:txBody>
          <a:bodyPr/>
          <a:lstStyle/>
          <a:p>
            <a:pPr eaLnBrk="1" hangingPunct="1">
              <a:buFont typeface="Tahoma" charset="0"/>
              <a:buChar char=" "/>
            </a:pPr>
            <a:r>
              <a:rPr lang="en-US" sz="2000" dirty="0" smtClean="0"/>
              <a:t>Find a point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such that the area under the standard normal curve to the left of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is .9251.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Finding </a:t>
            </a: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value.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11" y="1995287"/>
            <a:ext cx="6468378" cy="2867425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Finding </a:t>
            </a: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Value When Area Is Known.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64" y="1532867"/>
            <a:ext cx="6068272" cy="4715533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</a:t>
            </a:r>
            <a:endParaRPr lang="en-US" sz="2800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524000"/>
            <a:ext cx="8270875" cy="4114800"/>
          </a:xfrm>
        </p:spPr>
        <p:txBody>
          <a:bodyPr/>
          <a:lstStyle/>
          <a:p>
            <a:pPr eaLnBrk="1" hangingPunct="1">
              <a:buFont typeface="Tahoma" charset="0"/>
              <a:buChar char=" "/>
            </a:pPr>
            <a:r>
              <a:rPr lang="en-GB" sz="2000" dirty="0" smtClean="0"/>
              <a:t>Find the value of </a:t>
            </a:r>
            <a:r>
              <a:rPr lang="en-GB" sz="2000" i="1" dirty="0" smtClean="0">
                <a:latin typeface="Times New Roman" charset="0"/>
              </a:rPr>
              <a:t>z</a:t>
            </a:r>
            <a:r>
              <a:rPr lang="en-GB" sz="2000" dirty="0" smtClean="0"/>
              <a:t> such that the area under the standard normal curve in the right tail is .0050.</a:t>
            </a:r>
            <a:endParaRPr lang="en-US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99438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Area to the left of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= 1.0 - .0050 = .9950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Look for .9950 in the body of the normal distribution table.  Table VII does not contain .9950.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Find the value closest to .9950, which is either .9949 or .9951.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    If we choose .9951, the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= </a:t>
            </a:r>
            <a:r>
              <a:rPr lang="en-US" sz="2000" b="1" dirty="0" smtClean="0"/>
              <a:t>2.58</a:t>
            </a:r>
            <a:r>
              <a:rPr lang="en-US" sz="20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    If we choose .9949, the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= </a:t>
            </a:r>
            <a:r>
              <a:rPr lang="en-US" sz="2000" b="1" dirty="0" smtClean="0"/>
              <a:t>2.57</a:t>
            </a:r>
            <a:r>
              <a:rPr lang="en-US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Finding </a:t>
            </a: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z</a:t>
            </a:r>
            <a:r>
              <a:rPr lang="en-US" sz="2800" dirty="0" smtClean="0">
                <a:solidFill>
                  <a:schemeClr val="accent2"/>
                </a:solidFill>
              </a:rPr>
              <a:t> value.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95" y="1914313"/>
            <a:ext cx="6516010" cy="3029373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NORMAL APPROXIMATION OF THE BINOMIAL DISTRIBUTION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600200"/>
            <a:ext cx="8486775" cy="4114800"/>
          </a:xfrm>
        </p:spPr>
        <p:txBody>
          <a:bodyPr/>
          <a:lstStyle/>
          <a:p>
            <a:pPr marL="0" indent="0" eaLnBrk="1" hangingPunct="1">
              <a:buSzPct val="80000"/>
              <a:buNone/>
            </a:pPr>
            <a:r>
              <a:rPr lang="en-GB" sz="2000" dirty="0" smtClean="0"/>
              <a:t>1. The binomial distribution is applied to a discrete random variable.</a:t>
            </a:r>
          </a:p>
          <a:p>
            <a:pPr marL="0" indent="0" eaLnBrk="1" hangingPunct="1">
              <a:buSzPct val="80000"/>
              <a:buNone/>
            </a:pPr>
            <a:r>
              <a:rPr lang="en-GB" sz="2000" dirty="0" smtClean="0"/>
              <a:t>2. Each repetition, called a trial, of a binomial experiment results in one of two possible outcomes, either a success or a failure.</a:t>
            </a:r>
          </a:p>
          <a:p>
            <a:pPr marL="0" indent="0" eaLnBrk="1" hangingPunct="1">
              <a:buSzPct val="80000"/>
              <a:buNone/>
            </a:pPr>
            <a:r>
              <a:rPr lang="en-GB" sz="2000" dirty="0" smtClean="0"/>
              <a:t>3. The probabilities of the two (possible) outcomes remain the same for each repetition of the experiment.</a:t>
            </a:r>
          </a:p>
          <a:p>
            <a:pPr marL="0" indent="0" eaLnBrk="1" hangingPunct="1">
              <a:buSzPct val="80000"/>
              <a:buNone/>
            </a:pPr>
            <a:r>
              <a:rPr lang="en-GB" sz="2000" dirty="0" smtClean="0"/>
              <a:t>4. The trials are independent.</a:t>
            </a:r>
            <a:endParaRPr lang="en-US" sz="2400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085"/>
            <a:ext cx="9144000" cy="1018515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NORMAL APPROXIMATION OF THE BINOMIAL DISTRIBUTION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3429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The binomial formula, which gives the probability of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successes in </a:t>
            </a:r>
            <a:r>
              <a:rPr lang="en-US" sz="2000" i="1" dirty="0" smtClean="0">
                <a:latin typeface="Times New Roman" charset="0"/>
              </a:rPr>
              <a:t>n</a:t>
            </a:r>
            <a:r>
              <a:rPr lang="en-US" sz="2000" dirty="0" smtClean="0"/>
              <a:t> trials, is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81377138"/>
              </p:ext>
            </p:extLst>
          </p:nvPr>
        </p:nvGraphicFramePr>
        <p:xfrm>
          <a:off x="2362200" y="2514600"/>
          <a:ext cx="3298825" cy="688861"/>
        </p:xfrm>
        <a:graphic>
          <a:graphicData uri="http://schemas.openxmlformats.org/presentationml/2006/ole">
            <p:oleObj spid="_x0000_s16418" name="Equation" r:id="rId3" imgW="1155700" imgH="2413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NORMAL APPROXIMATION OF THE BINOMIAL DISTRIBUTION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2" y="1600200"/>
            <a:ext cx="8415338" cy="4419600"/>
          </a:xfrm>
        </p:spPr>
        <p:txBody>
          <a:bodyPr/>
          <a:lstStyle/>
          <a:p>
            <a:pPr eaLnBrk="1" hangingPunct="1">
              <a:buFont typeface="Tahoma" charset="0"/>
              <a:buChar char=" "/>
            </a:pPr>
            <a:r>
              <a:rPr lang="en-US" sz="2000" dirty="0" smtClean="0">
                <a:solidFill>
                  <a:schemeClr val="hlink"/>
                </a:solidFill>
              </a:rPr>
              <a:t>Normal Distribution as an Approximation to Binomial Distribution</a:t>
            </a:r>
          </a:p>
          <a:p>
            <a:pPr eaLnBrk="1" hangingPunct="1">
              <a:buFont typeface="Tahoma" charset="0"/>
              <a:buChar char=" "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buFont typeface="Tahoma" charset="0"/>
              <a:buChar char=" "/>
            </a:pPr>
            <a:r>
              <a:rPr lang="en-GB" sz="2000" dirty="0" smtClean="0"/>
              <a:t>Usually, the normal distribution is used as an approximation to the binomial distribution when </a:t>
            </a:r>
            <a:r>
              <a:rPr lang="en-GB" sz="2000" i="1" dirty="0" err="1" smtClean="0">
                <a:latin typeface="Times New Roman" charset="0"/>
              </a:rPr>
              <a:t>np</a:t>
            </a:r>
            <a:r>
              <a:rPr lang="en-GB" sz="2000" dirty="0" smtClean="0"/>
              <a:t> and </a:t>
            </a:r>
            <a:r>
              <a:rPr lang="en-GB" sz="2000" i="1" dirty="0" err="1" smtClean="0">
                <a:latin typeface="Times New Roman" charset="0"/>
              </a:rPr>
              <a:t>nq</a:t>
            </a:r>
            <a:r>
              <a:rPr lang="en-GB" sz="2000" dirty="0" smtClean="0"/>
              <a:t> are both</a:t>
            </a:r>
            <a:r>
              <a:rPr lang="en-GB" sz="2000" b="1" dirty="0" smtClean="0"/>
              <a:t> </a:t>
            </a:r>
            <a:r>
              <a:rPr lang="en-GB" sz="2000" dirty="0" smtClean="0"/>
              <a:t>greater than 5 -- that is, when</a:t>
            </a:r>
          </a:p>
          <a:p>
            <a:pPr algn="ctr" eaLnBrk="1" hangingPunct="1">
              <a:buFont typeface="Tahoma" charset="0"/>
              <a:buChar char=" "/>
            </a:pPr>
            <a:r>
              <a:rPr lang="en-GB" sz="2000" i="1" dirty="0" err="1" smtClean="0">
                <a:latin typeface="Times New Roman" charset="0"/>
              </a:rPr>
              <a:t>np</a:t>
            </a:r>
            <a:r>
              <a:rPr lang="en-GB" sz="2000" dirty="0" smtClean="0"/>
              <a:t> &gt; 5     and    </a:t>
            </a:r>
            <a:r>
              <a:rPr lang="en-GB" sz="2000" i="1" dirty="0" err="1" smtClean="0">
                <a:latin typeface="Times New Roman" charset="0"/>
              </a:rPr>
              <a:t>nq</a:t>
            </a:r>
            <a:r>
              <a:rPr lang="en-GB" sz="2000" i="1" dirty="0" smtClean="0">
                <a:latin typeface="Times New Roman" charset="0"/>
              </a:rPr>
              <a:t> </a:t>
            </a:r>
            <a:r>
              <a:rPr lang="en-GB" sz="2000" dirty="0" smtClean="0"/>
              <a:t>&gt; 5</a:t>
            </a:r>
            <a:endParaRPr lang="en-US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Probability </a:t>
            </a:r>
            <a:r>
              <a:rPr lang="en-US" sz="2800" dirty="0" smtClean="0">
                <a:solidFill>
                  <a:schemeClr val="accent2"/>
                </a:solidFill>
              </a:rPr>
              <a:t>“from 65 to 68” and “between 65 and 68”.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11" y="1957182"/>
            <a:ext cx="5925377" cy="2943636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600200"/>
            <a:ext cx="8270875" cy="4114800"/>
          </a:xfrm>
        </p:spPr>
        <p:txBody>
          <a:bodyPr/>
          <a:lstStyle/>
          <a:p>
            <a:pPr eaLnBrk="1" hangingPunct="1">
              <a:buFont typeface="Tahoma" charset="0"/>
              <a:buChar char=" "/>
            </a:pPr>
            <a:r>
              <a:rPr lang="en-GB" sz="2000" dirty="0" smtClean="0"/>
              <a:t>According to an estimate, 50% of the people in the United States have at least one credit card. If a random sample of 30 persons is selected, what is the probability that 19 of them will have at least one credit card?</a:t>
            </a:r>
            <a:endParaRPr lang="en-US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Example: </a:t>
            </a:r>
            <a:r>
              <a:rPr lang="en-US" sz="2800" dirty="0" smtClean="0">
                <a:solidFill>
                  <a:schemeClr val="accent2"/>
                </a:solidFill>
              </a:rPr>
              <a:t>Solution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562" y="1600200"/>
            <a:ext cx="819943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i="1" dirty="0" smtClean="0">
                <a:latin typeface="Times New Roman" charset="0"/>
              </a:rPr>
              <a:t>n</a:t>
            </a:r>
            <a:r>
              <a:rPr lang="en-US" sz="2000" dirty="0" smtClean="0"/>
              <a:t> = 30, </a:t>
            </a:r>
            <a:r>
              <a:rPr lang="en-US" sz="2000" i="1" dirty="0" smtClean="0">
                <a:latin typeface="Times New Roman" charset="0"/>
              </a:rPr>
              <a:t>p</a:t>
            </a:r>
            <a:r>
              <a:rPr lang="en-US" sz="2000" dirty="0" smtClean="0"/>
              <a:t> = .50, </a:t>
            </a:r>
            <a:r>
              <a:rPr lang="en-US" sz="2000" i="1" dirty="0" smtClean="0">
                <a:latin typeface="Times New Roman" charset="0"/>
              </a:rPr>
              <a:t>q</a:t>
            </a:r>
            <a:r>
              <a:rPr lang="en-US" sz="2000" dirty="0" smtClean="0"/>
              <a:t> = 1 – </a:t>
            </a:r>
            <a:r>
              <a:rPr lang="en-US" sz="2000" i="1" dirty="0" smtClean="0">
                <a:latin typeface="Times New Roman" charset="0"/>
              </a:rPr>
              <a:t>p</a:t>
            </a:r>
            <a:r>
              <a:rPr lang="en-US" sz="2000" dirty="0" smtClean="0"/>
              <a:t> = .50</a:t>
            </a:r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19, </a:t>
            </a:r>
            <a:r>
              <a:rPr lang="en-US" sz="2000" i="1" dirty="0" smtClean="0">
                <a:latin typeface="Times New Roman" charset="0"/>
              </a:rPr>
              <a:t>n</a:t>
            </a:r>
            <a:r>
              <a:rPr lang="en-US" sz="2000" dirty="0" smtClean="0"/>
              <a:t> –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30 – 19 = 11</a:t>
            </a:r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From the binomial formula,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08768453"/>
              </p:ext>
            </p:extLst>
          </p:nvPr>
        </p:nvGraphicFramePr>
        <p:xfrm>
          <a:off x="1617138" y="3810000"/>
          <a:ext cx="4876800" cy="556437"/>
        </p:xfrm>
        <a:graphic>
          <a:graphicData uri="http://schemas.openxmlformats.org/presentationml/2006/ole">
            <p:oleObj spid="_x0000_s17442" name="Equation" r:id="rId3" imgW="2019300" imgH="2413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Example: </a:t>
            </a:r>
            <a:r>
              <a:rPr lang="en-US" sz="2800" dirty="0" smtClean="0">
                <a:solidFill>
                  <a:schemeClr val="accent2"/>
                </a:solidFill>
              </a:rPr>
              <a:t>Solution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9248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Let’s solve this problem using the normal distribution as an approximation to the binomial distribution.  </a:t>
            </a:r>
          </a:p>
          <a:p>
            <a:pPr marL="0" indent="0" eaLnBrk="1" hangingPunct="1">
              <a:buNone/>
            </a:pPr>
            <a:endParaRPr lang="en-US" sz="2000" i="1" dirty="0" smtClean="0">
              <a:latin typeface="Times New Roman" charset="0"/>
            </a:endParaRPr>
          </a:p>
          <a:p>
            <a:pPr marL="0" indent="0" eaLnBrk="1" hangingPunct="1">
              <a:buNone/>
            </a:pPr>
            <a:r>
              <a:rPr lang="en-US" sz="2000" i="1" dirty="0" err="1" smtClean="0">
                <a:latin typeface="Times New Roman" charset="0"/>
              </a:rPr>
              <a:t>np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dirty="0" smtClean="0"/>
              <a:t>= 30(.50) = 15 </a:t>
            </a:r>
            <a:r>
              <a:rPr lang="en-US" sz="2000" b="1" dirty="0" smtClean="0"/>
              <a:t>&gt; 5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latin typeface="Times New Roman" charset="0"/>
              </a:rPr>
              <a:t>nq</a:t>
            </a:r>
            <a:r>
              <a:rPr lang="en-US" sz="2000" dirty="0" smtClean="0"/>
              <a:t> = 30(.50) = 15 </a:t>
            </a:r>
            <a:r>
              <a:rPr lang="en-US" sz="2000" b="1" dirty="0" smtClean="0"/>
              <a:t>&gt; 5</a:t>
            </a:r>
            <a:r>
              <a:rPr lang="en-US" sz="2000" dirty="0" smtClean="0"/>
              <a:t>.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We can use the normal distribution as an approximation to solve this binomial problem.</a:t>
            </a:r>
            <a:endParaRPr lang="en-US" sz="18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Example: </a:t>
            </a:r>
            <a:r>
              <a:rPr lang="en-US" sz="2800" dirty="0" smtClean="0">
                <a:solidFill>
                  <a:schemeClr val="accent2"/>
                </a:solidFill>
              </a:rPr>
              <a:t>Solution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9248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/>
              <a:t>Step 1.</a:t>
            </a:r>
            <a:r>
              <a:rPr lang="en-US" sz="2000" dirty="0" smtClean="0"/>
              <a:t> Compute μ</a:t>
            </a:r>
            <a:r>
              <a:rPr lang="en-US" sz="2000" dirty="0" smtClean="0">
                <a:sym typeface="Mathematica1" pitchFamily="2" charset="2"/>
              </a:rPr>
              <a:t> and σ for the binomial distribution.</a:t>
            </a:r>
          </a:p>
          <a:p>
            <a:pPr eaLnBrk="1" hangingPunct="1"/>
            <a:endParaRPr lang="en-US" sz="2000" dirty="0" smtClean="0">
              <a:sym typeface="Mathematica1" pitchFamily="2" charset="2"/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b="1" dirty="0" smtClean="0"/>
              <a:t>Step 2</a:t>
            </a:r>
            <a:r>
              <a:rPr lang="en-US" sz="2000" dirty="0" smtClean="0"/>
              <a:t>.  Convert the discrete random variable into a continuous random variable (by making the </a:t>
            </a:r>
            <a:r>
              <a:rPr lang="en-US" sz="2000" b="1" dirty="0" smtClean="0"/>
              <a:t>correction for continuity</a:t>
            </a:r>
            <a:r>
              <a:rPr lang="en-US" sz="2000" dirty="0" smtClean="0"/>
              <a:t>).</a:t>
            </a:r>
          </a:p>
        </p:txBody>
      </p:sp>
      <p:graphicFrame>
        <p:nvGraphicFramePr>
          <p:cNvPr id="1843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996677196"/>
              </p:ext>
            </p:extLst>
          </p:nvPr>
        </p:nvGraphicFramePr>
        <p:xfrm>
          <a:off x="990600" y="2247014"/>
          <a:ext cx="5943600" cy="1105786"/>
        </p:xfrm>
        <a:graphic>
          <a:graphicData uri="http://schemas.openxmlformats.org/presentationml/2006/ole">
            <p:oleObj spid="_x0000_s18466" name="Equation" r:id="rId3" imgW="2565400" imgH="4826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Continuity Correction Factor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2" y="1676400"/>
            <a:ext cx="8199438" cy="4495800"/>
          </a:xfrm>
        </p:spPr>
        <p:txBody>
          <a:bodyPr/>
          <a:lstStyle/>
          <a:p>
            <a:pPr eaLnBrk="1" hangingPunct="1">
              <a:buFont typeface="Tahoma" charset="0"/>
              <a:buChar char=" "/>
            </a:pPr>
            <a:r>
              <a:rPr lang="en-US" sz="2000" dirty="0" smtClean="0">
                <a:solidFill>
                  <a:schemeClr val="accent2"/>
                </a:solidFill>
              </a:rPr>
              <a:t>Continuity Correction Factor</a:t>
            </a:r>
          </a:p>
          <a:p>
            <a:pPr eaLnBrk="1" hangingPunct="1">
              <a:buFont typeface="Tahoma" charset="0"/>
              <a:buChar char=" "/>
            </a:pPr>
            <a:endParaRPr lang="en-US" sz="2000" dirty="0" smtClean="0">
              <a:solidFill>
                <a:schemeClr val="accent2"/>
              </a:solidFill>
            </a:endParaRPr>
          </a:p>
          <a:p>
            <a:pPr eaLnBrk="1" hangingPunct="1">
              <a:buFont typeface="Tahoma" charset="0"/>
              <a:buChar char=" "/>
            </a:pPr>
            <a:r>
              <a:rPr lang="en-US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Tahoma" charset="0"/>
              <a:buChar char=" "/>
            </a:pPr>
            <a:r>
              <a:rPr lang="en-US" sz="2000" dirty="0" smtClean="0"/>
              <a:t>The addition of .5 and/or subtraction of .5 from the value(s) of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when the normal distribution is used as an approximation to the binomial distribution, where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is the number of successes in </a:t>
            </a:r>
            <a:r>
              <a:rPr lang="en-US" sz="2000" i="1" dirty="0" smtClean="0">
                <a:latin typeface="Times New Roman" charset="0"/>
              </a:rPr>
              <a:t>n</a:t>
            </a:r>
            <a:r>
              <a:rPr lang="en-US" sz="2000" dirty="0" smtClean="0"/>
              <a:t> trials, is called the </a:t>
            </a:r>
            <a:r>
              <a:rPr lang="en-US" sz="2000" b="1" i="1" u="sng" dirty="0" smtClean="0">
                <a:solidFill>
                  <a:schemeClr val="hlink"/>
                </a:solidFill>
              </a:rPr>
              <a:t>continuity correction factor</a:t>
            </a:r>
            <a:r>
              <a:rPr lang="en-US" sz="2000" dirty="0" smtClean="0"/>
              <a:t>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Figure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33583"/>
            <a:ext cx="8686800" cy="3221291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smtClean="0"/>
              <a:t>Solution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83538" cy="43799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b="1" dirty="0" smtClean="0"/>
              <a:t>Step 3.</a:t>
            </a:r>
            <a:r>
              <a:rPr lang="en-US" sz="2000" dirty="0" smtClean="0"/>
              <a:t> Compute the required probability using the normal </a:t>
            </a:r>
            <a:r>
              <a:rPr lang="en-US" sz="2000" dirty="0" smtClean="0">
                <a:sym typeface="Mathematica1" pitchFamily="2" charset="2"/>
              </a:rPr>
              <a:t>distribution.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ym typeface="Mathematica1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   For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18.5: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   For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= 19.5: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i="1" dirty="0" smtClean="0"/>
              <a:t>   P</a:t>
            </a:r>
            <a:r>
              <a:rPr lang="en-US" sz="2000" dirty="0" smtClean="0"/>
              <a:t>(18.5 ≤ 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dirty="0" smtClean="0"/>
              <a:t> ≤ 19.5) = </a:t>
            </a:r>
            <a:r>
              <a:rPr lang="en-US" sz="2000" i="1" dirty="0" smtClean="0"/>
              <a:t>P</a:t>
            </a:r>
            <a:r>
              <a:rPr lang="en-US" sz="2000" dirty="0" smtClean="0"/>
              <a:t>(1.28 ≤ </a:t>
            </a:r>
            <a:r>
              <a:rPr lang="en-US" sz="2000" i="1" dirty="0" smtClean="0">
                <a:latin typeface="Times New Roman" charset="0"/>
              </a:rPr>
              <a:t>z</a:t>
            </a:r>
            <a:r>
              <a:rPr lang="en-US" sz="2000" dirty="0" smtClean="0"/>
              <a:t> ≤ 1.64)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= .9495 - .8997 = .0498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84099883"/>
              </p:ext>
            </p:extLst>
          </p:nvPr>
        </p:nvGraphicFramePr>
        <p:xfrm>
          <a:off x="3733800" y="2743201"/>
          <a:ext cx="2782094" cy="757042"/>
        </p:xfrm>
        <a:graphic>
          <a:graphicData uri="http://schemas.openxmlformats.org/presentationml/2006/ole">
            <p:oleObj spid="_x0000_s19517" name="Equation" r:id="rId3" imgW="1447172" imgH="393529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90155062"/>
              </p:ext>
            </p:extLst>
          </p:nvPr>
        </p:nvGraphicFramePr>
        <p:xfrm>
          <a:off x="3810000" y="3733800"/>
          <a:ext cx="2705894" cy="736307"/>
        </p:xfrm>
        <a:graphic>
          <a:graphicData uri="http://schemas.openxmlformats.org/presentationml/2006/ole">
            <p:oleObj spid="_x0000_s19518" name="Equation" r:id="rId4" imgW="1447172" imgH="393529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Example: </a:t>
            </a:r>
            <a:r>
              <a:rPr lang="en-US" sz="2800" dirty="0" smtClean="0">
                <a:solidFill>
                  <a:schemeClr val="accent2"/>
                </a:solidFill>
              </a:rPr>
              <a:t>Solution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600200"/>
            <a:ext cx="8270875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Thus, based on the normal approximation, the probability that 19 persons in a sample of 30 will have at least one credit card is approximately .0498.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Using the binomial formula, we obtain the exact probability .0509.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The error due to using the normal approximation is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.0509 - .0498 = .0011.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Figure</a:t>
            </a:r>
            <a:r>
              <a:rPr lang="bn-BD" sz="2800" dirty="0" smtClean="0">
                <a:solidFill>
                  <a:schemeClr val="accent2"/>
                </a:solidFill>
              </a:rPr>
              <a:t>: </a:t>
            </a:r>
            <a:r>
              <a:rPr lang="en-US" sz="2800" dirty="0" smtClean="0">
                <a:solidFill>
                  <a:schemeClr val="accent2"/>
                </a:solidFill>
              </a:rPr>
              <a:t>Area </a:t>
            </a:r>
            <a:r>
              <a:rPr lang="en-US" sz="2800" dirty="0" smtClean="0">
                <a:solidFill>
                  <a:schemeClr val="accent2"/>
                </a:solidFill>
              </a:rPr>
              <a:t>between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= 18.5 and </a:t>
            </a:r>
            <a:r>
              <a:rPr lang="en-US" sz="2800" i="1" dirty="0" smtClean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= 19.5.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32" y="1704734"/>
            <a:ext cx="6525536" cy="34485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NORMAL PROBABILITY DISTRIBUTION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2000" dirty="0" smtClean="0">
                <a:solidFill>
                  <a:schemeClr val="folHlink"/>
                </a:solidFill>
              </a:rPr>
              <a:t>Normal Probability Distribution</a:t>
            </a:r>
          </a:p>
          <a:p>
            <a:pPr marL="533400" indent="-533400" eaLnBrk="1" hangingPunct="1">
              <a:buFont typeface="Wingdings" charset="2"/>
              <a:buChar char=" "/>
            </a:pPr>
            <a:endParaRPr lang="en-GB" sz="2000" dirty="0" smtClean="0">
              <a:solidFill>
                <a:schemeClr val="folHlink"/>
              </a:solidFill>
            </a:endParaRPr>
          </a:p>
          <a:p>
            <a:pPr marL="0" indent="0" eaLnBrk="1" hangingPunct="1">
              <a:buNone/>
            </a:pPr>
            <a:r>
              <a:rPr lang="en-GB" sz="2000" dirty="0" smtClean="0"/>
              <a:t>A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normal probability distribution</a:t>
            </a:r>
            <a:r>
              <a:rPr lang="en-GB" sz="2000" dirty="0" smtClean="0"/>
              <a:t> , when plotted, gives a bell-shaped curve such that:</a:t>
            </a:r>
          </a:p>
          <a:p>
            <a:pPr marL="457200" lvl="1" indent="0" eaLnBrk="1" hangingPunct="1">
              <a:buSzPct val="80000"/>
              <a:buNone/>
            </a:pPr>
            <a:r>
              <a:rPr lang="en-GB" sz="2000" dirty="0" smtClean="0"/>
              <a:t>1. The total area under the curve is 1.0.</a:t>
            </a:r>
          </a:p>
          <a:p>
            <a:pPr marL="457200" lvl="1" indent="0" eaLnBrk="1" hangingPunct="1">
              <a:buSzPct val="80000"/>
              <a:buNone/>
            </a:pPr>
            <a:r>
              <a:rPr lang="en-GB" sz="2000" dirty="0" smtClean="0"/>
              <a:t>2. The curve is symmetric about the mean.</a:t>
            </a:r>
          </a:p>
          <a:p>
            <a:pPr marL="457200" lvl="1" indent="0" eaLnBrk="1" hangingPunct="1">
              <a:buSzPct val="80000"/>
              <a:buNone/>
            </a:pPr>
            <a:r>
              <a:rPr lang="en-GB" sz="2000" dirty="0" smtClean="0"/>
              <a:t>3. The two tails of the curve extend indefinitely.</a:t>
            </a:r>
            <a:endParaRPr lang="en-US" sz="20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Normal </a:t>
            </a:r>
            <a:r>
              <a:rPr lang="en-US" sz="2800" dirty="0" smtClean="0">
                <a:solidFill>
                  <a:schemeClr val="accent2"/>
                </a:solidFill>
              </a:rPr>
              <a:t>distribution with mean </a:t>
            </a:r>
            <a:r>
              <a:rPr lang="el-GR" sz="2800" dirty="0" smtClean="0">
                <a:solidFill>
                  <a:schemeClr val="accent2"/>
                </a:solidFill>
                <a:latin typeface="Times New Roman" charset="0"/>
              </a:rPr>
              <a:t>μ</a:t>
            </a:r>
            <a:r>
              <a:rPr lang="en-GB" sz="2800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GB" sz="2800" dirty="0" smtClean="0">
                <a:solidFill>
                  <a:schemeClr val="accent2"/>
                </a:solidFill>
              </a:rPr>
              <a:t>and standard deviation </a:t>
            </a:r>
            <a:r>
              <a:rPr lang="el-GR" sz="2800" dirty="0" smtClean="0">
                <a:solidFill>
                  <a:schemeClr val="accent2"/>
                </a:solidFill>
                <a:latin typeface="Times New Roman" charset="0"/>
              </a:rPr>
              <a:t>σ</a:t>
            </a:r>
            <a:r>
              <a:rPr lang="en-GB" sz="2800" dirty="0" smtClean="0">
                <a:solidFill>
                  <a:schemeClr val="accent2"/>
                </a:solidFill>
                <a:latin typeface="Times New Roman" charset="0"/>
              </a:rPr>
              <a:t>.</a:t>
            </a:r>
            <a:endParaRPr lang="el-GR" sz="2800" dirty="0" smtClean="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785" y="2100077"/>
            <a:ext cx="5944430" cy="26578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Total </a:t>
            </a:r>
            <a:r>
              <a:rPr lang="en-US" sz="2800" dirty="0" smtClean="0">
                <a:solidFill>
                  <a:schemeClr val="accent2"/>
                </a:solidFill>
              </a:rPr>
              <a:t>area under a normal curve.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495" y="2123893"/>
            <a:ext cx="5973009" cy="26102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 </a:t>
            </a:r>
            <a:r>
              <a:rPr lang="en-US" sz="2800" dirty="0" smtClean="0">
                <a:solidFill>
                  <a:schemeClr val="accent2"/>
                </a:solidFill>
              </a:rPr>
              <a:t>normal curve is symmetric about the mean.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58" y="1885734"/>
            <a:ext cx="5963483" cy="30865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41</TotalTime>
  <Words>2841</Words>
  <Application>Microsoft Office PowerPoint</Application>
  <PresentationFormat>On-screen Show (4:3)</PresentationFormat>
  <Paragraphs>255</Paragraphs>
  <Slides>58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Level</vt:lpstr>
      <vt:lpstr>Equation</vt:lpstr>
      <vt:lpstr>CHAPTER 6</vt:lpstr>
      <vt:lpstr>CONTINUOUS PROBABILITY DISTRIBUTION</vt:lpstr>
      <vt:lpstr>Area under a curve between two points.</vt:lpstr>
      <vt:lpstr>Area under the curve as probability.</vt:lpstr>
      <vt:lpstr>Probability “from 65 to 68” and “between 65 and 68”.</vt:lpstr>
      <vt:lpstr>NORMAL PROBABILITY DISTRIBUTION</vt:lpstr>
      <vt:lpstr>Normal distribution with mean μ and standard deviation σ.</vt:lpstr>
      <vt:lpstr>Total area under a normal curve.</vt:lpstr>
      <vt:lpstr>A normal curve is symmetric about the mean.</vt:lpstr>
      <vt:lpstr>STANDARD NORMAL DISTRIBTUION</vt:lpstr>
      <vt:lpstr>Area under the standard normal curve.</vt:lpstr>
      <vt:lpstr>Example</vt:lpstr>
      <vt:lpstr>Table - Area Under the Standard Normal Curve to the Left of z = 1.95</vt:lpstr>
      <vt:lpstr>Area to the left of z = 1.95.</vt:lpstr>
      <vt:lpstr>Example </vt:lpstr>
      <vt:lpstr>Example : Solution</vt:lpstr>
      <vt:lpstr> Finding P (1.19 &lt; z &lt; 2.12). </vt:lpstr>
      <vt:lpstr>Example: Solution</vt:lpstr>
      <vt:lpstr>Finding P (-1.56 &lt; z &lt; 2.31). </vt:lpstr>
      <vt:lpstr>Example : Solution</vt:lpstr>
      <vt:lpstr>Finding P (z &gt; -.75). </vt:lpstr>
      <vt:lpstr>STANDARDIZING A  NORMAL DISTRIBUTION</vt:lpstr>
      <vt:lpstr>Example </vt:lpstr>
      <vt:lpstr>Example: Solution</vt:lpstr>
      <vt:lpstr>z value for x = 55.</vt:lpstr>
      <vt:lpstr>Example: Solution</vt:lpstr>
      <vt:lpstr>Figure: z value for x = 35.</vt:lpstr>
      <vt:lpstr>Example </vt:lpstr>
      <vt:lpstr>Example : Solution</vt:lpstr>
      <vt:lpstr>Area between x = 25 and x = 32.</vt:lpstr>
      <vt:lpstr>Example: Solution</vt:lpstr>
      <vt:lpstr>Area between x = 18 and x = 34.</vt:lpstr>
      <vt:lpstr>APPLICATIONS OF THE NORMAL DISTRIBUTION </vt:lpstr>
      <vt:lpstr>Example</vt:lpstr>
      <vt:lpstr>Example: Solution</vt:lpstr>
      <vt:lpstr>Area between x = $3331 and x = $4453.</vt:lpstr>
      <vt:lpstr>Example </vt:lpstr>
      <vt:lpstr>Example: Solution</vt:lpstr>
      <vt:lpstr>Area to the left of x = 60.</vt:lpstr>
      <vt:lpstr>DETERMINING THE z AND x VALUES WHEN AN AREA UNDER THE NORMAL DISTRIBUTION CURVE IS KNOWN</vt:lpstr>
      <vt:lpstr>Example</vt:lpstr>
      <vt:lpstr>Finding the z value.</vt:lpstr>
      <vt:lpstr>Finding the z Value When Area Is Known.</vt:lpstr>
      <vt:lpstr>Example</vt:lpstr>
      <vt:lpstr>Example: Solution</vt:lpstr>
      <vt:lpstr>Finding the z value.</vt:lpstr>
      <vt:lpstr>THE NORMAL APPROXIMATION OF THE BINOMIAL DISTRIBUTION</vt:lpstr>
      <vt:lpstr>THE NORMAL APPROXIMATION OF THE BINOMIAL DISTRIBUTION</vt:lpstr>
      <vt:lpstr>THE NORMAL APPROXIMATION OF THE BINOMIAL DISTRIBUTION</vt:lpstr>
      <vt:lpstr>Example </vt:lpstr>
      <vt:lpstr>Example: Solution</vt:lpstr>
      <vt:lpstr>Example: Solution</vt:lpstr>
      <vt:lpstr>Example: Solution</vt:lpstr>
      <vt:lpstr>Continuity Correction Factor </vt:lpstr>
      <vt:lpstr>Figure </vt:lpstr>
      <vt:lpstr>Example: Solution</vt:lpstr>
      <vt:lpstr>Example: Solution</vt:lpstr>
      <vt:lpstr>Figure: Area between x = 18.5 and x = 19.5.</vt:lpstr>
    </vt:vector>
  </TitlesOfParts>
  <Company>Cal Poly Pomona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</dc:title>
  <dc:creator>hoonkim</dc:creator>
  <cp:lastModifiedBy>Durber</cp:lastModifiedBy>
  <cp:revision>67</cp:revision>
  <dcterms:created xsi:type="dcterms:W3CDTF">2010-03-05T14:03:45Z</dcterms:created>
  <dcterms:modified xsi:type="dcterms:W3CDTF">2016-07-25T06:47:27Z</dcterms:modified>
</cp:coreProperties>
</file>